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Lst>
  <p:notesMasterIdLst>
    <p:notesMasterId r:id="rId38"/>
  </p:notesMasterIdLst>
  <p:sldIdLst>
    <p:sldId id="316" r:id="rId4"/>
    <p:sldId id="299" r:id="rId5"/>
    <p:sldId id="293" r:id="rId6"/>
    <p:sldId id="300" r:id="rId7"/>
    <p:sldId id="326" r:id="rId8"/>
    <p:sldId id="327" r:id="rId9"/>
    <p:sldId id="263" r:id="rId10"/>
    <p:sldId id="302" r:id="rId11"/>
    <p:sldId id="337" r:id="rId12"/>
    <p:sldId id="305" r:id="rId13"/>
    <p:sldId id="306" r:id="rId14"/>
    <p:sldId id="317" r:id="rId15"/>
    <p:sldId id="307" r:id="rId16"/>
    <p:sldId id="308" r:id="rId17"/>
    <p:sldId id="265" r:id="rId18"/>
    <p:sldId id="328" r:id="rId19"/>
    <p:sldId id="329" r:id="rId20"/>
    <p:sldId id="330" r:id="rId21"/>
    <p:sldId id="331" r:id="rId22"/>
    <p:sldId id="336" r:id="rId23"/>
    <p:sldId id="332" r:id="rId24"/>
    <p:sldId id="333" r:id="rId25"/>
    <p:sldId id="334" r:id="rId26"/>
    <p:sldId id="335" r:id="rId27"/>
    <p:sldId id="325" r:id="rId28"/>
    <p:sldId id="310" r:id="rId29"/>
    <p:sldId id="311" r:id="rId30"/>
    <p:sldId id="312" r:id="rId31"/>
    <p:sldId id="319" r:id="rId32"/>
    <p:sldId id="338" r:id="rId33"/>
    <p:sldId id="276" r:id="rId34"/>
    <p:sldId id="314" r:id="rId35"/>
    <p:sldId id="318" r:id="rId36"/>
    <p:sldId id="315" r:id="rId3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96AA"/>
    <a:srgbClr val="0099FF"/>
    <a:srgbClr val="00FFFF"/>
    <a:srgbClr val="9999FF"/>
    <a:srgbClr val="66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46" autoAdjust="0"/>
    <p:restoredTop sz="94580"/>
  </p:normalViewPr>
  <p:slideViewPr>
    <p:cSldViewPr snapToGrid="0">
      <p:cViewPr varScale="1">
        <p:scale>
          <a:sx n="87" d="100"/>
          <a:sy n="87" d="100"/>
        </p:scale>
        <p:origin x="390"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F47549-D15C-48CE-9680-3850435BBC14}"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zh-CN" altLang="en-US"/>
        </a:p>
      </dgm:t>
    </dgm:pt>
    <dgm:pt modelId="{F0240139-F8A9-4FBB-BAC8-E74895B6B294}">
      <dgm:prSet phldrT="[文本]"/>
      <dgm:spPr/>
      <dgm:t>
        <a:bodyPr/>
        <a:lstStyle/>
        <a:p>
          <a:r>
            <a:rPr lang="zh-CN" altLang="en-US" dirty="0">
              <a:solidFill>
                <a:srgbClr val="FF0000"/>
              </a:solidFill>
            </a:rPr>
            <a:t>培养环节考核</a:t>
          </a:r>
        </a:p>
      </dgm:t>
    </dgm:pt>
    <dgm:pt modelId="{5C3F0EE2-5798-4AD0-B533-CAA844B9A8F8}" type="parTrans" cxnId="{AC2BD437-714A-414A-A93E-F259799A329E}">
      <dgm:prSet/>
      <dgm:spPr/>
      <dgm:t>
        <a:bodyPr/>
        <a:lstStyle/>
        <a:p>
          <a:endParaRPr lang="zh-CN" altLang="en-US"/>
        </a:p>
      </dgm:t>
    </dgm:pt>
    <dgm:pt modelId="{FF1AF75D-45D8-44A0-8E91-A182EB6428D9}" type="sibTrans" cxnId="{AC2BD437-714A-414A-A93E-F259799A329E}">
      <dgm:prSet/>
      <dgm:spPr/>
      <dgm:t>
        <a:bodyPr/>
        <a:lstStyle/>
        <a:p>
          <a:endParaRPr lang="zh-CN" altLang="en-US"/>
        </a:p>
      </dgm:t>
    </dgm:pt>
    <dgm:pt modelId="{7C3F999D-3B4C-4E12-8AEF-A5FC621127DB}">
      <dgm:prSet phldrT="[文本]"/>
      <dgm:spPr/>
      <dgm:t>
        <a:bodyPr/>
        <a:lstStyle/>
        <a:p>
          <a:r>
            <a:rPr lang="zh-CN" altLang="en-US" dirty="0"/>
            <a:t>年度</a:t>
          </a:r>
          <a:endParaRPr lang="en-US" altLang="zh-CN" dirty="0"/>
        </a:p>
        <a:p>
          <a:r>
            <a:rPr lang="zh-CN" altLang="en-US" dirty="0"/>
            <a:t>报告</a:t>
          </a:r>
        </a:p>
      </dgm:t>
    </dgm:pt>
    <dgm:pt modelId="{4C0B19DD-6500-4C25-A48D-788330341F4A}" type="parTrans" cxnId="{6B6DFFEF-F46D-4A82-8698-4835378CF9C4}">
      <dgm:prSet/>
      <dgm:spPr/>
      <dgm:t>
        <a:bodyPr/>
        <a:lstStyle/>
        <a:p>
          <a:endParaRPr lang="zh-CN" altLang="en-US"/>
        </a:p>
      </dgm:t>
    </dgm:pt>
    <dgm:pt modelId="{D1C14610-5DC7-4C3B-ADF5-78DCC34B9B0C}" type="sibTrans" cxnId="{6B6DFFEF-F46D-4A82-8698-4835378CF9C4}">
      <dgm:prSet/>
      <dgm:spPr/>
      <dgm:t>
        <a:bodyPr/>
        <a:lstStyle/>
        <a:p>
          <a:endParaRPr lang="zh-CN" altLang="en-US"/>
        </a:p>
      </dgm:t>
    </dgm:pt>
    <dgm:pt modelId="{D5620B5D-1454-4BDF-8A55-19B9C24E4675}">
      <dgm:prSet phldrT="[文本]"/>
      <dgm:spPr/>
      <dgm:t>
        <a:bodyPr/>
        <a:lstStyle/>
        <a:p>
          <a:r>
            <a:rPr lang="zh-CN" altLang="en-US" dirty="0"/>
            <a:t>科研训练与学术活动</a:t>
          </a:r>
        </a:p>
      </dgm:t>
    </dgm:pt>
    <dgm:pt modelId="{D9710E96-75D2-4252-9BEA-94F5A463B9EC}" type="parTrans" cxnId="{C5C9D48A-3742-48AC-B253-FCE6937D798C}">
      <dgm:prSet/>
      <dgm:spPr/>
      <dgm:t>
        <a:bodyPr/>
        <a:lstStyle/>
        <a:p>
          <a:endParaRPr lang="zh-CN" altLang="en-US"/>
        </a:p>
      </dgm:t>
    </dgm:pt>
    <dgm:pt modelId="{9D8D60F9-9EC8-400A-B64B-B511A2F09014}" type="sibTrans" cxnId="{C5C9D48A-3742-48AC-B253-FCE6937D798C}">
      <dgm:prSet/>
      <dgm:spPr/>
      <dgm:t>
        <a:bodyPr/>
        <a:lstStyle/>
        <a:p>
          <a:endParaRPr lang="zh-CN" altLang="en-US"/>
        </a:p>
      </dgm:t>
    </dgm:pt>
    <dgm:pt modelId="{7064F4A3-3AD0-40B4-9920-87304FF5B170}">
      <dgm:prSet phldrT="[文本]"/>
      <dgm:spPr/>
      <dgm:t>
        <a:bodyPr/>
        <a:lstStyle/>
        <a:p>
          <a:r>
            <a:rPr lang="zh-CN" altLang="en-US" dirty="0"/>
            <a:t>论文预答辩</a:t>
          </a:r>
        </a:p>
      </dgm:t>
    </dgm:pt>
    <dgm:pt modelId="{79A752D3-C3E6-4217-963F-39BFFAD66AA4}" type="parTrans" cxnId="{2C107101-EFE8-4226-8BE5-4D8165F98F21}">
      <dgm:prSet/>
      <dgm:spPr/>
      <dgm:t>
        <a:bodyPr/>
        <a:lstStyle/>
        <a:p>
          <a:endParaRPr lang="zh-CN" altLang="en-US"/>
        </a:p>
      </dgm:t>
    </dgm:pt>
    <dgm:pt modelId="{FA29D7E5-81BA-40C6-A59D-758659AE604A}" type="sibTrans" cxnId="{2C107101-EFE8-4226-8BE5-4D8165F98F21}">
      <dgm:prSet/>
      <dgm:spPr/>
      <dgm:t>
        <a:bodyPr/>
        <a:lstStyle/>
        <a:p>
          <a:endParaRPr lang="zh-CN" altLang="en-US"/>
        </a:p>
      </dgm:t>
    </dgm:pt>
    <dgm:pt modelId="{00D5DCDC-38A8-40AE-9744-C21B45E25A95}">
      <dgm:prSet phldrT="[文本]"/>
      <dgm:spPr>
        <a:solidFill>
          <a:srgbClr val="00B0F0"/>
        </a:solidFill>
        <a:ln>
          <a:solidFill>
            <a:srgbClr val="00B0F0"/>
          </a:solidFill>
        </a:ln>
      </dgm:spPr>
      <dgm:t>
        <a:bodyPr/>
        <a:lstStyle/>
        <a:p>
          <a:r>
            <a:rPr lang="zh-CN" altLang="en-US" dirty="0"/>
            <a:t>科研成果审核</a:t>
          </a:r>
        </a:p>
      </dgm:t>
    </dgm:pt>
    <dgm:pt modelId="{E02D3973-D062-4203-98C9-3D51422EA177}" type="parTrans" cxnId="{E6B3B8C8-E86F-49B2-80BA-EDF4577DA3DF}">
      <dgm:prSet/>
      <dgm:spPr/>
      <dgm:t>
        <a:bodyPr/>
        <a:lstStyle/>
        <a:p>
          <a:endParaRPr lang="zh-CN" altLang="en-US"/>
        </a:p>
      </dgm:t>
    </dgm:pt>
    <dgm:pt modelId="{BC2A3394-4176-4B1D-BCFB-7E20C7A61A2F}" type="sibTrans" cxnId="{E6B3B8C8-E86F-49B2-80BA-EDF4577DA3DF}">
      <dgm:prSet/>
      <dgm:spPr/>
      <dgm:t>
        <a:bodyPr/>
        <a:lstStyle/>
        <a:p>
          <a:endParaRPr lang="zh-CN" altLang="en-US"/>
        </a:p>
      </dgm:t>
    </dgm:pt>
    <dgm:pt modelId="{6A9D75F2-2BE2-4AA5-B673-0CD356B28D4C}">
      <dgm:prSet/>
      <dgm:spPr/>
      <dgm:t>
        <a:bodyPr/>
        <a:lstStyle/>
        <a:p>
          <a:r>
            <a:rPr lang="zh-CN" altLang="en-US" dirty="0"/>
            <a:t>资格</a:t>
          </a:r>
          <a:endParaRPr lang="en-US" altLang="zh-CN" dirty="0"/>
        </a:p>
        <a:p>
          <a:r>
            <a:rPr lang="zh-CN" altLang="en-US" dirty="0"/>
            <a:t>考试</a:t>
          </a:r>
        </a:p>
      </dgm:t>
    </dgm:pt>
    <dgm:pt modelId="{4D8B0810-B70B-4707-AB4A-50244650E08F}" type="parTrans" cxnId="{AEAEE23A-F11B-4FCF-928F-A3866E476A6A}">
      <dgm:prSet/>
      <dgm:spPr/>
      <dgm:t>
        <a:bodyPr/>
        <a:lstStyle/>
        <a:p>
          <a:endParaRPr lang="zh-CN" altLang="en-US"/>
        </a:p>
      </dgm:t>
    </dgm:pt>
    <dgm:pt modelId="{3BFD752A-1571-4259-B17B-E6FF3E654DD5}" type="sibTrans" cxnId="{AEAEE23A-F11B-4FCF-928F-A3866E476A6A}">
      <dgm:prSet/>
      <dgm:spPr/>
      <dgm:t>
        <a:bodyPr/>
        <a:lstStyle/>
        <a:p>
          <a:endParaRPr lang="zh-CN" altLang="en-US"/>
        </a:p>
      </dgm:t>
    </dgm:pt>
    <dgm:pt modelId="{312A9DBC-FA80-4084-A052-1CE1BABE9D70}">
      <dgm:prSet/>
      <dgm:spPr/>
      <dgm:t>
        <a:bodyPr/>
        <a:lstStyle/>
        <a:p>
          <a:r>
            <a:rPr lang="zh-CN" altLang="en-US" dirty="0"/>
            <a:t>开题</a:t>
          </a:r>
          <a:endParaRPr lang="en-US" altLang="zh-CN" dirty="0"/>
        </a:p>
        <a:p>
          <a:r>
            <a:rPr lang="zh-CN" altLang="en-US" dirty="0"/>
            <a:t>报告</a:t>
          </a:r>
        </a:p>
      </dgm:t>
    </dgm:pt>
    <dgm:pt modelId="{3EF15A44-F9F4-4C05-BAB7-24FD32065E24}" type="parTrans" cxnId="{5D0CEF64-3CEF-4EB9-A66C-EE3AC0204F41}">
      <dgm:prSet/>
      <dgm:spPr/>
      <dgm:t>
        <a:bodyPr/>
        <a:lstStyle/>
        <a:p>
          <a:endParaRPr lang="zh-CN" altLang="en-US"/>
        </a:p>
      </dgm:t>
    </dgm:pt>
    <dgm:pt modelId="{93B2A1C5-7121-46A6-B94D-25862B1B02D1}" type="sibTrans" cxnId="{5D0CEF64-3CEF-4EB9-A66C-EE3AC0204F41}">
      <dgm:prSet/>
      <dgm:spPr/>
      <dgm:t>
        <a:bodyPr/>
        <a:lstStyle/>
        <a:p>
          <a:endParaRPr lang="zh-CN" altLang="en-US"/>
        </a:p>
      </dgm:t>
    </dgm:pt>
    <dgm:pt modelId="{ECD9D6EF-179B-46CD-AF7C-33B10858465F}" type="pres">
      <dgm:prSet presAssocID="{45F47549-D15C-48CE-9680-3850435BBC14}" presName="Name0" presStyleCnt="0">
        <dgm:presLayoutVars>
          <dgm:chMax val="1"/>
          <dgm:dir/>
          <dgm:animLvl val="ctr"/>
          <dgm:resizeHandles val="exact"/>
        </dgm:presLayoutVars>
      </dgm:prSet>
      <dgm:spPr/>
      <dgm:t>
        <a:bodyPr/>
        <a:lstStyle/>
        <a:p>
          <a:endParaRPr lang="zh-CN" altLang="en-US"/>
        </a:p>
      </dgm:t>
    </dgm:pt>
    <dgm:pt modelId="{D345AF94-0B3B-4BDD-B7E3-73095750A6BC}" type="pres">
      <dgm:prSet presAssocID="{F0240139-F8A9-4FBB-BAC8-E74895B6B294}" presName="centerShape" presStyleLbl="node0" presStyleIdx="0" presStyleCnt="1"/>
      <dgm:spPr/>
      <dgm:t>
        <a:bodyPr/>
        <a:lstStyle/>
        <a:p>
          <a:endParaRPr lang="zh-CN" altLang="en-US"/>
        </a:p>
      </dgm:t>
    </dgm:pt>
    <dgm:pt modelId="{E956D1CF-EAEA-4647-AFBA-830FF2258CFE}" type="pres">
      <dgm:prSet presAssocID="{7C3F999D-3B4C-4E12-8AEF-A5FC621127DB}" presName="node" presStyleLbl="node1" presStyleIdx="0" presStyleCnt="6" custRadScaleRad="100858" custRadScaleInc="4341">
        <dgm:presLayoutVars>
          <dgm:bulletEnabled val="1"/>
        </dgm:presLayoutVars>
      </dgm:prSet>
      <dgm:spPr/>
      <dgm:t>
        <a:bodyPr/>
        <a:lstStyle/>
        <a:p>
          <a:endParaRPr lang="zh-CN" altLang="en-US"/>
        </a:p>
      </dgm:t>
    </dgm:pt>
    <dgm:pt modelId="{4886132E-472B-48A6-9996-BC3CFBA4CD83}" type="pres">
      <dgm:prSet presAssocID="{7C3F999D-3B4C-4E12-8AEF-A5FC621127DB}" presName="dummy" presStyleCnt="0"/>
      <dgm:spPr/>
    </dgm:pt>
    <dgm:pt modelId="{2DC36926-856E-4784-A8DD-B95EC4031CE5}" type="pres">
      <dgm:prSet presAssocID="{D1C14610-5DC7-4C3B-ADF5-78DCC34B9B0C}" presName="sibTrans" presStyleLbl="sibTrans2D1" presStyleIdx="0" presStyleCnt="6"/>
      <dgm:spPr/>
      <dgm:t>
        <a:bodyPr/>
        <a:lstStyle/>
        <a:p>
          <a:endParaRPr lang="zh-CN" altLang="en-US"/>
        </a:p>
      </dgm:t>
    </dgm:pt>
    <dgm:pt modelId="{3F8FAA1D-8D09-4932-B079-A9E9F83D6E9C}" type="pres">
      <dgm:prSet presAssocID="{6A9D75F2-2BE2-4AA5-B673-0CD356B28D4C}" presName="node" presStyleLbl="node1" presStyleIdx="1" presStyleCnt="6">
        <dgm:presLayoutVars>
          <dgm:bulletEnabled val="1"/>
        </dgm:presLayoutVars>
      </dgm:prSet>
      <dgm:spPr/>
      <dgm:t>
        <a:bodyPr/>
        <a:lstStyle/>
        <a:p>
          <a:endParaRPr lang="zh-CN" altLang="en-US"/>
        </a:p>
      </dgm:t>
    </dgm:pt>
    <dgm:pt modelId="{DA07D241-5F2B-4549-B9A2-88E30BED257A}" type="pres">
      <dgm:prSet presAssocID="{6A9D75F2-2BE2-4AA5-B673-0CD356B28D4C}" presName="dummy" presStyleCnt="0"/>
      <dgm:spPr/>
    </dgm:pt>
    <dgm:pt modelId="{41830040-700D-4C7C-A7AE-A993FDCAB84F}" type="pres">
      <dgm:prSet presAssocID="{3BFD752A-1571-4259-B17B-E6FF3E654DD5}" presName="sibTrans" presStyleLbl="sibTrans2D1" presStyleIdx="1" presStyleCnt="6"/>
      <dgm:spPr/>
      <dgm:t>
        <a:bodyPr/>
        <a:lstStyle/>
        <a:p>
          <a:endParaRPr lang="zh-CN" altLang="en-US"/>
        </a:p>
      </dgm:t>
    </dgm:pt>
    <dgm:pt modelId="{A56366EF-6760-4D5B-8074-CDB043A0E220}" type="pres">
      <dgm:prSet presAssocID="{312A9DBC-FA80-4084-A052-1CE1BABE9D70}" presName="node" presStyleLbl="node1" presStyleIdx="2" presStyleCnt="6">
        <dgm:presLayoutVars>
          <dgm:bulletEnabled val="1"/>
        </dgm:presLayoutVars>
      </dgm:prSet>
      <dgm:spPr/>
      <dgm:t>
        <a:bodyPr/>
        <a:lstStyle/>
        <a:p>
          <a:endParaRPr lang="zh-CN" altLang="en-US"/>
        </a:p>
      </dgm:t>
    </dgm:pt>
    <dgm:pt modelId="{9BC2367B-54F5-4CA7-9C6C-055AFDA2EC79}" type="pres">
      <dgm:prSet presAssocID="{312A9DBC-FA80-4084-A052-1CE1BABE9D70}" presName="dummy" presStyleCnt="0"/>
      <dgm:spPr/>
    </dgm:pt>
    <dgm:pt modelId="{83B441B5-9D88-4402-B76D-822C3B3ACC61}" type="pres">
      <dgm:prSet presAssocID="{93B2A1C5-7121-46A6-B94D-25862B1B02D1}" presName="sibTrans" presStyleLbl="sibTrans2D1" presStyleIdx="2" presStyleCnt="6"/>
      <dgm:spPr/>
      <dgm:t>
        <a:bodyPr/>
        <a:lstStyle/>
        <a:p>
          <a:endParaRPr lang="zh-CN" altLang="en-US"/>
        </a:p>
      </dgm:t>
    </dgm:pt>
    <dgm:pt modelId="{70BAAEA8-2E87-43DC-965A-8B36CE595CBC}" type="pres">
      <dgm:prSet presAssocID="{D5620B5D-1454-4BDF-8A55-19B9C24E4675}" presName="node" presStyleLbl="node1" presStyleIdx="3" presStyleCnt="6" custScaleX="109135">
        <dgm:presLayoutVars>
          <dgm:bulletEnabled val="1"/>
        </dgm:presLayoutVars>
      </dgm:prSet>
      <dgm:spPr/>
      <dgm:t>
        <a:bodyPr/>
        <a:lstStyle/>
        <a:p>
          <a:endParaRPr lang="zh-CN" altLang="en-US"/>
        </a:p>
      </dgm:t>
    </dgm:pt>
    <dgm:pt modelId="{12524CFD-2FEB-4DC7-B40D-64D38BCB6C12}" type="pres">
      <dgm:prSet presAssocID="{D5620B5D-1454-4BDF-8A55-19B9C24E4675}" presName="dummy" presStyleCnt="0"/>
      <dgm:spPr/>
    </dgm:pt>
    <dgm:pt modelId="{0AA5EEF5-C8E5-4C34-9191-4EE65B9E9C89}" type="pres">
      <dgm:prSet presAssocID="{9D8D60F9-9EC8-400A-B64B-B511A2F09014}" presName="sibTrans" presStyleLbl="sibTrans2D1" presStyleIdx="3" presStyleCnt="6"/>
      <dgm:spPr/>
      <dgm:t>
        <a:bodyPr/>
        <a:lstStyle/>
        <a:p>
          <a:endParaRPr lang="zh-CN" altLang="en-US"/>
        </a:p>
      </dgm:t>
    </dgm:pt>
    <dgm:pt modelId="{9B4DFAB9-6F2D-43F7-940D-E18FB608EA19}" type="pres">
      <dgm:prSet presAssocID="{7064F4A3-3AD0-40B4-9920-87304FF5B170}" presName="node" presStyleLbl="node1" presStyleIdx="4" presStyleCnt="6">
        <dgm:presLayoutVars>
          <dgm:bulletEnabled val="1"/>
        </dgm:presLayoutVars>
      </dgm:prSet>
      <dgm:spPr/>
      <dgm:t>
        <a:bodyPr/>
        <a:lstStyle/>
        <a:p>
          <a:endParaRPr lang="zh-CN" altLang="en-US"/>
        </a:p>
      </dgm:t>
    </dgm:pt>
    <dgm:pt modelId="{F2707330-0494-4114-B7EF-5484C49C0BD2}" type="pres">
      <dgm:prSet presAssocID="{7064F4A3-3AD0-40B4-9920-87304FF5B170}" presName="dummy" presStyleCnt="0"/>
      <dgm:spPr/>
    </dgm:pt>
    <dgm:pt modelId="{E2D57A40-F9CB-49F8-8D08-32C9167F6F61}" type="pres">
      <dgm:prSet presAssocID="{FA29D7E5-81BA-40C6-A59D-758659AE604A}" presName="sibTrans" presStyleLbl="sibTrans2D1" presStyleIdx="4" presStyleCnt="6"/>
      <dgm:spPr/>
      <dgm:t>
        <a:bodyPr/>
        <a:lstStyle/>
        <a:p>
          <a:endParaRPr lang="zh-CN" altLang="en-US"/>
        </a:p>
      </dgm:t>
    </dgm:pt>
    <dgm:pt modelId="{A3CC58D3-382D-4A93-8D86-C9124E974DD7}" type="pres">
      <dgm:prSet presAssocID="{00D5DCDC-38A8-40AE-9744-C21B45E25A95}" presName="node" presStyleLbl="node1" presStyleIdx="5" presStyleCnt="6">
        <dgm:presLayoutVars>
          <dgm:bulletEnabled val="1"/>
        </dgm:presLayoutVars>
      </dgm:prSet>
      <dgm:spPr/>
      <dgm:t>
        <a:bodyPr/>
        <a:lstStyle/>
        <a:p>
          <a:endParaRPr lang="zh-CN" altLang="en-US"/>
        </a:p>
      </dgm:t>
    </dgm:pt>
    <dgm:pt modelId="{F2BD13A5-407C-4282-B8C6-7E16224A7DEA}" type="pres">
      <dgm:prSet presAssocID="{00D5DCDC-38A8-40AE-9744-C21B45E25A95}" presName="dummy" presStyleCnt="0"/>
      <dgm:spPr/>
    </dgm:pt>
    <dgm:pt modelId="{18E79BD4-2794-4B64-8899-D4D5A597558D}" type="pres">
      <dgm:prSet presAssocID="{BC2A3394-4176-4B1D-BCFB-7E20C7A61A2F}" presName="sibTrans" presStyleLbl="sibTrans2D1" presStyleIdx="5" presStyleCnt="6"/>
      <dgm:spPr/>
      <dgm:t>
        <a:bodyPr/>
        <a:lstStyle/>
        <a:p>
          <a:endParaRPr lang="zh-CN" altLang="en-US"/>
        </a:p>
      </dgm:t>
    </dgm:pt>
  </dgm:ptLst>
  <dgm:cxnLst>
    <dgm:cxn modelId="{1892B16D-BFA2-40C8-B8A5-8F72E01B624B}" type="presOf" srcId="{7064F4A3-3AD0-40B4-9920-87304FF5B170}" destId="{9B4DFAB9-6F2D-43F7-940D-E18FB608EA19}" srcOrd="0" destOrd="0" presId="urn:microsoft.com/office/officeart/2005/8/layout/radial6"/>
    <dgm:cxn modelId="{6B6DFFEF-F46D-4A82-8698-4835378CF9C4}" srcId="{F0240139-F8A9-4FBB-BAC8-E74895B6B294}" destId="{7C3F999D-3B4C-4E12-8AEF-A5FC621127DB}" srcOrd="0" destOrd="0" parTransId="{4C0B19DD-6500-4C25-A48D-788330341F4A}" sibTransId="{D1C14610-5DC7-4C3B-ADF5-78DCC34B9B0C}"/>
    <dgm:cxn modelId="{2C107101-EFE8-4226-8BE5-4D8165F98F21}" srcId="{F0240139-F8A9-4FBB-BAC8-E74895B6B294}" destId="{7064F4A3-3AD0-40B4-9920-87304FF5B170}" srcOrd="4" destOrd="0" parTransId="{79A752D3-C3E6-4217-963F-39BFFAD66AA4}" sibTransId="{FA29D7E5-81BA-40C6-A59D-758659AE604A}"/>
    <dgm:cxn modelId="{F07D8DA6-4A83-4F6B-9C34-F325053462A8}" type="presOf" srcId="{00D5DCDC-38A8-40AE-9744-C21B45E25A95}" destId="{A3CC58D3-382D-4A93-8D86-C9124E974DD7}" srcOrd="0" destOrd="0" presId="urn:microsoft.com/office/officeart/2005/8/layout/radial6"/>
    <dgm:cxn modelId="{C5C9D48A-3742-48AC-B253-FCE6937D798C}" srcId="{F0240139-F8A9-4FBB-BAC8-E74895B6B294}" destId="{D5620B5D-1454-4BDF-8A55-19B9C24E4675}" srcOrd="3" destOrd="0" parTransId="{D9710E96-75D2-4252-9BEA-94F5A463B9EC}" sibTransId="{9D8D60F9-9EC8-400A-B64B-B511A2F09014}"/>
    <dgm:cxn modelId="{25D19E1B-351F-4971-AB08-A757B1FDBC6C}" type="presOf" srcId="{D1C14610-5DC7-4C3B-ADF5-78DCC34B9B0C}" destId="{2DC36926-856E-4784-A8DD-B95EC4031CE5}" srcOrd="0" destOrd="0" presId="urn:microsoft.com/office/officeart/2005/8/layout/radial6"/>
    <dgm:cxn modelId="{AF357F2B-B75C-403B-907C-6D8C342CDF2E}" type="presOf" srcId="{45F47549-D15C-48CE-9680-3850435BBC14}" destId="{ECD9D6EF-179B-46CD-AF7C-33B10858465F}" srcOrd="0" destOrd="0" presId="urn:microsoft.com/office/officeart/2005/8/layout/radial6"/>
    <dgm:cxn modelId="{AEAEE23A-F11B-4FCF-928F-A3866E476A6A}" srcId="{F0240139-F8A9-4FBB-BAC8-E74895B6B294}" destId="{6A9D75F2-2BE2-4AA5-B673-0CD356B28D4C}" srcOrd="1" destOrd="0" parTransId="{4D8B0810-B70B-4707-AB4A-50244650E08F}" sibTransId="{3BFD752A-1571-4259-B17B-E6FF3E654DD5}"/>
    <dgm:cxn modelId="{9FCE2A56-DA54-4587-9F67-29B354416EB0}" type="presOf" srcId="{7C3F999D-3B4C-4E12-8AEF-A5FC621127DB}" destId="{E956D1CF-EAEA-4647-AFBA-830FF2258CFE}" srcOrd="0" destOrd="0" presId="urn:microsoft.com/office/officeart/2005/8/layout/radial6"/>
    <dgm:cxn modelId="{F83C6282-9231-43E8-BD90-C3644DE42DE4}" type="presOf" srcId="{6A9D75F2-2BE2-4AA5-B673-0CD356B28D4C}" destId="{3F8FAA1D-8D09-4932-B079-A9E9F83D6E9C}" srcOrd="0" destOrd="0" presId="urn:microsoft.com/office/officeart/2005/8/layout/radial6"/>
    <dgm:cxn modelId="{5D0CEF64-3CEF-4EB9-A66C-EE3AC0204F41}" srcId="{F0240139-F8A9-4FBB-BAC8-E74895B6B294}" destId="{312A9DBC-FA80-4084-A052-1CE1BABE9D70}" srcOrd="2" destOrd="0" parTransId="{3EF15A44-F9F4-4C05-BAB7-24FD32065E24}" sibTransId="{93B2A1C5-7121-46A6-B94D-25862B1B02D1}"/>
    <dgm:cxn modelId="{1BF548C2-B474-4843-B8F1-DCE376368BDC}" type="presOf" srcId="{D5620B5D-1454-4BDF-8A55-19B9C24E4675}" destId="{70BAAEA8-2E87-43DC-965A-8B36CE595CBC}" srcOrd="0" destOrd="0" presId="urn:microsoft.com/office/officeart/2005/8/layout/radial6"/>
    <dgm:cxn modelId="{E6B3B8C8-E86F-49B2-80BA-EDF4577DA3DF}" srcId="{F0240139-F8A9-4FBB-BAC8-E74895B6B294}" destId="{00D5DCDC-38A8-40AE-9744-C21B45E25A95}" srcOrd="5" destOrd="0" parTransId="{E02D3973-D062-4203-98C9-3D51422EA177}" sibTransId="{BC2A3394-4176-4B1D-BCFB-7E20C7A61A2F}"/>
    <dgm:cxn modelId="{3F846B54-CA83-4C00-9963-CF40BF8F839B}" type="presOf" srcId="{FA29D7E5-81BA-40C6-A59D-758659AE604A}" destId="{E2D57A40-F9CB-49F8-8D08-32C9167F6F61}" srcOrd="0" destOrd="0" presId="urn:microsoft.com/office/officeart/2005/8/layout/radial6"/>
    <dgm:cxn modelId="{A8D46CFF-6CAC-479A-9230-C9F15EF48868}" type="presOf" srcId="{3BFD752A-1571-4259-B17B-E6FF3E654DD5}" destId="{41830040-700D-4C7C-A7AE-A993FDCAB84F}" srcOrd="0" destOrd="0" presId="urn:microsoft.com/office/officeart/2005/8/layout/radial6"/>
    <dgm:cxn modelId="{D81A9D5C-7856-4A49-89F8-4BE7A303B9DE}" type="presOf" srcId="{BC2A3394-4176-4B1D-BCFB-7E20C7A61A2F}" destId="{18E79BD4-2794-4B64-8899-D4D5A597558D}" srcOrd="0" destOrd="0" presId="urn:microsoft.com/office/officeart/2005/8/layout/radial6"/>
    <dgm:cxn modelId="{BD092D13-1231-4D78-9406-4255273B2608}" type="presOf" srcId="{312A9DBC-FA80-4084-A052-1CE1BABE9D70}" destId="{A56366EF-6760-4D5B-8074-CDB043A0E220}" srcOrd="0" destOrd="0" presId="urn:microsoft.com/office/officeart/2005/8/layout/radial6"/>
    <dgm:cxn modelId="{A5528A1D-F5BD-4F34-840C-AAF47CFC059C}" type="presOf" srcId="{93B2A1C5-7121-46A6-B94D-25862B1B02D1}" destId="{83B441B5-9D88-4402-B76D-822C3B3ACC61}" srcOrd="0" destOrd="0" presId="urn:microsoft.com/office/officeart/2005/8/layout/radial6"/>
    <dgm:cxn modelId="{AC2BD437-714A-414A-A93E-F259799A329E}" srcId="{45F47549-D15C-48CE-9680-3850435BBC14}" destId="{F0240139-F8A9-4FBB-BAC8-E74895B6B294}" srcOrd="0" destOrd="0" parTransId="{5C3F0EE2-5798-4AD0-B533-CAA844B9A8F8}" sibTransId="{FF1AF75D-45D8-44A0-8E91-A182EB6428D9}"/>
    <dgm:cxn modelId="{87811B0E-A9B0-495B-AF91-2BD1F1DA1FBB}" type="presOf" srcId="{9D8D60F9-9EC8-400A-B64B-B511A2F09014}" destId="{0AA5EEF5-C8E5-4C34-9191-4EE65B9E9C89}" srcOrd="0" destOrd="0" presId="urn:microsoft.com/office/officeart/2005/8/layout/radial6"/>
    <dgm:cxn modelId="{E0A01E89-A4E2-4329-88EC-C25B5CAD65C1}" type="presOf" srcId="{F0240139-F8A9-4FBB-BAC8-E74895B6B294}" destId="{D345AF94-0B3B-4BDD-B7E3-73095750A6BC}" srcOrd="0" destOrd="0" presId="urn:microsoft.com/office/officeart/2005/8/layout/radial6"/>
    <dgm:cxn modelId="{7C638699-7C09-4F62-8C1A-069C6A2FD8A4}" type="presParOf" srcId="{ECD9D6EF-179B-46CD-AF7C-33B10858465F}" destId="{D345AF94-0B3B-4BDD-B7E3-73095750A6BC}" srcOrd="0" destOrd="0" presId="urn:microsoft.com/office/officeart/2005/8/layout/radial6"/>
    <dgm:cxn modelId="{800951B4-9753-481F-A125-8F60A9580DE5}" type="presParOf" srcId="{ECD9D6EF-179B-46CD-AF7C-33B10858465F}" destId="{E956D1CF-EAEA-4647-AFBA-830FF2258CFE}" srcOrd="1" destOrd="0" presId="urn:microsoft.com/office/officeart/2005/8/layout/radial6"/>
    <dgm:cxn modelId="{7399A063-E219-4D5C-AC3E-F674396B1A4D}" type="presParOf" srcId="{ECD9D6EF-179B-46CD-AF7C-33B10858465F}" destId="{4886132E-472B-48A6-9996-BC3CFBA4CD83}" srcOrd="2" destOrd="0" presId="urn:microsoft.com/office/officeart/2005/8/layout/radial6"/>
    <dgm:cxn modelId="{A0DC9288-8FA7-4BBE-A5F0-1813B95D96BB}" type="presParOf" srcId="{ECD9D6EF-179B-46CD-AF7C-33B10858465F}" destId="{2DC36926-856E-4784-A8DD-B95EC4031CE5}" srcOrd="3" destOrd="0" presId="urn:microsoft.com/office/officeart/2005/8/layout/radial6"/>
    <dgm:cxn modelId="{55839B75-18B4-4D0E-96A9-7306F4188359}" type="presParOf" srcId="{ECD9D6EF-179B-46CD-AF7C-33B10858465F}" destId="{3F8FAA1D-8D09-4932-B079-A9E9F83D6E9C}" srcOrd="4" destOrd="0" presId="urn:microsoft.com/office/officeart/2005/8/layout/radial6"/>
    <dgm:cxn modelId="{B4DEDBA3-EB24-4100-9172-EB7B02CF8C86}" type="presParOf" srcId="{ECD9D6EF-179B-46CD-AF7C-33B10858465F}" destId="{DA07D241-5F2B-4549-B9A2-88E30BED257A}" srcOrd="5" destOrd="0" presId="urn:microsoft.com/office/officeart/2005/8/layout/radial6"/>
    <dgm:cxn modelId="{76A29FFB-3D5C-4917-B609-98110BB4D89E}" type="presParOf" srcId="{ECD9D6EF-179B-46CD-AF7C-33B10858465F}" destId="{41830040-700D-4C7C-A7AE-A993FDCAB84F}" srcOrd="6" destOrd="0" presId="urn:microsoft.com/office/officeart/2005/8/layout/radial6"/>
    <dgm:cxn modelId="{D476E523-2D42-4C81-9F42-3C2A8D5113CA}" type="presParOf" srcId="{ECD9D6EF-179B-46CD-AF7C-33B10858465F}" destId="{A56366EF-6760-4D5B-8074-CDB043A0E220}" srcOrd="7" destOrd="0" presId="urn:microsoft.com/office/officeart/2005/8/layout/radial6"/>
    <dgm:cxn modelId="{98613473-7EBB-464B-B80B-F901FFAB62EC}" type="presParOf" srcId="{ECD9D6EF-179B-46CD-AF7C-33B10858465F}" destId="{9BC2367B-54F5-4CA7-9C6C-055AFDA2EC79}" srcOrd="8" destOrd="0" presId="urn:microsoft.com/office/officeart/2005/8/layout/radial6"/>
    <dgm:cxn modelId="{A316C77A-FA8F-4670-926C-2F28AB8915B9}" type="presParOf" srcId="{ECD9D6EF-179B-46CD-AF7C-33B10858465F}" destId="{83B441B5-9D88-4402-B76D-822C3B3ACC61}" srcOrd="9" destOrd="0" presId="urn:microsoft.com/office/officeart/2005/8/layout/radial6"/>
    <dgm:cxn modelId="{58260FDE-4664-4A11-82E6-6152DAF0F502}" type="presParOf" srcId="{ECD9D6EF-179B-46CD-AF7C-33B10858465F}" destId="{70BAAEA8-2E87-43DC-965A-8B36CE595CBC}" srcOrd="10" destOrd="0" presId="urn:microsoft.com/office/officeart/2005/8/layout/radial6"/>
    <dgm:cxn modelId="{E11500E7-5785-470F-9112-F29ED13F6853}" type="presParOf" srcId="{ECD9D6EF-179B-46CD-AF7C-33B10858465F}" destId="{12524CFD-2FEB-4DC7-B40D-64D38BCB6C12}" srcOrd="11" destOrd="0" presId="urn:microsoft.com/office/officeart/2005/8/layout/radial6"/>
    <dgm:cxn modelId="{67E92AB1-D1E2-48AD-945C-66E4928E64CB}" type="presParOf" srcId="{ECD9D6EF-179B-46CD-AF7C-33B10858465F}" destId="{0AA5EEF5-C8E5-4C34-9191-4EE65B9E9C89}" srcOrd="12" destOrd="0" presId="urn:microsoft.com/office/officeart/2005/8/layout/radial6"/>
    <dgm:cxn modelId="{9B95980F-7727-440A-8C14-33521F1036AA}" type="presParOf" srcId="{ECD9D6EF-179B-46CD-AF7C-33B10858465F}" destId="{9B4DFAB9-6F2D-43F7-940D-E18FB608EA19}" srcOrd="13" destOrd="0" presId="urn:microsoft.com/office/officeart/2005/8/layout/radial6"/>
    <dgm:cxn modelId="{C0F22E13-0C79-42FF-B90C-681F92C977C9}" type="presParOf" srcId="{ECD9D6EF-179B-46CD-AF7C-33B10858465F}" destId="{F2707330-0494-4114-B7EF-5484C49C0BD2}" srcOrd="14" destOrd="0" presId="urn:microsoft.com/office/officeart/2005/8/layout/radial6"/>
    <dgm:cxn modelId="{AE0CC10D-E107-4C70-8A75-7DB917AECAE4}" type="presParOf" srcId="{ECD9D6EF-179B-46CD-AF7C-33B10858465F}" destId="{E2D57A40-F9CB-49F8-8D08-32C9167F6F61}" srcOrd="15" destOrd="0" presId="urn:microsoft.com/office/officeart/2005/8/layout/radial6"/>
    <dgm:cxn modelId="{16A32ACC-0C03-4F49-AF63-AC3CDAEBE6BD}" type="presParOf" srcId="{ECD9D6EF-179B-46CD-AF7C-33B10858465F}" destId="{A3CC58D3-382D-4A93-8D86-C9124E974DD7}" srcOrd="16" destOrd="0" presId="urn:microsoft.com/office/officeart/2005/8/layout/radial6"/>
    <dgm:cxn modelId="{464D8600-BE04-4EE4-8DCC-D32E1ABB31D9}" type="presParOf" srcId="{ECD9D6EF-179B-46CD-AF7C-33B10858465F}" destId="{F2BD13A5-407C-4282-B8C6-7E16224A7DEA}" srcOrd="17" destOrd="0" presId="urn:microsoft.com/office/officeart/2005/8/layout/radial6"/>
    <dgm:cxn modelId="{BB361757-81D9-4585-B21E-8AC68B144C8C}" type="presParOf" srcId="{ECD9D6EF-179B-46CD-AF7C-33B10858465F}" destId="{18E79BD4-2794-4B64-8899-D4D5A597558D}" srcOrd="18"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79BD4-2794-4B64-8899-D4D5A597558D}">
      <dsp:nvSpPr>
        <dsp:cNvPr id="0" name=""/>
        <dsp:cNvSpPr/>
      </dsp:nvSpPr>
      <dsp:spPr>
        <a:xfrm>
          <a:off x="1857168" y="535082"/>
          <a:ext cx="3672753" cy="3672753"/>
        </a:xfrm>
        <a:prstGeom prst="blockArc">
          <a:avLst>
            <a:gd name="adj1" fmla="val 12596921"/>
            <a:gd name="adj2" fmla="val 16251000"/>
            <a:gd name="adj3" fmla="val 4523"/>
          </a:avLst>
        </a:prstGeom>
        <a:solidFill>
          <a:schemeClr val="accent3">
            <a:hueOff val="-21073727"/>
            <a:satOff val="-100000"/>
            <a:lumOff val="311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D57A40-F9CB-49F8-8D08-32C9167F6F61}">
      <dsp:nvSpPr>
        <dsp:cNvPr id="0" name=""/>
        <dsp:cNvSpPr/>
      </dsp:nvSpPr>
      <dsp:spPr>
        <a:xfrm>
          <a:off x="1856365" y="536475"/>
          <a:ext cx="3672753" cy="3672753"/>
        </a:xfrm>
        <a:prstGeom prst="blockArc">
          <a:avLst>
            <a:gd name="adj1" fmla="val 9000000"/>
            <a:gd name="adj2" fmla="val 12600000"/>
            <a:gd name="adj3" fmla="val 4523"/>
          </a:avLst>
        </a:prstGeom>
        <a:solidFill>
          <a:schemeClr val="accent3">
            <a:hueOff val="-16858982"/>
            <a:satOff val="-80000"/>
            <a:lumOff val="2494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A5EEF5-C8E5-4C34-9191-4EE65B9E9C89}">
      <dsp:nvSpPr>
        <dsp:cNvPr id="0" name=""/>
        <dsp:cNvSpPr/>
      </dsp:nvSpPr>
      <dsp:spPr>
        <a:xfrm>
          <a:off x="1856365" y="536475"/>
          <a:ext cx="3672753" cy="3672753"/>
        </a:xfrm>
        <a:prstGeom prst="blockArc">
          <a:avLst>
            <a:gd name="adj1" fmla="val 5400000"/>
            <a:gd name="adj2" fmla="val 9000000"/>
            <a:gd name="adj3" fmla="val 4523"/>
          </a:avLst>
        </a:prstGeom>
        <a:solidFill>
          <a:schemeClr val="accent3">
            <a:hueOff val="-12644237"/>
            <a:satOff val="-60000"/>
            <a:lumOff val="1870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B441B5-9D88-4402-B76D-822C3B3ACC61}">
      <dsp:nvSpPr>
        <dsp:cNvPr id="0" name=""/>
        <dsp:cNvSpPr/>
      </dsp:nvSpPr>
      <dsp:spPr>
        <a:xfrm>
          <a:off x="1856365" y="536475"/>
          <a:ext cx="3672753" cy="3672753"/>
        </a:xfrm>
        <a:prstGeom prst="blockArc">
          <a:avLst>
            <a:gd name="adj1" fmla="val 1800000"/>
            <a:gd name="adj2" fmla="val 5400000"/>
            <a:gd name="adj3" fmla="val 4523"/>
          </a:avLst>
        </a:prstGeom>
        <a:solidFill>
          <a:schemeClr val="accent3">
            <a:hueOff val="-8429491"/>
            <a:satOff val="-40000"/>
            <a:lumOff val="1247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830040-700D-4C7C-A7AE-A993FDCAB84F}">
      <dsp:nvSpPr>
        <dsp:cNvPr id="0" name=""/>
        <dsp:cNvSpPr/>
      </dsp:nvSpPr>
      <dsp:spPr>
        <a:xfrm>
          <a:off x="1856365" y="536475"/>
          <a:ext cx="3672753" cy="3672753"/>
        </a:xfrm>
        <a:prstGeom prst="blockArc">
          <a:avLst>
            <a:gd name="adj1" fmla="val 19800000"/>
            <a:gd name="adj2" fmla="val 1800000"/>
            <a:gd name="adj3" fmla="val 4523"/>
          </a:avLst>
        </a:prstGeom>
        <a:solidFill>
          <a:schemeClr val="accent3">
            <a:hueOff val="-4214745"/>
            <a:satOff val="-20000"/>
            <a:lumOff val="6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C36926-856E-4784-A8DD-B95EC4031CE5}">
      <dsp:nvSpPr>
        <dsp:cNvPr id="0" name=""/>
        <dsp:cNvSpPr/>
      </dsp:nvSpPr>
      <dsp:spPr>
        <a:xfrm>
          <a:off x="1855547" y="535057"/>
          <a:ext cx="3672753" cy="3672753"/>
        </a:xfrm>
        <a:prstGeom prst="blockArc">
          <a:avLst>
            <a:gd name="adj1" fmla="val 16254105"/>
            <a:gd name="adj2" fmla="val 19803134"/>
            <a:gd name="adj3" fmla="val 452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45AF94-0B3B-4BDD-B7E3-73095750A6BC}">
      <dsp:nvSpPr>
        <dsp:cNvPr id="0" name=""/>
        <dsp:cNvSpPr/>
      </dsp:nvSpPr>
      <dsp:spPr>
        <a:xfrm>
          <a:off x="2868726" y="1548836"/>
          <a:ext cx="1648030" cy="164803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CN" altLang="en-US" sz="2700" kern="1200" dirty="0">
              <a:solidFill>
                <a:srgbClr val="FF0000"/>
              </a:solidFill>
            </a:rPr>
            <a:t>培养环节考核</a:t>
          </a:r>
        </a:p>
      </dsp:txBody>
      <dsp:txXfrm>
        <a:off x="3110074" y="1790184"/>
        <a:ext cx="1165334" cy="1165334"/>
      </dsp:txXfrm>
    </dsp:sp>
    <dsp:sp modelId="{E956D1CF-EAEA-4647-AFBA-830FF2258CFE}">
      <dsp:nvSpPr>
        <dsp:cNvPr id="0" name=""/>
        <dsp:cNvSpPr/>
      </dsp:nvSpPr>
      <dsp:spPr>
        <a:xfrm>
          <a:off x="3143360" y="0"/>
          <a:ext cx="1153621" cy="115362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年度</a:t>
          </a:r>
          <a:endParaRPr lang="en-US" altLang="zh-CN" sz="1300" kern="1200" dirty="0"/>
        </a:p>
        <a:p>
          <a:pPr lvl="0" algn="ctr" defTabSz="577850">
            <a:lnSpc>
              <a:spcPct val="90000"/>
            </a:lnSpc>
            <a:spcBef>
              <a:spcPct val="0"/>
            </a:spcBef>
            <a:spcAft>
              <a:spcPct val="35000"/>
            </a:spcAft>
          </a:pPr>
          <a:r>
            <a:rPr lang="zh-CN" altLang="en-US" sz="1300" kern="1200" dirty="0"/>
            <a:t>报告</a:t>
          </a:r>
        </a:p>
      </dsp:txBody>
      <dsp:txXfrm>
        <a:off x="3312304" y="168944"/>
        <a:ext cx="815733" cy="815733"/>
      </dsp:txXfrm>
    </dsp:sp>
    <dsp:sp modelId="{3F8FAA1D-8D09-4932-B079-A9E9F83D6E9C}">
      <dsp:nvSpPr>
        <dsp:cNvPr id="0" name=""/>
        <dsp:cNvSpPr/>
      </dsp:nvSpPr>
      <dsp:spPr>
        <a:xfrm>
          <a:off x="4670313" y="898618"/>
          <a:ext cx="1153621" cy="1153621"/>
        </a:xfrm>
        <a:prstGeom prst="ellipse">
          <a:avLst/>
        </a:prstGeom>
        <a:solidFill>
          <a:schemeClr val="accent3">
            <a:hueOff val="-4214745"/>
            <a:satOff val="-20000"/>
            <a:lumOff val="6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资格</a:t>
          </a:r>
          <a:endParaRPr lang="en-US" altLang="zh-CN" sz="1300" kern="1200" dirty="0"/>
        </a:p>
        <a:p>
          <a:pPr lvl="0" algn="ctr" defTabSz="577850">
            <a:lnSpc>
              <a:spcPct val="90000"/>
            </a:lnSpc>
            <a:spcBef>
              <a:spcPct val="0"/>
            </a:spcBef>
            <a:spcAft>
              <a:spcPct val="35000"/>
            </a:spcAft>
          </a:pPr>
          <a:r>
            <a:rPr lang="zh-CN" altLang="en-US" sz="1300" kern="1200" dirty="0"/>
            <a:t>考试</a:t>
          </a:r>
        </a:p>
      </dsp:txBody>
      <dsp:txXfrm>
        <a:off x="4839257" y="1067562"/>
        <a:ext cx="815733" cy="815733"/>
      </dsp:txXfrm>
    </dsp:sp>
    <dsp:sp modelId="{A56366EF-6760-4D5B-8074-CDB043A0E220}">
      <dsp:nvSpPr>
        <dsp:cNvPr id="0" name=""/>
        <dsp:cNvSpPr/>
      </dsp:nvSpPr>
      <dsp:spPr>
        <a:xfrm>
          <a:off x="4670313" y="2693464"/>
          <a:ext cx="1153621" cy="1153621"/>
        </a:xfrm>
        <a:prstGeom prst="ellipse">
          <a:avLst/>
        </a:prstGeom>
        <a:solidFill>
          <a:schemeClr val="accent3">
            <a:hueOff val="-8429491"/>
            <a:satOff val="-40000"/>
            <a:lumOff val="12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开题</a:t>
          </a:r>
          <a:endParaRPr lang="en-US" altLang="zh-CN" sz="1300" kern="1200" dirty="0"/>
        </a:p>
        <a:p>
          <a:pPr lvl="0" algn="ctr" defTabSz="577850">
            <a:lnSpc>
              <a:spcPct val="90000"/>
            </a:lnSpc>
            <a:spcBef>
              <a:spcPct val="0"/>
            </a:spcBef>
            <a:spcAft>
              <a:spcPct val="35000"/>
            </a:spcAft>
          </a:pPr>
          <a:r>
            <a:rPr lang="zh-CN" altLang="en-US" sz="1300" kern="1200" dirty="0"/>
            <a:t>报告</a:t>
          </a:r>
        </a:p>
      </dsp:txBody>
      <dsp:txXfrm>
        <a:off x="4839257" y="2862408"/>
        <a:ext cx="815733" cy="815733"/>
      </dsp:txXfrm>
    </dsp:sp>
    <dsp:sp modelId="{70BAAEA8-2E87-43DC-965A-8B36CE595CBC}">
      <dsp:nvSpPr>
        <dsp:cNvPr id="0" name=""/>
        <dsp:cNvSpPr/>
      </dsp:nvSpPr>
      <dsp:spPr>
        <a:xfrm>
          <a:off x="3063239" y="3590887"/>
          <a:ext cx="1259004" cy="1153621"/>
        </a:xfrm>
        <a:prstGeom prst="ellipse">
          <a:avLst/>
        </a:prstGeom>
        <a:solidFill>
          <a:schemeClr val="accent3">
            <a:hueOff val="-12644237"/>
            <a:satOff val="-60000"/>
            <a:lumOff val="18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科研训练与学术活动</a:t>
          </a:r>
        </a:p>
      </dsp:txBody>
      <dsp:txXfrm>
        <a:off x="3247616" y="3759831"/>
        <a:ext cx="890250" cy="815733"/>
      </dsp:txXfrm>
    </dsp:sp>
    <dsp:sp modelId="{9B4DFAB9-6F2D-43F7-940D-E18FB608EA19}">
      <dsp:nvSpPr>
        <dsp:cNvPr id="0" name=""/>
        <dsp:cNvSpPr/>
      </dsp:nvSpPr>
      <dsp:spPr>
        <a:xfrm>
          <a:off x="1561548" y="2693464"/>
          <a:ext cx="1153621" cy="1153621"/>
        </a:xfrm>
        <a:prstGeom prst="ellipse">
          <a:avLst/>
        </a:prstGeom>
        <a:solidFill>
          <a:schemeClr val="accent3">
            <a:hueOff val="-16858982"/>
            <a:satOff val="-80000"/>
            <a:lumOff val="24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论文预答辩</a:t>
          </a:r>
        </a:p>
      </dsp:txBody>
      <dsp:txXfrm>
        <a:off x="1730492" y="2862408"/>
        <a:ext cx="815733" cy="815733"/>
      </dsp:txXfrm>
    </dsp:sp>
    <dsp:sp modelId="{A3CC58D3-382D-4A93-8D86-C9124E974DD7}">
      <dsp:nvSpPr>
        <dsp:cNvPr id="0" name=""/>
        <dsp:cNvSpPr/>
      </dsp:nvSpPr>
      <dsp:spPr>
        <a:xfrm>
          <a:off x="1561548" y="898618"/>
          <a:ext cx="1153621" cy="1153621"/>
        </a:xfrm>
        <a:prstGeom prst="ellipse">
          <a:avLst/>
        </a:prstGeom>
        <a:solidFill>
          <a:srgbClr val="00B0F0"/>
        </a:solidFill>
        <a:ln w="1270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科研成果审核</a:t>
          </a:r>
        </a:p>
      </dsp:txBody>
      <dsp:txXfrm>
        <a:off x="1730492" y="1067562"/>
        <a:ext cx="815733" cy="81573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D25061-C311-44EC-B798-C5F23882253C}" type="datetimeFigureOut">
              <a:rPr lang="zh-CN" altLang="en-US" smtClean="0"/>
              <a:t>2020/9/3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E98C68-E97A-4247-BB18-A9575D7B607F}" type="slidenum">
              <a:rPr lang="zh-CN" altLang="en-US" smtClean="0"/>
              <a:t>‹#›</a:t>
            </a:fld>
            <a:endParaRPr lang="zh-CN" altLang="en-US"/>
          </a:p>
        </p:txBody>
      </p:sp>
    </p:spTree>
    <p:extLst>
      <p:ext uri="{BB962C8B-B14F-4D97-AF65-F5344CB8AC3E}">
        <p14:creationId xmlns:p14="http://schemas.microsoft.com/office/powerpoint/2010/main" val="2951363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1</a:t>
            </a:fld>
            <a:endParaRPr lang="zh-CN" altLang="en-US">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40975759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10</a:t>
            </a:fld>
            <a:endParaRPr lang="zh-CN" altLang="en-US">
              <a:solidFill>
                <a:prstClr val="black"/>
              </a:solidFill>
            </a:endParaRPr>
          </a:p>
        </p:txBody>
      </p:sp>
    </p:spTree>
    <p:extLst>
      <p:ext uri="{BB962C8B-B14F-4D97-AF65-F5344CB8AC3E}">
        <p14:creationId xmlns:p14="http://schemas.microsoft.com/office/powerpoint/2010/main" val="3806608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11</a:t>
            </a:fld>
            <a:endParaRPr lang="zh-CN" altLang="en-US">
              <a:solidFill>
                <a:prstClr val="black"/>
              </a:solidFill>
              <a:latin typeface="DengXian"/>
            </a:endParaRPr>
          </a:p>
        </p:txBody>
      </p:sp>
    </p:spTree>
    <p:extLst>
      <p:ext uri="{BB962C8B-B14F-4D97-AF65-F5344CB8AC3E}">
        <p14:creationId xmlns:p14="http://schemas.microsoft.com/office/powerpoint/2010/main" val="1971465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t>12</a:t>
            </a:fld>
            <a:endParaRPr lang="zh-CN" altLang="en-US">
              <a:solidFill>
                <a:prstClr val="black"/>
              </a:solidFill>
            </a:endParaRPr>
          </a:p>
        </p:txBody>
      </p:sp>
    </p:spTree>
    <p:extLst>
      <p:ext uri="{BB962C8B-B14F-4D97-AF65-F5344CB8AC3E}">
        <p14:creationId xmlns:p14="http://schemas.microsoft.com/office/powerpoint/2010/main" val="2913216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13</a:t>
            </a:fld>
            <a:endParaRPr lang="zh-CN" altLang="en-US">
              <a:solidFill>
                <a:prstClr val="black"/>
              </a:solidFill>
              <a:latin typeface="DengXian"/>
            </a:endParaRPr>
          </a:p>
        </p:txBody>
      </p:sp>
    </p:spTree>
    <p:extLst>
      <p:ext uri="{BB962C8B-B14F-4D97-AF65-F5344CB8AC3E}">
        <p14:creationId xmlns:p14="http://schemas.microsoft.com/office/powerpoint/2010/main" val="50855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14</a:t>
            </a:fld>
            <a:endParaRPr lang="zh-CN" altLang="en-US">
              <a:solidFill>
                <a:prstClr val="black"/>
              </a:solidFill>
              <a:latin typeface="DengXian"/>
            </a:endParaRPr>
          </a:p>
        </p:txBody>
      </p:sp>
    </p:spTree>
    <p:extLst>
      <p:ext uri="{BB962C8B-B14F-4D97-AF65-F5344CB8AC3E}">
        <p14:creationId xmlns:p14="http://schemas.microsoft.com/office/powerpoint/2010/main" val="4141418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15</a:t>
            </a:fld>
            <a:endParaRPr lang="zh-CN" altLang="en-US">
              <a:solidFill>
                <a:prstClr val="black"/>
              </a:solidFill>
            </a:endParaRPr>
          </a:p>
        </p:txBody>
      </p:sp>
    </p:spTree>
    <p:extLst>
      <p:ext uri="{BB962C8B-B14F-4D97-AF65-F5344CB8AC3E}">
        <p14:creationId xmlns:p14="http://schemas.microsoft.com/office/powerpoint/2010/main" val="18153020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16</a:t>
            </a:fld>
            <a:endParaRPr lang="zh-CN" altLang="en-US">
              <a:solidFill>
                <a:prstClr val="black"/>
              </a:solidFill>
              <a:latin typeface="DengXian"/>
            </a:endParaRPr>
          </a:p>
        </p:txBody>
      </p:sp>
    </p:spTree>
    <p:extLst>
      <p:ext uri="{BB962C8B-B14F-4D97-AF65-F5344CB8AC3E}">
        <p14:creationId xmlns:p14="http://schemas.microsoft.com/office/powerpoint/2010/main" val="34647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17</a:t>
            </a:fld>
            <a:endParaRPr lang="zh-CN" altLang="en-US">
              <a:solidFill>
                <a:prstClr val="black"/>
              </a:solidFill>
              <a:latin typeface="DengXian"/>
            </a:endParaRPr>
          </a:p>
        </p:txBody>
      </p:sp>
    </p:spTree>
    <p:extLst>
      <p:ext uri="{BB962C8B-B14F-4D97-AF65-F5344CB8AC3E}">
        <p14:creationId xmlns:p14="http://schemas.microsoft.com/office/powerpoint/2010/main" val="4137500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18</a:t>
            </a:fld>
            <a:endParaRPr lang="zh-CN" altLang="en-US">
              <a:solidFill>
                <a:prstClr val="black"/>
              </a:solidFill>
              <a:latin typeface="DengXian"/>
            </a:endParaRPr>
          </a:p>
        </p:txBody>
      </p:sp>
    </p:spTree>
    <p:extLst>
      <p:ext uri="{BB962C8B-B14F-4D97-AF65-F5344CB8AC3E}">
        <p14:creationId xmlns:p14="http://schemas.microsoft.com/office/powerpoint/2010/main" val="3644568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19</a:t>
            </a:fld>
            <a:endParaRPr lang="zh-CN" altLang="en-US">
              <a:solidFill>
                <a:prstClr val="black"/>
              </a:solidFill>
              <a:latin typeface="DengXian"/>
            </a:endParaRPr>
          </a:p>
        </p:txBody>
      </p:sp>
    </p:spTree>
    <p:extLst>
      <p:ext uri="{BB962C8B-B14F-4D97-AF65-F5344CB8AC3E}">
        <p14:creationId xmlns:p14="http://schemas.microsoft.com/office/powerpoint/2010/main" val="434718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28062925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20</a:t>
            </a:fld>
            <a:endParaRPr lang="zh-CN" altLang="en-US">
              <a:solidFill>
                <a:prstClr val="black"/>
              </a:solidFill>
              <a:latin typeface="DengXian"/>
            </a:endParaRPr>
          </a:p>
        </p:txBody>
      </p:sp>
    </p:spTree>
    <p:extLst>
      <p:ext uri="{BB962C8B-B14F-4D97-AF65-F5344CB8AC3E}">
        <p14:creationId xmlns:p14="http://schemas.microsoft.com/office/powerpoint/2010/main" val="945690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21</a:t>
            </a:fld>
            <a:endParaRPr lang="zh-CN" altLang="en-US">
              <a:solidFill>
                <a:prstClr val="black"/>
              </a:solidFill>
              <a:latin typeface="DengXian"/>
            </a:endParaRPr>
          </a:p>
        </p:txBody>
      </p:sp>
    </p:spTree>
    <p:extLst>
      <p:ext uri="{BB962C8B-B14F-4D97-AF65-F5344CB8AC3E}">
        <p14:creationId xmlns:p14="http://schemas.microsoft.com/office/powerpoint/2010/main" val="4029096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22</a:t>
            </a:fld>
            <a:endParaRPr lang="zh-CN" altLang="en-US">
              <a:solidFill>
                <a:prstClr val="black"/>
              </a:solidFill>
              <a:latin typeface="DengXian"/>
            </a:endParaRPr>
          </a:p>
        </p:txBody>
      </p:sp>
    </p:spTree>
    <p:extLst>
      <p:ext uri="{BB962C8B-B14F-4D97-AF65-F5344CB8AC3E}">
        <p14:creationId xmlns:p14="http://schemas.microsoft.com/office/powerpoint/2010/main" val="11829443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23</a:t>
            </a:fld>
            <a:endParaRPr lang="zh-CN" altLang="en-US">
              <a:solidFill>
                <a:prstClr val="black"/>
              </a:solidFill>
              <a:latin typeface="DengXian"/>
            </a:endParaRPr>
          </a:p>
        </p:txBody>
      </p:sp>
    </p:spTree>
    <p:extLst>
      <p:ext uri="{BB962C8B-B14F-4D97-AF65-F5344CB8AC3E}">
        <p14:creationId xmlns:p14="http://schemas.microsoft.com/office/powerpoint/2010/main" val="16672625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24</a:t>
            </a:fld>
            <a:endParaRPr lang="zh-CN" altLang="en-US">
              <a:solidFill>
                <a:prstClr val="black"/>
              </a:solidFill>
              <a:latin typeface="DengXian"/>
            </a:endParaRPr>
          </a:p>
        </p:txBody>
      </p:sp>
    </p:spTree>
    <p:extLst>
      <p:ext uri="{BB962C8B-B14F-4D97-AF65-F5344CB8AC3E}">
        <p14:creationId xmlns:p14="http://schemas.microsoft.com/office/powerpoint/2010/main" val="4184406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25</a:t>
            </a:fld>
            <a:endParaRPr lang="zh-CN" altLang="en-US">
              <a:solidFill>
                <a:prstClr val="black"/>
              </a:solidFill>
            </a:endParaRPr>
          </a:p>
        </p:txBody>
      </p:sp>
    </p:spTree>
    <p:extLst>
      <p:ext uri="{BB962C8B-B14F-4D97-AF65-F5344CB8AC3E}">
        <p14:creationId xmlns:p14="http://schemas.microsoft.com/office/powerpoint/2010/main" val="2942924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26</a:t>
            </a:fld>
            <a:endParaRPr lang="zh-CN" altLang="en-US">
              <a:solidFill>
                <a:prstClr val="black"/>
              </a:solidFill>
            </a:endParaRPr>
          </a:p>
        </p:txBody>
      </p:sp>
    </p:spTree>
    <p:extLst>
      <p:ext uri="{BB962C8B-B14F-4D97-AF65-F5344CB8AC3E}">
        <p14:creationId xmlns:p14="http://schemas.microsoft.com/office/powerpoint/2010/main" val="1028647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27</a:t>
            </a:fld>
            <a:endParaRPr lang="zh-CN" altLang="en-US">
              <a:solidFill>
                <a:prstClr val="black"/>
              </a:solidFill>
            </a:endParaRPr>
          </a:p>
        </p:txBody>
      </p:sp>
    </p:spTree>
    <p:extLst>
      <p:ext uri="{BB962C8B-B14F-4D97-AF65-F5344CB8AC3E}">
        <p14:creationId xmlns:p14="http://schemas.microsoft.com/office/powerpoint/2010/main" val="14077574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28</a:t>
            </a:fld>
            <a:endParaRPr lang="zh-CN" altLang="en-US">
              <a:solidFill>
                <a:prstClr val="black"/>
              </a:solidFill>
            </a:endParaRPr>
          </a:p>
        </p:txBody>
      </p:sp>
    </p:spTree>
    <p:extLst>
      <p:ext uri="{BB962C8B-B14F-4D97-AF65-F5344CB8AC3E}">
        <p14:creationId xmlns:p14="http://schemas.microsoft.com/office/powerpoint/2010/main" val="26939868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29</a:t>
            </a:fld>
            <a:endParaRPr lang="zh-CN" altLang="en-US">
              <a:solidFill>
                <a:prstClr val="black"/>
              </a:solidFill>
            </a:endParaRPr>
          </a:p>
        </p:txBody>
      </p:sp>
    </p:spTree>
    <p:extLst>
      <p:ext uri="{BB962C8B-B14F-4D97-AF65-F5344CB8AC3E}">
        <p14:creationId xmlns:p14="http://schemas.microsoft.com/office/powerpoint/2010/main" val="1891975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3</a:t>
            </a:fld>
            <a:endParaRPr lang="zh-CN" altLang="en-US">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13996232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DengXian"/>
              </a:rPr>
              <a:pPr/>
              <a:t>30</a:t>
            </a:fld>
            <a:endParaRPr lang="zh-CN" altLang="en-US">
              <a:solidFill>
                <a:prstClr val="black"/>
              </a:solidFill>
              <a:latin typeface="DengXian"/>
            </a:endParaRPr>
          </a:p>
        </p:txBody>
      </p:sp>
    </p:spTree>
    <p:extLst>
      <p:ext uri="{BB962C8B-B14F-4D97-AF65-F5344CB8AC3E}">
        <p14:creationId xmlns:p14="http://schemas.microsoft.com/office/powerpoint/2010/main" val="11109084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31</a:t>
            </a:fld>
            <a:endParaRPr lang="zh-CN" altLang="en-US">
              <a:solidFill>
                <a:prstClr val="black"/>
              </a:solidFill>
            </a:endParaRPr>
          </a:p>
        </p:txBody>
      </p:sp>
    </p:spTree>
    <p:extLst>
      <p:ext uri="{BB962C8B-B14F-4D97-AF65-F5344CB8AC3E}">
        <p14:creationId xmlns:p14="http://schemas.microsoft.com/office/powerpoint/2010/main" val="17426695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32</a:t>
            </a:fld>
            <a:endParaRPr lang="zh-CN" altLang="en-US">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40006472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33</a:t>
            </a:fld>
            <a:endParaRPr lang="zh-CN" altLang="en-US">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38866676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t>34</a:t>
            </a:fld>
            <a:endParaRPr lang="zh-CN" altLang="en-US">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787978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576927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2261126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6</a:t>
            </a:fld>
            <a:endParaRPr lang="zh-CN" altLang="en-US">
              <a:solidFill>
                <a:prstClr val="black"/>
              </a:solidFill>
            </a:endParaRPr>
          </a:p>
        </p:txBody>
      </p:sp>
    </p:spTree>
    <p:extLst>
      <p:ext uri="{BB962C8B-B14F-4D97-AF65-F5344CB8AC3E}">
        <p14:creationId xmlns:p14="http://schemas.microsoft.com/office/powerpoint/2010/main" val="2550120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655402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8</a:t>
            </a:fld>
            <a:endParaRPr lang="zh-CN" altLang="en-US">
              <a:solidFill>
                <a:prstClr val="black"/>
              </a:solidFill>
            </a:endParaRPr>
          </a:p>
        </p:txBody>
      </p:sp>
    </p:spTree>
    <p:extLst>
      <p:ext uri="{BB962C8B-B14F-4D97-AF65-F5344CB8AC3E}">
        <p14:creationId xmlns:p14="http://schemas.microsoft.com/office/powerpoint/2010/main" val="1693923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666271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pPr fontAlgn="base">
                <a:spcBef>
                  <a:spcPct val="0"/>
                </a:spcBef>
                <a:spcAft>
                  <a:spcPct val="0"/>
                </a:spcAft>
              </a:pPr>
              <a:t>2020/9/3</a:t>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pPr fontAlgn="base">
                <a:spcBef>
                  <a:spcPct val="0"/>
                </a:spcBef>
                <a:spcAft>
                  <a:spcPct val="0"/>
                </a:spcAft>
              </a:pPr>
              <a:t>‹#›</a:t>
            </a:fld>
            <a:endParaRPr lang="zh-CN" altLang="en-US">
              <a:solidFill>
                <a:prstClr val="black"/>
              </a:solidFill>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3364802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smtClean="0">
                <a:solidFill>
                  <a:prstClr val="black"/>
                </a:solidFill>
                <a:latin typeface="Calibri" panose="020F0502020204030204" pitchFamily="34" charset="0"/>
                <a:ea typeface="宋体" panose="02010600030101010101" pitchFamily="2" charset="-122"/>
              </a:rPr>
              <a:pPr fontAlgn="base">
                <a:spcBef>
                  <a:spcPct val="0"/>
                </a:spcBef>
                <a:spcAft>
                  <a:spcPct val="0"/>
                </a:spcAft>
              </a:pPr>
              <a:t>2020/9/3</a:t>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smtClean="0">
                <a:solidFill>
                  <a:prstClr val="black"/>
                </a:solidFill>
                <a:latin typeface="Calibri" panose="020F0502020204030204" pitchFamily="34" charset="0"/>
                <a:ea typeface="宋体" panose="02010600030101010101" pitchFamily="2" charset="-122"/>
              </a:rPr>
              <a:pPr fontAlgn="base">
                <a:spcBef>
                  <a:spcPct val="0"/>
                </a:spcBef>
                <a:spcAft>
                  <a:spcPct val="0"/>
                </a:spcAft>
              </a:pPr>
              <a:t>‹#›</a:t>
            </a:fld>
            <a:endParaRPr lang="zh-CN" altLang="en-US">
              <a:solidFill>
                <a:prstClr val="black"/>
              </a:solidFill>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894826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pPr fontAlgn="base">
                <a:spcBef>
                  <a:spcPct val="0"/>
                </a:spcBef>
                <a:spcAft>
                  <a:spcPct val="0"/>
                </a:spcAft>
              </a:pPr>
              <a:t>2020/9/3</a:t>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pPr fontAlgn="base">
                <a:spcBef>
                  <a:spcPct val="0"/>
                </a:spcBef>
                <a:spcAft>
                  <a:spcPct val="0"/>
                </a:spcAft>
              </a:pPr>
              <a:t>‹#›</a:t>
            </a:fld>
            <a:endParaRPr lang="zh-CN" altLang="en-US">
              <a:solidFill>
                <a:prstClr val="black"/>
              </a:solidFill>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40674652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532744"/>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867015"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7015" rtl="0" eaLnBrk="1" latinLnBrk="0" hangingPunct="1">
        <a:defRPr sz="1707" kern="1200">
          <a:solidFill>
            <a:schemeClr val="tx1"/>
          </a:solidFill>
          <a:latin typeface="+mn-lt"/>
          <a:ea typeface="+mn-ea"/>
          <a:cs typeface="+mn-cs"/>
        </a:defRPr>
      </a:lvl1pPr>
      <a:lvl2pPr marL="433508" algn="l" defTabSz="867015" rtl="0" eaLnBrk="1" latinLnBrk="0" hangingPunct="1">
        <a:defRPr sz="1707" kern="1200">
          <a:solidFill>
            <a:schemeClr val="tx1"/>
          </a:solidFill>
          <a:latin typeface="+mn-lt"/>
          <a:ea typeface="+mn-ea"/>
          <a:cs typeface="+mn-cs"/>
        </a:defRPr>
      </a:lvl2pPr>
      <a:lvl3pPr marL="867015" algn="l" defTabSz="867015" rtl="0" eaLnBrk="1" latinLnBrk="0" hangingPunct="1">
        <a:defRPr sz="1707" kern="1200">
          <a:solidFill>
            <a:schemeClr val="tx1"/>
          </a:solidFill>
          <a:latin typeface="+mn-lt"/>
          <a:ea typeface="+mn-ea"/>
          <a:cs typeface="+mn-cs"/>
        </a:defRPr>
      </a:lvl3pPr>
      <a:lvl4pPr marL="1300522" algn="l" defTabSz="867015" rtl="0" eaLnBrk="1" latinLnBrk="0" hangingPunct="1">
        <a:defRPr sz="1707" kern="1200">
          <a:solidFill>
            <a:schemeClr val="tx1"/>
          </a:solidFill>
          <a:latin typeface="+mn-lt"/>
          <a:ea typeface="+mn-ea"/>
          <a:cs typeface="+mn-cs"/>
        </a:defRPr>
      </a:lvl4pPr>
      <a:lvl5pPr marL="1734030" algn="l" defTabSz="867015" rtl="0" eaLnBrk="1" latinLnBrk="0" hangingPunct="1">
        <a:defRPr sz="1707" kern="1200">
          <a:solidFill>
            <a:schemeClr val="tx1"/>
          </a:solidFill>
          <a:latin typeface="+mn-lt"/>
          <a:ea typeface="+mn-ea"/>
          <a:cs typeface="+mn-cs"/>
        </a:defRPr>
      </a:lvl5pPr>
      <a:lvl6pPr marL="2167538" algn="l" defTabSz="867015" rtl="0" eaLnBrk="1" latinLnBrk="0" hangingPunct="1">
        <a:defRPr sz="1707" kern="1200">
          <a:solidFill>
            <a:schemeClr val="tx1"/>
          </a:solidFill>
          <a:latin typeface="+mn-lt"/>
          <a:ea typeface="+mn-ea"/>
          <a:cs typeface="+mn-cs"/>
        </a:defRPr>
      </a:lvl6pPr>
      <a:lvl7pPr marL="2601045" algn="l" defTabSz="867015" rtl="0" eaLnBrk="1" latinLnBrk="0" hangingPunct="1">
        <a:defRPr sz="1707" kern="1200">
          <a:solidFill>
            <a:schemeClr val="tx1"/>
          </a:solidFill>
          <a:latin typeface="+mn-lt"/>
          <a:ea typeface="+mn-ea"/>
          <a:cs typeface="+mn-cs"/>
        </a:defRPr>
      </a:lvl7pPr>
      <a:lvl8pPr marL="3034552" algn="l" defTabSz="867015" rtl="0" eaLnBrk="1" latinLnBrk="0" hangingPunct="1">
        <a:defRPr sz="1707" kern="1200">
          <a:solidFill>
            <a:schemeClr val="tx1"/>
          </a:solidFill>
          <a:latin typeface="+mn-lt"/>
          <a:ea typeface="+mn-ea"/>
          <a:cs typeface="+mn-cs"/>
        </a:defRPr>
      </a:lvl8pPr>
      <a:lvl9pPr marL="3468061" algn="l" defTabSz="867015" rtl="0" eaLnBrk="1" latinLnBrk="0" hangingPunct="1">
        <a:defRPr sz="170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188735"/>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867015"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7015" rtl="0" eaLnBrk="1" latinLnBrk="0" hangingPunct="1">
        <a:defRPr sz="1707" kern="1200">
          <a:solidFill>
            <a:schemeClr val="tx1"/>
          </a:solidFill>
          <a:latin typeface="+mn-lt"/>
          <a:ea typeface="+mn-ea"/>
          <a:cs typeface="+mn-cs"/>
        </a:defRPr>
      </a:lvl1pPr>
      <a:lvl2pPr marL="433508" algn="l" defTabSz="867015" rtl="0" eaLnBrk="1" latinLnBrk="0" hangingPunct="1">
        <a:defRPr sz="1707" kern="1200">
          <a:solidFill>
            <a:schemeClr val="tx1"/>
          </a:solidFill>
          <a:latin typeface="+mn-lt"/>
          <a:ea typeface="+mn-ea"/>
          <a:cs typeface="+mn-cs"/>
        </a:defRPr>
      </a:lvl2pPr>
      <a:lvl3pPr marL="867015" algn="l" defTabSz="867015" rtl="0" eaLnBrk="1" latinLnBrk="0" hangingPunct="1">
        <a:defRPr sz="1707" kern="1200">
          <a:solidFill>
            <a:schemeClr val="tx1"/>
          </a:solidFill>
          <a:latin typeface="+mn-lt"/>
          <a:ea typeface="+mn-ea"/>
          <a:cs typeface="+mn-cs"/>
        </a:defRPr>
      </a:lvl3pPr>
      <a:lvl4pPr marL="1300522" algn="l" defTabSz="867015" rtl="0" eaLnBrk="1" latinLnBrk="0" hangingPunct="1">
        <a:defRPr sz="1707" kern="1200">
          <a:solidFill>
            <a:schemeClr val="tx1"/>
          </a:solidFill>
          <a:latin typeface="+mn-lt"/>
          <a:ea typeface="+mn-ea"/>
          <a:cs typeface="+mn-cs"/>
        </a:defRPr>
      </a:lvl4pPr>
      <a:lvl5pPr marL="1734030" algn="l" defTabSz="867015" rtl="0" eaLnBrk="1" latinLnBrk="0" hangingPunct="1">
        <a:defRPr sz="1707" kern="1200">
          <a:solidFill>
            <a:schemeClr val="tx1"/>
          </a:solidFill>
          <a:latin typeface="+mn-lt"/>
          <a:ea typeface="+mn-ea"/>
          <a:cs typeface="+mn-cs"/>
        </a:defRPr>
      </a:lvl5pPr>
      <a:lvl6pPr marL="2167538" algn="l" defTabSz="867015" rtl="0" eaLnBrk="1" latinLnBrk="0" hangingPunct="1">
        <a:defRPr sz="1707" kern="1200">
          <a:solidFill>
            <a:schemeClr val="tx1"/>
          </a:solidFill>
          <a:latin typeface="+mn-lt"/>
          <a:ea typeface="+mn-ea"/>
          <a:cs typeface="+mn-cs"/>
        </a:defRPr>
      </a:lvl6pPr>
      <a:lvl7pPr marL="2601045" algn="l" defTabSz="867015" rtl="0" eaLnBrk="1" latinLnBrk="0" hangingPunct="1">
        <a:defRPr sz="1707" kern="1200">
          <a:solidFill>
            <a:schemeClr val="tx1"/>
          </a:solidFill>
          <a:latin typeface="+mn-lt"/>
          <a:ea typeface="+mn-ea"/>
          <a:cs typeface="+mn-cs"/>
        </a:defRPr>
      </a:lvl7pPr>
      <a:lvl8pPr marL="3034552" algn="l" defTabSz="867015" rtl="0" eaLnBrk="1" latinLnBrk="0" hangingPunct="1">
        <a:defRPr sz="1707" kern="1200">
          <a:solidFill>
            <a:schemeClr val="tx1"/>
          </a:solidFill>
          <a:latin typeface="+mn-lt"/>
          <a:ea typeface="+mn-ea"/>
          <a:cs typeface="+mn-cs"/>
        </a:defRPr>
      </a:lvl8pPr>
      <a:lvl9pPr marL="3468061" algn="l" defTabSz="867015" rtl="0" eaLnBrk="1" latinLnBrk="0" hangingPunct="1">
        <a:defRPr sz="170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580172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文本框 8"/>
          <p:cNvSpPr txBox="1"/>
          <p:nvPr/>
        </p:nvSpPr>
        <p:spPr>
          <a:xfrm>
            <a:off x="1635575" y="1742709"/>
            <a:ext cx="9469110" cy="3960700"/>
          </a:xfrm>
          <a:prstGeom prst="rect">
            <a:avLst/>
          </a:prstGeom>
          <a:noFill/>
        </p:spPr>
        <p:txBody>
          <a:bodyPr wrap="square" rtlCol="0">
            <a:spAutoFit/>
          </a:bodyPr>
          <a:lstStyle/>
          <a:p>
            <a:pPr algn="r">
              <a:lnSpc>
                <a:spcPct val="150000"/>
              </a:lnSpc>
            </a:pPr>
            <a:r>
              <a:rPr lang="en-US" altLang="zh-CN" sz="4200" b="1" dirty="0">
                <a:latin typeface="楷体" panose="02010609060101010101" pitchFamily="49" charset="-122"/>
                <a:ea typeface="楷体" panose="02010609060101010101" pitchFamily="49" charset="-122"/>
              </a:rPr>
              <a:t>2020</a:t>
            </a:r>
            <a:r>
              <a:rPr lang="zh-CN" altLang="en-US" sz="4200" b="1" dirty="0">
                <a:latin typeface="楷体" panose="02010609060101010101" pitchFamily="49" charset="-122"/>
                <a:ea typeface="楷体" panose="02010609060101010101" pitchFamily="49" charset="-122"/>
              </a:rPr>
              <a:t>级学术学位博士研究生入学教育</a:t>
            </a:r>
            <a:endParaRPr lang="en-US" altLang="zh-CN" sz="4200" b="1" dirty="0">
              <a:latin typeface="楷体" panose="02010609060101010101" pitchFamily="49" charset="-122"/>
              <a:ea typeface="楷体" panose="02010609060101010101" pitchFamily="49" charset="-122"/>
            </a:endParaRPr>
          </a:p>
          <a:p>
            <a:pPr algn="r">
              <a:lnSpc>
                <a:spcPct val="150000"/>
              </a:lnSpc>
            </a:pPr>
            <a:r>
              <a:rPr lang="en-US" altLang="zh-CN" sz="4000" b="1" dirty="0">
                <a:latin typeface="楷体" panose="02010609060101010101" pitchFamily="49" charset="-122"/>
                <a:ea typeface="楷体" panose="02010609060101010101" pitchFamily="49" charset="-122"/>
              </a:rPr>
              <a:t>              —— </a:t>
            </a:r>
            <a:r>
              <a:rPr lang="zh-CN" altLang="en-US" sz="4000" b="1" dirty="0">
                <a:latin typeface="楷体" panose="02010609060101010101" pitchFamily="49" charset="-122"/>
                <a:ea typeface="楷体" panose="02010609060101010101" pitchFamily="49" charset="-122"/>
              </a:rPr>
              <a:t>培养工作介绍</a:t>
            </a:r>
            <a:endParaRPr lang="en-US" altLang="zh-CN" sz="4000" b="1" dirty="0">
              <a:latin typeface="楷体" panose="02010609060101010101" pitchFamily="49" charset="-122"/>
              <a:ea typeface="楷体" panose="02010609060101010101" pitchFamily="49" charset="-122"/>
            </a:endParaRPr>
          </a:p>
          <a:p>
            <a:pPr algn="ctr"/>
            <a:endParaRPr lang="en-US" altLang="zh-CN" sz="3600" dirty="0">
              <a:latin typeface="楷体" panose="02010609060101010101" pitchFamily="49" charset="-122"/>
              <a:ea typeface="楷体" panose="02010609060101010101" pitchFamily="49" charset="-122"/>
            </a:endParaRPr>
          </a:p>
          <a:p>
            <a:pPr algn="ctr"/>
            <a:endParaRPr lang="en-US" altLang="zh-CN" sz="2000" dirty="0">
              <a:latin typeface="楷体" panose="02010609060101010101" pitchFamily="49" charset="-122"/>
              <a:ea typeface="楷体" panose="02010609060101010101" pitchFamily="49" charset="-122"/>
            </a:endParaRPr>
          </a:p>
          <a:p>
            <a:pPr algn="just">
              <a:lnSpc>
                <a:spcPct val="150000"/>
              </a:lnSpc>
            </a:pPr>
            <a:r>
              <a:rPr lang="zh-CN" altLang="en-US" sz="28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                  华东师范大学研究生培养办公室 编制</a:t>
            </a:r>
            <a:r>
              <a:rPr lang="en-US" altLang="zh-CN" sz="2400" dirty="0">
                <a:latin typeface="楷体" panose="02010609060101010101" pitchFamily="49" charset="-122"/>
                <a:ea typeface="楷体" panose="02010609060101010101" pitchFamily="49" charset="-122"/>
              </a:rPr>
              <a:t>                      </a:t>
            </a:r>
            <a:r>
              <a:rPr lang="en-US" altLang="zh-CN" sz="2400" b="0" dirty="0">
                <a:latin typeface="楷体" panose="02010609060101010101" pitchFamily="49" charset="-122"/>
                <a:ea typeface="楷体" panose="02010609060101010101" pitchFamily="49" charset="-122"/>
              </a:rPr>
              <a:t>2020</a:t>
            </a:r>
            <a:r>
              <a:rPr lang="zh-CN" altLang="en-US" sz="2400" b="0" dirty="0">
                <a:latin typeface="楷体" panose="02010609060101010101" pitchFamily="49" charset="-122"/>
                <a:ea typeface="楷体" panose="02010609060101010101" pitchFamily="49" charset="-122"/>
              </a:rPr>
              <a:t>年                                             </a:t>
            </a:r>
            <a:r>
              <a:rPr lang="en-US" altLang="zh-CN" sz="2400" b="0" dirty="0">
                <a:latin typeface="楷体" panose="02010609060101010101" pitchFamily="49" charset="-122"/>
                <a:ea typeface="楷体" panose="02010609060101010101" pitchFamily="49" charset="-122"/>
              </a:rPr>
              <a:t>2020</a:t>
            </a:r>
            <a:r>
              <a:rPr lang="zh-CN" altLang="en-US" sz="2400" b="0" dirty="0">
                <a:latin typeface="楷体" panose="02010609060101010101" pitchFamily="49" charset="-122"/>
                <a:ea typeface="楷体" panose="02010609060101010101" pitchFamily="49" charset="-122"/>
              </a:rPr>
              <a:t>年</a:t>
            </a:r>
            <a:r>
              <a:rPr lang="en-US" altLang="zh-CN" sz="2400" b="0" dirty="0">
                <a:latin typeface="楷体" panose="02010609060101010101" pitchFamily="49" charset="-122"/>
                <a:ea typeface="楷体" panose="02010609060101010101" pitchFamily="49" charset="-122"/>
              </a:rPr>
              <a:t>8</a:t>
            </a:r>
            <a:r>
              <a:rPr lang="zh-CN" altLang="en-US" sz="2400" b="0" dirty="0">
                <a:latin typeface="楷体" panose="02010609060101010101" pitchFamily="49" charset="-122"/>
                <a:ea typeface="楷体" panose="02010609060101010101" pitchFamily="49" charset="-122"/>
              </a:rPr>
              <a:t>月</a:t>
            </a:r>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019" y="3571944"/>
            <a:ext cx="2296127" cy="2244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6862" y="5882304"/>
            <a:ext cx="2066192" cy="369332"/>
          </a:xfrm>
          <a:prstGeom prst="rect">
            <a:avLst/>
          </a:prstGeom>
          <a:noFill/>
        </p:spPr>
        <p:txBody>
          <a:bodyPr wrap="square" rtlCol="0">
            <a:spAutoFit/>
          </a:bodyPr>
          <a:lstStyle/>
          <a:p>
            <a:pPr algn="ctr"/>
            <a:r>
              <a:rPr lang="zh-CN" altLang="en-US" dirty="0"/>
              <a:t>扫我，关注更多</a:t>
            </a:r>
          </a:p>
        </p:txBody>
      </p:sp>
    </p:spTree>
    <p:extLst>
      <p:ext uri="{BB962C8B-B14F-4D97-AF65-F5344CB8AC3E}">
        <p14:creationId xmlns:p14="http://schemas.microsoft.com/office/powerpoint/2010/main" val="31666584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575"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p>
        </p:txBody>
      </p:sp>
      <p:sp>
        <p:nvSpPr>
          <p:cNvPr id="24" name="矩形 23"/>
          <p:cNvSpPr/>
          <p:nvPr/>
        </p:nvSpPr>
        <p:spPr>
          <a:xfrm>
            <a:off x="228600" y="3960041"/>
            <a:ext cx="4800600" cy="1326517"/>
          </a:xfrm>
          <a:prstGeom prst="rect">
            <a:avLst/>
          </a:prstGeom>
        </p:spPr>
        <p:txBody>
          <a:bodyPr wrap="square">
            <a:spAutoFit/>
          </a:bodyPr>
          <a:lstStyle/>
          <a:p>
            <a:pPr algn="ctr">
              <a:lnSpc>
                <a:spcPct val="150000"/>
              </a:lnSpc>
              <a:spcBef>
                <a:spcPct val="20000"/>
              </a:spcBef>
              <a:defRPr/>
            </a:pP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《学术规范与学术伦理》（文科）</a:t>
            </a:r>
            <a:endParaRPr lang="en-US" altLang="zh-CN"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lnSpc>
                <a:spcPct val="150000"/>
              </a:lnSpc>
              <a:spcBef>
                <a:spcPct val="20000"/>
              </a:spcBef>
              <a:defRPr/>
            </a:pPr>
            <a:r>
              <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课程安排</a:t>
            </a:r>
          </a:p>
        </p:txBody>
      </p:sp>
      <p:sp>
        <p:nvSpPr>
          <p:cNvPr id="12" name="标题 1"/>
          <p:cNvSpPr txBox="1"/>
          <p:nvPr/>
        </p:nvSpPr>
        <p:spPr>
          <a:xfrm>
            <a:off x="1635574" y="433377"/>
            <a:ext cx="5083277"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p>
        </p:txBody>
      </p:sp>
      <p:sp>
        <p:nvSpPr>
          <p:cNvPr id="13" name="矩形 12"/>
          <p:cNvSpPr/>
          <p:nvPr/>
        </p:nvSpPr>
        <p:spPr>
          <a:xfrm>
            <a:off x="386715" y="3011170"/>
            <a:ext cx="4841240" cy="52197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en-US" altLang="zh-CN" sz="2800" b="1" dirty="0">
                <a:solidFill>
                  <a:srgbClr val="C00000"/>
                </a:solidFill>
                <a:latin typeface="楷体" panose="02010609060101010101" pitchFamily="49" charset="-122"/>
                <a:ea typeface="楷体" panose="02010609060101010101" pitchFamily="49" charset="-122"/>
                <a:cs typeface="楷体" panose="02010609060101010101" pitchFamily="49" charset="-122"/>
                <a:sym typeface="+mn-ea"/>
              </a:rPr>
              <a:t>I</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p>
        </p:txBody>
      </p:sp>
      <p:sp>
        <p:nvSpPr>
          <p:cNvPr id="4" name="文本框 3"/>
          <p:cNvSpPr txBox="1"/>
          <p:nvPr/>
        </p:nvSpPr>
        <p:spPr>
          <a:xfrm>
            <a:off x="130550" y="5957101"/>
            <a:ext cx="4800600" cy="338554"/>
          </a:xfrm>
          <a:prstGeom prst="rect">
            <a:avLst/>
          </a:prstGeom>
          <a:noFill/>
        </p:spPr>
        <p:txBody>
          <a:bodyPr wrap="square" rtlCol="0">
            <a:spAutoFit/>
          </a:bodyPr>
          <a:lstStyle/>
          <a:p>
            <a:pPr lvl="0"/>
            <a:r>
              <a:rPr lang="zh-CN" altLang="en-US" sz="1600" b="1" dirty="0">
                <a:solidFill>
                  <a:srgbClr val="0070C0"/>
                </a:solidFill>
              </a:rPr>
              <a:t>周三晚6</a:t>
            </a:r>
            <a:r>
              <a:rPr lang="en-US" altLang="zh-CN" sz="1600" b="1" dirty="0">
                <a:solidFill>
                  <a:srgbClr val="0070C0"/>
                </a:solidFill>
              </a:rPr>
              <a:t>:</a:t>
            </a:r>
            <a:r>
              <a:rPr lang="zh-CN" altLang="en-US" sz="1600" b="1" dirty="0">
                <a:solidFill>
                  <a:srgbClr val="0070C0"/>
                </a:solidFill>
              </a:rPr>
              <a:t>00-8:00</a:t>
            </a:r>
            <a:r>
              <a:rPr lang="zh-CN" altLang="en-US" sz="1600" b="1" dirty="0">
                <a:solidFill>
                  <a:prstClr val="black"/>
                </a:solidFill>
              </a:rPr>
              <a:t>（第</a:t>
            </a:r>
            <a:r>
              <a:rPr lang="en-US" altLang="zh-CN" sz="1600" b="1" dirty="0">
                <a:solidFill>
                  <a:srgbClr val="0070C0"/>
                </a:solidFill>
              </a:rPr>
              <a:t>2</a:t>
            </a:r>
            <a:r>
              <a:rPr lang="zh-CN" altLang="en-US" sz="1600" b="1" dirty="0">
                <a:solidFill>
                  <a:prstClr val="black"/>
                </a:solidFill>
              </a:rPr>
              <a:t>周开始），</a:t>
            </a:r>
            <a:r>
              <a:rPr lang="zh-CN" altLang="en-US" sz="1600" b="1" dirty="0">
                <a:solidFill>
                  <a:srgbClr val="0070C0"/>
                </a:solidFill>
              </a:rPr>
              <a:t>闵行一教214</a:t>
            </a:r>
            <a:r>
              <a:rPr lang="zh-CN" altLang="en-US" sz="1600" b="1" dirty="0">
                <a:solidFill>
                  <a:prstClr val="black"/>
                </a:solidFill>
              </a:rPr>
              <a:t>教室</a:t>
            </a:r>
          </a:p>
        </p:txBody>
      </p:sp>
      <p:graphicFrame>
        <p:nvGraphicFramePr>
          <p:cNvPr id="14" name="表格 13"/>
          <p:cNvGraphicFramePr/>
          <p:nvPr>
            <p:custDataLst>
              <p:tags r:id="rId1"/>
            </p:custDataLst>
            <p:extLst>
              <p:ext uri="{D42A27DB-BD31-4B8C-83A1-F6EECF244321}">
                <p14:modId xmlns:p14="http://schemas.microsoft.com/office/powerpoint/2010/main" val="591485223"/>
              </p:ext>
            </p:extLst>
          </p:nvPr>
        </p:nvGraphicFramePr>
        <p:xfrm>
          <a:off x="5374755" y="1165571"/>
          <a:ext cx="6190951" cy="5428716"/>
        </p:xfrm>
        <a:graphic>
          <a:graphicData uri="http://schemas.openxmlformats.org/drawingml/2006/table">
            <a:tbl>
              <a:tblPr firstRow="1" bandRow="1">
                <a:tableStyleId>{5940675A-B579-460E-94D1-54222C63F5DA}</a:tableStyleId>
              </a:tblPr>
              <a:tblGrid>
                <a:gridCol w="416246">
                  <a:extLst>
                    <a:ext uri="{9D8B030D-6E8A-4147-A177-3AD203B41FA5}">
                      <a16:colId xmlns:a16="http://schemas.microsoft.com/office/drawing/2014/main" xmlns="" val="20000"/>
                    </a:ext>
                  </a:extLst>
                </a:gridCol>
                <a:gridCol w="2751471">
                  <a:extLst>
                    <a:ext uri="{9D8B030D-6E8A-4147-A177-3AD203B41FA5}">
                      <a16:colId xmlns:a16="http://schemas.microsoft.com/office/drawing/2014/main" xmlns="" val="20001"/>
                    </a:ext>
                  </a:extLst>
                </a:gridCol>
                <a:gridCol w="688584">
                  <a:extLst>
                    <a:ext uri="{9D8B030D-6E8A-4147-A177-3AD203B41FA5}">
                      <a16:colId xmlns:a16="http://schemas.microsoft.com/office/drawing/2014/main" xmlns="" val="20002"/>
                    </a:ext>
                  </a:extLst>
                </a:gridCol>
                <a:gridCol w="2334650">
                  <a:extLst>
                    <a:ext uri="{9D8B030D-6E8A-4147-A177-3AD203B41FA5}">
                      <a16:colId xmlns:a16="http://schemas.microsoft.com/office/drawing/2014/main" xmlns="" val="20003"/>
                    </a:ext>
                  </a:extLst>
                </a:gridCol>
              </a:tblGrid>
              <a:tr h="220142">
                <a:tc>
                  <a:txBody>
                    <a:bodyPr/>
                    <a:lstStyle/>
                    <a:p>
                      <a:pPr indent="0">
                        <a:buNone/>
                      </a:pPr>
                      <a:r>
                        <a:rPr lang="en-US" sz="1050" b="1" dirty="0">
                          <a:latin typeface="宋体" panose="02010600030101010101" pitchFamily="2" charset="-122"/>
                          <a:ea typeface="宋体" panose="02010600030101010101" pitchFamily="2" charset="-122"/>
                          <a:cs typeface="等线" panose="02010600030101010101" charset="-122"/>
                        </a:rPr>
                        <a:t>时间</a:t>
                      </a:r>
                      <a:endParaRPr lang="en-US" altLang="en-US" sz="1050" b="1" dirty="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1">
                          <a:latin typeface="宋体" panose="02010600030101010101" pitchFamily="2" charset="-122"/>
                          <a:ea typeface="宋体" panose="02010600030101010101" pitchFamily="2" charset="-122"/>
                          <a:cs typeface="等线" panose="02010600030101010101" charset="-122"/>
                        </a:rPr>
                        <a:t>讲题</a:t>
                      </a:r>
                      <a:endParaRPr lang="en-US" altLang="en-US" sz="1050" b="1">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1">
                          <a:latin typeface="宋体" panose="02010600030101010101" pitchFamily="2" charset="-122"/>
                          <a:ea typeface="宋体" panose="02010600030101010101" pitchFamily="2" charset="-122"/>
                          <a:cs typeface="等线" panose="02010600030101010101" charset="-122"/>
                        </a:rPr>
                        <a:t>授课人</a:t>
                      </a:r>
                      <a:endParaRPr lang="en-US" altLang="en-US" sz="1050" b="1">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1">
                          <a:latin typeface="宋体" panose="02010600030101010101" pitchFamily="2" charset="-122"/>
                          <a:ea typeface="宋体" panose="02010600030101010101" pitchFamily="2" charset="-122"/>
                          <a:cs typeface="等线" panose="02010600030101010101" charset="-122"/>
                        </a:rPr>
                        <a:t>备注</a:t>
                      </a:r>
                      <a:endParaRPr lang="en-US" altLang="en-US" sz="1050" b="1">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40461">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导论：课程的目的、设计与组织实施</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吴冠军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课程主持教授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385124">
                <a:tc>
                  <a:txBody>
                    <a:bodyPr/>
                    <a:lstStyle/>
                    <a:p>
                      <a:pPr indent="0">
                        <a:buNone/>
                      </a:pPr>
                      <a:r>
                        <a:rPr lang="en-US" sz="1050" b="0" dirty="0">
                          <a:latin typeface="宋体" panose="02010600030101010101" pitchFamily="2" charset="-122"/>
                          <a:ea typeface="宋体" panose="02010600030101010101" pitchFamily="2" charset="-122"/>
                          <a:cs typeface="等线" panose="02010600030101010101" charset="-122"/>
                        </a:rPr>
                        <a:t>2</a:t>
                      </a:r>
                      <a:endParaRPr lang="en-US" altLang="en-US" sz="1050" b="0" dirty="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dirty="0" err="1">
                          <a:latin typeface="宋体" panose="02010600030101010101" pitchFamily="2" charset="-122"/>
                          <a:ea typeface="宋体" panose="02010600030101010101" pitchFamily="2" charset="-122"/>
                          <a:cs typeface="等线" panose="02010600030101010101" charset="-122"/>
                        </a:rPr>
                        <a:t>名师校长告诉你哲学家如何思考学术规范</a:t>
                      </a:r>
                      <a:endParaRPr lang="en-US" altLang="en-US" sz="1050" b="0" dirty="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童世骏</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哲学系教授、学校原党委书记、上海纽约大学校长</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38394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3</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冷战史大家带你走进不忘初心的学术之路</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沈志华</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历史学系教授、学校终身教授、校学术委员会主任</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257142">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4</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档案馆长告诉你华东师大的前世今生</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汤涛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校档案馆馆长、校史党史办主任</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255963">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5</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dirty="0" err="1">
                          <a:latin typeface="宋体" panose="02010600030101010101" pitchFamily="2" charset="-122"/>
                          <a:ea typeface="宋体" panose="02010600030101010101" pitchFamily="2" charset="-122"/>
                          <a:cs typeface="等线" panose="02010600030101010101" charset="-122"/>
                        </a:rPr>
                        <a:t>思想史家为你深度解读韦伯信念中的学术关怀</a:t>
                      </a:r>
                      <a:endParaRPr lang="en-US" altLang="en-US" sz="1050" b="0" dirty="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刘擎</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政治学系教授、学校紫江特聘教授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316645">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6</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图书馆馆长带你领略学术巨搫的精神境界和独立思想</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胡晓明</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dirty="0" err="1">
                          <a:latin typeface="宋体" panose="02010600030101010101" pitchFamily="2" charset="-122"/>
                          <a:ea typeface="宋体" panose="02010600030101010101" pitchFamily="2" charset="-122"/>
                          <a:cs typeface="等线" panose="02010600030101010101" charset="-122"/>
                        </a:rPr>
                        <a:t>中文系教授、校图书馆馆长</a:t>
                      </a:r>
                      <a:endParaRPr lang="en-US" altLang="en-US" sz="1050" b="0" dirty="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38394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7</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dirty="0" err="1">
                          <a:latin typeface="宋体" panose="02010600030101010101" pitchFamily="2" charset="-122"/>
                          <a:ea typeface="宋体" panose="02010600030101010101" pitchFamily="2" charset="-122"/>
                          <a:cs typeface="等线" panose="02010600030101010101" charset="-122"/>
                        </a:rPr>
                        <a:t>著名哲学家带你解析哲学视域下的方法论议题</a:t>
                      </a:r>
                      <a:endParaRPr lang="en-US" altLang="en-US" sz="1050" b="0" dirty="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杨国荣</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哲学系教授、中国现代思想文化研究所所长、长江学者特聘教授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384534">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8</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关于科研诚信与学术声誉的政治哲学分析</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吴冠军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政治学系系主任、欧陆政治哲学研究所所长、长江学者特聘教授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255963">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9</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课堂研讨（不同系别的学生交流）</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上海市郊</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 </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256552">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10</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宋体" panose="02010600030101010101" pitchFamily="2" charset="-122"/>
                        </a:rPr>
                        <a:t>长江学者手把手教你提炼“问题意识”</a:t>
                      </a:r>
                      <a:endParaRPr lang="en-US" altLang="en-US" sz="105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文军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社会发展学院院长、长江学者特聘教授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316645">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11</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应用语言学家畅谈学术论文的生产</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胡范铸</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国际汉语文化学院教授、语言生态中心主任</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r h="257142">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12</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宋体" panose="02010600030101010101" pitchFamily="2" charset="-122"/>
                        </a:rPr>
                        <a:t>文学长江跟你聊聊“个人问学史”路径</a:t>
                      </a:r>
                      <a:endParaRPr lang="en-US" altLang="en-US" sz="105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朱国华</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中文系教授、长江学者特聘教授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12"/>
                  </a:ext>
                </a:extLst>
              </a:tr>
              <a:tr h="316645">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13</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宋体" panose="02010600030101010101" pitchFamily="2" charset="-122"/>
                        </a:rPr>
                        <a:t>海归教授带你体悟“科学范式与人文研究”的学思</a:t>
                      </a:r>
                      <a:endParaRPr lang="en-US" altLang="en-US" sz="105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姜进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历史学系教授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13"/>
                  </a:ext>
                </a:extLst>
              </a:tr>
              <a:tr h="316645">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14</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青年才俊面对面地跟你聊聊做学问（师生对话会）</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四位青年教授</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文、史、哲、法</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14"/>
                  </a:ext>
                </a:extLst>
              </a:tr>
              <a:tr h="316645">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15</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宋体" panose="02010600030101010101" pitchFamily="2" charset="-122"/>
                        </a:rPr>
                        <a:t>学术C刊主编带你换个角度看学术规范与学术伦理</a:t>
                      </a:r>
                      <a:endParaRPr lang="en-US" altLang="en-US" sz="1050" b="0">
                        <a:latin typeface="宋体" panose="02010600030101010101" pitchFamily="2" charset="-122"/>
                        <a:ea typeface="宋体" panose="02010600030101010101" pitchFamily="2"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胡键</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上海社科院研究员、《社会科学》总编</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15"/>
                  </a:ext>
                </a:extLst>
              </a:tr>
              <a:tr h="316645">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16</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课程主持教授与同学共同讨论学术规范与学术伦理</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a:latin typeface="宋体" panose="02010600030101010101" pitchFamily="2" charset="-122"/>
                          <a:ea typeface="宋体" panose="02010600030101010101" pitchFamily="2" charset="-122"/>
                          <a:cs typeface="等线" panose="02010600030101010101" charset="-122"/>
                        </a:rPr>
                        <a:t>吴冠军</a:t>
                      </a:r>
                      <a:endParaRPr lang="en-US" altLang="en-US" sz="1050" b="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50" b="0" dirty="0" err="1">
                          <a:latin typeface="宋体" panose="02010600030101010101" pitchFamily="2" charset="-122"/>
                          <a:ea typeface="宋体" panose="02010600030101010101" pitchFamily="2" charset="-122"/>
                          <a:cs typeface="等线" panose="02010600030101010101" charset="-122"/>
                        </a:rPr>
                        <a:t>课程主持教授</a:t>
                      </a:r>
                      <a:endParaRPr lang="en-US" altLang="en-US" sz="1050" b="0" dirty="0">
                        <a:latin typeface="宋体" panose="02010600030101010101" pitchFamily="2" charset="-122"/>
                        <a:ea typeface="宋体" panose="02010600030101010101" pitchFamily="2" charset="-122"/>
                        <a:cs typeface="等线" panose="02010600030101010101"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16"/>
                  </a:ext>
                </a:extLst>
              </a:tr>
            </a:tbl>
          </a:graphicData>
        </a:graphic>
      </p:graphicFrame>
    </p:spTree>
    <p:extLst>
      <p:ext uri="{BB962C8B-B14F-4D97-AF65-F5344CB8AC3E}">
        <p14:creationId xmlns:p14="http://schemas.microsoft.com/office/powerpoint/2010/main" val="23889980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485140" y="4042598"/>
            <a:ext cx="11221720" cy="226051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pPr>
            <a:r>
              <a:rPr lang="zh-CN" altLang="en-US" sz="2400" b="1" dirty="0">
                <a:solidFill>
                  <a:srgbClr val="0070C0"/>
                </a:solidFill>
                <a:latin typeface="楷体" panose="02010609060101010101" pitchFamily="49" charset="-122"/>
                <a:ea typeface="楷体" panose="02010609060101010101" pitchFamily="49" charset="-122"/>
              </a:rPr>
              <a:t>（二）</a:t>
            </a:r>
            <a:r>
              <a:rPr lang="zh-CN" altLang="zh-CN" sz="2400" b="1" dirty="0">
                <a:solidFill>
                  <a:srgbClr val="0070C0"/>
                </a:solidFill>
                <a:latin typeface="楷体" panose="02010609060101010101" pitchFamily="49" charset="-122"/>
                <a:ea typeface="楷体" panose="02010609060101010101" pitchFamily="49" charset="-122"/>
              </a:rPr>
              <a:t>选课路径</a:t>
            </a:r>
          </a:p>
          <a:p>
            <a:pPr marL="0">
              <a:lnSpc>
                <a:spcPct val="150000"/>
              </a:lnSpc>
              <a:spcBef>
                <a:spcPts val="0"/>
              </a:spcBef>
              <a:buNone/>
            </a:pPr>
            <a:r>
              <a:rPr lang="zh-CN" altLang="zh-CN" sz="2000" dirty="0">
                <a:solidFill>
                  <a:srgbClr val="FF0000"/>
                </a:solidFill>
                <a:latin typeface="楷体" panose="02010609060101010101" pitchFamily="49" charset="-122"/>
                <a:ea typeface="楷体" panose="02010609060101010101" pitchFamily="49" charset="-122"/>
              </a:rPr>
              <a:t>公共数据库（学号</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密码）</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研究生培养新系统</a:t>
            </a:r>
            <a:r>
              <a:rPr lang="en-US" altLang="zh-CN" sz="2000" dirty="0">
                <a:solidFill>
                  <a:srgbClr val="FF0000"/>
                </a:solidFill>
                <a:latin typeface="楷体" panose="02010609060101010101" pitchFamily="49" charset="-122"/>
                <a:ea typeface="楷体" panose="02010609060101010101" pitchFamily="49" charset="-122"/>
              </a:rPr>
              <a:t> </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培养</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rPr>
              <a:t>我要</a:t>
            </a:r>
            <a:r>
              <a:rPr lang="zh-CN" altLang="zh-CN" sz="2000" dirty="0">
                <a:solidFill>
                  <a:srgbClr val="FF0000"/>
                </a:solidFill>
                <a:latin typeface="楷体" panose="02010609060101010101" pitchFamily="49" charset="-122"/>
                <a:ea typeface="楷体" panose="02010609060101010101" pitchFamily="49" charset="-122"/>
              </a:rPr>
              <a:t>选课</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点击</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选课途径</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公共课、</a:t>
            </a:r>
            <a:r>
              <a:rPr lang="zh-CN" altLang="en-US" sz="2000" dirty="0">
                <a:latin typeface="楷体" panose="02010609060101010101" pitchFamily="49" charset="-122"/>
                <a:ea typeface="楷体" panose="02010609060101010101" pitchFamily="49" charset="-122"/>
              </a:rPr>
              <a:t>公选课、</a:t>
            </a:r>
            <a:r>
              <a:rPr lang="zh-CN" altLang="zh-CN" sz="2000" dirty="0">
                <a:latin typeface="楷体" panose="02010609060101010101" pitchFamily="49" charset="-122"/>
                <a:ea typeface="楷体" panose="02010609060101010101" pitchFamily="49" charset="-122"/>
              </a:rPr>
              <a:t>专业课</a:t>
            </a:r>
            <a:r>
              <a:rPr lang="zh-CN" altLang="en-US" sz="2000" dirty="0">
                <a:latin typeface="楷体" panose="02010609060101010101" pitchFamily="49" charset="-122"/>
                <a:ea typeface="楷体" panose="02010609060101010101" pitchFamily="49" charset="-122"/>
              </a:rPr>
              <a:t>、跨选课）</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查看可选课程信息</a:t>
            </a:r>
            <a:r>
              <a:rPr lang="zh-CN" altLang="zh-CN" sz="2000" dirty="0">
                <a:latin typeface="楷体" panose="02010609060101010101" pitchFamily="49" charset="-122"/>
                <a:ea typeface="楷体" panose="02010609060101010101" pitchFamily="49" charset="-122"/>
              </a:rPr>
              <a:t>，进行选课。</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b="1" dirty="0">
                <a:solidFill>
                  <a:srgbClr val="0070C0"/>
                </a:solidFill>
                <a:latin typeface="楷体" panose="02010609060101010101" pitchFamily="49" charset="-122"/>
                <a:ea typeface="楷体" panose="02010609060101010101" pitchFamily="49" charset="-122"/>
              </a:rPr>
              <a:t>详</a:t>
            </a:r>
            <a:r>
              <a:rPr lang="zh-CN" altLang="zh-CN" sz="2000" b="1" dirty="0">
                <a:solidFill>
                  <a:srgbClr val="0070C0"/>
                </a:solidFill>
                <a:latin typeface="楷体" panose="02010609060101010101" pitchFamily="49" charset="-122"/>
                <a:ea typeface="楷体" panose="02010609060101010101" pitchFamily="49" charset="-122"/>
              </a:rPr>
              <a:t>请参考《20</a:t>
            </a:r>
            <a:r>
              <a:rPr lang="en-US" altLang="zh-CN" sz="2000" b="1" dirty="0">
                <a:solidFill>
                  <a:srgbClr val="0070C0"/>
                </a:solidFill>
                <a:latin typeface="楷体" panose="02010609060101010101" pitchFamily="49" charset="-122"/>
                <a:ea typeface="楷体" panose="02010609060101010101" pitchFamily="49" charset="-122"/>
              </a:rPr>
              <a:t>20</a:t>
            </a:r>
            <a:r>
              <a:rPr lang="zh-CN" altLang="zh-CN" sz="2000" b="1" dirty="0">
                <a:solidFill>
                  <a:srgbClr val="0070C0"/>
                </a:solidFill>
                <a:latin typeface="楷体" panose="02010609060101010101" pitchFamily="49" charset="-122"/>
                <a:ea typeface="楷体" panose="02010609060101010101" pitchFamily="49" charset="-122"/>
              </a:rPr>
              <a:t>-202</a:t>
            </a:r>
            <a:r>
              <a:rPr lang="en-US" altLang="zh-CN" sz="2000" b="1" dirty="0">
                <a:solidFill>
                  <a:srgbClr val="0070C0"/>
                </a:solidFill>
                <a:latin typeface="楷体" panose="02010609060101010101" pitchFamily="49" charset="-122"/>
                <a:ea typeface="楷体" panose="02010609060101010101" pitchFamily="49" charset="-122"/>
              </a:rPr>
              <a:t>1</a:t>
            </a:r>
            <a:r>
              <a:rPr lang="zh-CN" altLang="zh-CN" sz="2000" b="1" dirty="0">
                <a:solidFill>
                  <a:srgbClr val="0070C0"/>
                </a:solidFill>
                <a:latin typeface="楷体" panose="02010609060101010101" pitchFamily="49" charset="-122"/>
                <a:ea typeface="楷体" panose="02010609060101010101" pitchFamily="49" charset="-122"/>
              </a:rPr>
              <a:t>学年第一学期华东师范大学学术学位研究生选课指南》</a:t>
            </a:r>
            <a:r>
              <a:rPr lang="zh-CN" altLang="en-US" sz="2000" dirty="0">
                <a:latin typeface="楷体" panose="02010609060101010101" pitchFamily="49" charset="-122"/>
                <a:ea typeface="楷体" panose="02010609060101010101" pitchFamily="49" charset="-122"/>
              </a:rPr>
              <a:t>（已发院系）</a:t>
            </a:r>
            <a:endParaRPr lang="en-US" altLang="zh-CN" sz="2000" dirty="0"/>
          </a:p>
        </p:txBody>
      </p:sp>
      <p:sp>
        <p:nvSpPr>
          <p:cNvPr id="10" name="标题 1"/>
          <p:cNvSpPr txBox="1"/>
          <p:nvPr/>
        </p:nvSpPr>
        <p:spPr>
          <a:xfrm>
            <a:off x="1635575" y="362846"/>
            <a:ext cx="5638341"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（选课要求）</a:t>
            </a:r>
          </a:p>
        </p:txBody>
      </p:sp>
      <p:sp>
        <p:nvSpPr>
          <p:cNvPr id="3" name="矩形 2"/>
          <p:cNvSpPr/>
          <p:nvPr/>
        </p:nvSpPr>
        <p:spPr>
          <a:xfrm>
            <a:off x="3199157" y="1271101"/>
            <a:ext cx="8507703" cy="2894895"/>
          </a:xfrm>
          <a:prstGeom prst="rect">
            <a:avLst/>
          </a:prstGeom>
        </p:spPr>
        <p:txBody>
          <a:bodyPr wrap="square">
            <a:spAutoFit/>
          </a:bodyPr>
          <a:lstStyle/>
          <a:p>
            <a:pPr marL="143510" algn="r">
              <a:lnSpc>
                <a:spcPct val="150000"/>
              </a:lnSpc>
            </a:pPr>
            <a:r>
              <a:rPr lang="zh-CN" altLang="en-US" sz="2400" b="1" dirty="0">
                <a:solidFill>
                  <a:srgbClr val="0070C0"/>
                </a:solidFill>
                <a:latin typeface="楷体" panose="02010609060101010101" pitchFamily="49" charset="-122"/>
                <a:ea typeface="楷体" panose="02010609060101010101" pitchFamily="49" charset="-122"/>
              </a:rPr>
              <a:t>（一）</a:t>
            </a:r>
            <a:r>
              <a:rPr lang="zh-CN" altLang="zh-CN" sz="2400" b="1" dirty="0">
                <a:solidFill>
                  <a:srgbClr val="0070C0"/>
                </a:solidFill>
                <a:latin typeface="楷体" panose="02010609060101010101" pitchFamily="49" charset="-122"/>
                <a:ea typeface="楷体" panose="02010609060101010101" pitchFamily="49" charset="-122"/>
              </a:rPr>
              <a:t>选课时间</a:t>
            </a: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选课一般安排在当学期前后两周</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前四周为试听和调整（含退课）时段。</a:t>
            </a:r>
          </a:p>
          <a:p>
            <a:pPr marL="360045">
              <a:lnSpc>
                <a:spcPct val="150000"/>
              </a:lnSpc>
              <a:buFont typeface="Arial" panose="020B0604020202020204" pitchFamily="34" charset="0"/>
              <a:buNone/>
            </a:pPr>
            <a:r>
              <a:rPr lang="zh-CN" altLang="en-US" sz="2000" b="1" dirty="0">
                <a:solidFill>
                  <a:srgbClr val="C00000"/>
                </a:solidFill>
                <a:latin typeface="楷体" panose="02010609060101010101" pitchFamily="49" charset="-122"/>
                <a:ea typeface="楷体" panose="02010609060101010101" pitchFamily="49" charset="-122"/>
                <a:sym typeface="+mn-ea"/>
              </a:rPr>
              <a:t>本学期选课时间</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14</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8:00</a:t>
            </a:r>
            <a:r>
              <a:rPr lang="zh-CN" altLang="en-US" sz="2000" dirty="0">
                <a:latin typeface="楷体" panose="02010609060101010101" pitchFamily="49" charset="-122"/>
                <a:ea typeface="楷体" panose="02010609060101010101" pitchFamily="49" charset="-122"/>
                <a:sym typeface="+mn-ea"/>
              </a:rPr>
              <a:t>至</a:t>
            </a:r>
            <a:r>
              <a:rPr lang="en-US" altLang="zh-CN" sz="2000" dirty="0">
                <a:latin typeface="楷体" panose="02010609060101010101" pitchFamily="49" charset="-122"/>
                <a:ea typeface="楷体" panose="02010609060101010101" pitchFamily="49" charset="-122"/>
                <a:sym typeface="+mn-ea"/>
              </a:rPr>
              <a:t>25</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17:00</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9月28日-10月9日只能退课，不能选课</a:t>
            </a:r>
            <a:r>
              <a:rPr lang="zh-CN" altLang="en-US" sz="2000" dirty="0">
                <a:latin typeface="楷体" panose="02010609060101010101" pitchFamily="49" charset="-122"/>
                <a:ea typeface="楷体" panose="02010609060101010101" pitchFamily="49" charset="-122"/>
                <a:sym typeface="+mn-ea"/>
              </a:rPr>
              <a:t>。</a:t>
            </a:r>
            <a:endParaRPr lang="en-US" altLang="zh-CN" sz="2000" dirty="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研究生需在规定时间内按要求完成选课。</a:t>
            </a:r>
            <a:r>
              <a:rPr lang="zh-CN" altLang="zh-CN" sz="2000" b="1" dirty="0">
                <a:latin typeface="楷体" panose="02010609060101010101" pitchFamily="49" charset="-122"/>
                <a:ea typeface="楷体" panose="02010609060101010101" pitchFamily="49" charset="-122"/>
              </a:rPr>
              <a:t>未经选课者，不得参加课程学习和考核，成绩不予记载。</a:t>
            </a:r>
            <a:endParaRPr lang="zh-CN" altLang="en-US" sz="2000" dirty="0"/>
          </a:p>
        </p:txBody>
      </p:sp>
    </p:spTree>
    <p:extLst>
      <p:ext uri="{BB962C8B-B14F-4D97-AF65-F5344CB8AC3E}">
        <p14:creationId xmlns:p14="http://schemas.microsoft.com/office/powerpoint/2010/main" val="26604801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Rectangle 2"/>
          <p:cNvSpPr txBox="1"/>
          <p:nvPr/>
        </p:nvSpPr>
        <p:spPr>
          <a:xfrm>
            <a:off x="1556443" y="338706"/>
            <a:ext cx="5490399"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p>
        </p:txBody>
      </p:sp>
      <p:sp>
        <p:nvSpPr>
          <p:cNvPr id="41" name="内容占位符 2"/>
          <p:cNvSpPr txBox="1"/>
          <p:nvPr/>
        </p:nvSpPr>
        <p:spPr>
          <a:xfrm>
            <a:off x="1151793" y="2414988"/>
            <a:ext cx="10577146" cy="332600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fontAlgn="auto">
              <a:lnSpc>
                <a:spcPct val="150000"/>
              </a:lnSpc>
              <a:spcBef>
                <a:spcPts val="0"/>
              </a:spcBef>
              <a:buFont typeface="Arial" panose="020B0604020202020204" pitchFamily="34" charset="0"/>
              <a:buNone/>
            </a:pPr>
            <a:r>
              <a:rPr lang="zh-CN" altLang="en-US" sz="2400" b="1" dirty="0">
                <a:solidFill>
                  <a:srgbClr val="0070C0"/>
                </a:solidFill>
                <a:latin typeface="楷体" panose="02010609060101010101" pitchFamily="49" charset="-122"/>
                <a:ea typeface="楷体" panose="02010609060101010101" pitchFamily="49" charset="-122"/>
              </a:rPr>
              <a:t>主要内容：</a:t>
            </a:r>
            <a:endParaRPr lang="en-US" altLang="zh-CN" sz="2400" b="1" dirty="0">
              <a:solidFill>
                <a:srgbClr val="0070C0"/>
              </a:solidFill>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、根据所在学科专业培养方案要求和个人培养计划，每学期在规定时间内按要求完成</a:t>
            </a:r>
            <a:r>
              <a:rPr lang="zh-CN" altLang="en-US" sz="2400" b="1" dirty="0">
                <a:solidFill>
                  <a:srgbClr val="0070C0"/>
                </a:solidFill>
                <a:latin typeface="楷体" panose="02010609060101010101" pitchFamily="49" charset="-122"/>
                <a:ea typeface="楷体" panose="02010609060101010101" pitchFamily="49" charset="-122"/>
              </a:rPr>
              <a:t>选课</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zh-CN" altLang="en-US" sz="2000" dirty="0">
                <a:latin typeface="楷体" panose="02010609060101010101" pitchFamily="49" charset="-122"/>
                <a:ea typeface="楷体" panose="02010609060101010101" pitchFamily="49" charset="-122"/>
              </a:rPr>
              <a:t>   未经选课者，不得参加课程学习和考核，成绩不予记载。</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按时参加课程学习，独立完成课程考试、论文、作业及调研报告，严格遵守学术规范</a:t>
            </a:r>
            <a:r>
              <a:rPr lang="en-US" altLang="zh-CN" sz="2000" dirty="0">
                <a:latin typeface="楷体" panose="02010609060101010101" pitchFamily="49" charset="-122"/>
                <a:ea typeface="楷体" panose="02010609060101010101" pitchFamily="49" charset="-122"/>
              </a:rPr>
              <a:t>。</a:t>
            </a: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r>
              <a:rPr lang="en-US" altLang="zh-CN" sz="2000" dirty="0" err="1">
                <a:latin typeface="楷体" panose="02010609060101010101" pitchFamily="49" charset="-122"/>
                <a:ea typeface="楷体" panose="02010609060101010101" pitchFamily="49" charset="-122"/>
              </a:rPr>
              <a:t>完成课程各教学环节并通过考核，方可获得学分</a:t>
            </a:r>
            <a:r>
              <a:rPr lang="en-US" altLang="zh-CN" sz="2000" dirty="0">
                <a:latin typeface="楷体" panose="02010609060101010101" pitchFamily="49" charset="-122"/>
                <a:ea typeface="楷体" panose="02010609060101010101" pitchFamily="49" charset="-122"/>
              </a:rPr>
              <a:t>。</a:t>
            </a: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a:t>
            </a:r>
            <a:r>
              <a:rPr lang="en-US" altLang="zh-CN" sz="2400" b="1" dirty="0" err="1">
                <a:solidFill>
                  <a:srgbClr val="0070C0"/>
                </a:solidFill>
                <a:latin typeface="楷体" panose="02010609060101010101" pitchFamily="49" charset="-122"/>
                <a:ea typeface="楷体" panose="02010609060101010101" pitchFamily="49" charset="-122"/>
              </a:rPr>
              <a:t>缺课</a:t>
            </a:r>
            <a:r>
              <a:rPr lang="en-US" altLang="zh-CN" sz="2000" dirty="0" err="1">
                <a:latin typeface="楷体" panose="02010609060101010101" pitchFamily="49" charset="-122"/>
                <a:ea typeface="楷体" panose="02010609060101010101" pitchFamily="49" charset="-122"/>
              </a:rPr>
              <a:t>学时数累计超过教学规定总学时数三分之一（含</a:t>
            </a:r>
            <a:r>
              <a:rPr lang="en-US" altLang="zh-CN"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或抽查考勤累计缺课三次以上</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（含）者，不得参加该课程考核，成绩记为“不合格(F)”。</a:t>
            </a:r>
            <a:endParaRPr lang="zh-CN" altLang="en-US" sz="2400" dirty="0">
              <a:latin typeface="楷体" panose="02010609060101010101" pitchFamily="49" charset="-122"/>
              <a:ea typeface="楷体" panose="02010609060101010101" pitchFamily="49" charset="-122"/>
            </a:endParaRPr>
          </a:p>
        </p:txBody>
      </p:sp>
      <p:sp>
        <p:nvSpPr>
          <p:cNvPr id="3" name="矩形 2"/>
          <p:cNvSpPr/>
          <p:nvPr/>
        </p:nvSpPr>
        <p:spPr>
          <a:xfrm>
            <a:off x="3784209" y="1499268"/>
            <a:ext cx="7796865" cy="1100366"/>
          </a:xfrm>
          <a:prstGeom prst="rect">
            <a:avLst/>
          </a:prstGeom>
        </p:spPr>
        <p:txBody>
          <a:bodyPr wrap="square">
            <a:spAutoFit/>
          </a:bodyPr>
          <a:lstStyle/>
          <a:p>
            <a:pPr algn="r">
              <a:lnSpc>
                <a:spcPct val="150000"/>
              </a:lnSpc>
            </a:pPr>
            <a:r>
              <a:rPr lang="zh-CN" altLang="en-US" sz="2800" dirty="0">
                <a:solidFill>
                  <a:srgbClr val="FF0000"/>
                </a:solidFill>
                <a:latin typeface="楷体" panose="02010609060101010101" pitchFamily="49" charset="-122"/>
                <a:ea typeface="楷体" panose="02010609060101010101" pitchFamily="49" charset="-122"/>
              </a:rPr>
              <a:t>《</a:t>
            </a:r>
            <a:r>
              <a:rPr lang="zh-CN" altLang="en-US" sz="2800" b="1" dirty="0">
                <a:solidFill>
                  <a:srgbClr val="FF0000"/>
                </a:solidFill>
                <a:latin typeface="楷体" panose="02010609060101010101" pitchFamily="49" charset="-122"/>
                <a:ea typeface="楷体" panose="02010609060101010101" pitchFamily="49" charset="-122"/>
              </a:rPr>
              <a:t>华东师范大学研究生课程学习和成绩管理规定</a:t>
            </a:r>
            <a:r>
              <a:rPr lang="zh-CN" altLang="en-US" sz="2800" dirty="0">
                <a:solidFill>
                  <a:srgbClr val="FF0000"/>
                </a:solidFill>
                <a:latin typeface="楷体" panose="02010609060101010101" pitchFamily="49" charset="-122"/>
                <a:ea typeface="楷体" panose="02010609060101010101" pitchFamily="49" charset="-122"/>
              </a:rPr>
              <a:t>》</a:t>
            </a:r>
            <a:r>
              <a:rPr lang="zh-CN" altLang="en-US" sz="2200" dirty="0">
                <a:solidFill>
                  <a:srgbClr val="FF0000"/>
                </a:solidFill>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a:t>
            </a:r>
            <a:r>
              <a:rPr lang="zh-CN" altLang="en-US" b="1" dirty="0">
                <a:solidFill>
                  <a:srgbClr val="0070C0"/>
                </a:solidFill>
                <a:latin typeface="楷体" panose="02010609060101010101" pitchFamily="49" charset="-122"/>
                <a:ea typeface="楷体" panose="02010609060101010101" pitchFamily="49" charset="-122"/>
              </a:rPr>
              <a:t>华师研</a:t>
            </a:r>
            <a:r>
              <a:rPr lang="en-US" altLang="zh-CN" b="1" dirty="0">
                <a:solidFill>
                  <a:srgbClr val="0070C0"/>
                </a:solidFill>
                <a:latin typeface="楷体" panose="02010609060101010101" pitchFamily="49" charset="-122"/>
                <a:ea typeface="楷体" panose="02010609060101010101" pitchFamily="49" charset="-122"/>
              </a:rPr>
              <a:t>〔</a:t>
            </a:r>
            <a:r>
              <a:rPr lang="zh-CN" altLang="en-US" b="1" dirty="0">
                <a:solidFill>
                  <a:srgbClr val="0070C0"/>
                </a:solidFill>
                <a:latin typeface="楷体" panose="02010609060101010101" pitchFamily="49" charset="-122"/>
                <a:ea typeface="楷体" panose="02010609060101010101" pitchFamily="49" charset="-122"/>
              </a:rPr>
              <a:t>2019</a:t>
            </a:r>
            <a:r>
              <a:rPr lang="en-US" altLang="zh-CN" b="1" dirty="0">
                <a:solidFill>
                  <a:srgbClr val="0070C0"/>
                </a:solidFill>
                <a:latin typeface="楷体" panose="02010609060101010101" pitchFamily="49" charset="-122"/>
                <a:ea typeface="楷体" panose="02010609060101010101" pitchFamily="49" charset="-122"/>
              </a:rPr>
              <a:t>〕</a:t>
            </a:r>
            <a:r>
              <a:rPr lang="zh-CN" altLang="en-US" b="1" dirty="0">
                <a:solidFill>
                  <a:srgbClr val="0070C0"/>
                </a:solidFill>
                <a:latin typeface="楷体" panose="02010609060101010101" pitchFamily="49" charset="-122"/>
                <a:ea typeface="楷体" panose="02010609060101010101" pitchFamily="49" charset="-122"/>
              </a:rPr>
              <a:t>349号</a:t>
            </a:r>
            <a:r>
              <a:rPr lang="zh-CN" altLang="en-US" dirty="0">
                <a:latin typeface="楷体" panose="02010609060101010101" pitchFamily="49" charset="-122"/>
                <a:ea typeface="楷体" panose="02010609060101010101" pitchFamily="49" charset="-122"/>
              </a:rPr>
              <a:t>）</a:t>
            </a:r>
            <a:endParaRPr lang="zh-CN" altLang="en-US" dirty="0"/>
          </a:p>
        </p:txBody>
      </p:sp>
      <p:sp>
        <p:nvSpPr>
          <p:cNvPr id="4" name="矩形 3"/>
          <p:cNvSpPr/>
          <p:nvPr/>
        </p:nvSpPr>
        <p:spPr>
          <a:xfrm>
            <a:off x="1151793" y="6057007"/>
            <a:ext cx="5029199" cy="400110"/>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详请查阅</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rPr>
              <a:t>2020</a:t>
            </a:r>
            <a:r>
              <a:rPr lang="zh-CN" altLang="en-US" sz="2000" b="1" dirty="0">
                <a:solidFill>
                  <a:srgbClr val="C00000"/>
                </a:solidFill>
                <a:latin typeface="楷体" panose="02010609060101010101" pitchFamily="49" charset="-122"/>
                <a:ea typeface="楷体" panose="02010609060101010101" pitchFamily="49" charset="-122"/>
              </a:rPr>
              <a:t>）</a:t>
            </a:r>
            <a:endParaRPr lang="zh-CN" altLang="en-US" b="1" dirty="0">
              <a:solidFill>
                <a:srgbClr val="C00000"/>
              </a:solidFill>
            </a:endParaRPr>
          </a:p>
        </p:txBody>
      </p:sp>
    </p:spTree>
    <p:extLst>
      <p:ext uri="{BB962C8B-B14F-4D97-AF65-F5344CB8AC3E}">
        <p14:creationId xmlns:p14="http://schemas.microsoft.com/office/powerpoint/2010/main" val="204139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2"/>
          <p:cNvSpPr txBox="1"/>
          <p:nvPr/>
        </p:nvSpPr>
        <p:spPr>
          <a:xfrm>
            <a:off x="1512483" y="349784"/>
            <a:ext cx="5273480"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p>
        </p:txBody>
      </p:sp>
      <p:sp>
        <p:nvSpPr>
          <p:cNvPr id="4" name="矩形 3"/>
          <p:cNvSpPr/>
          <p:nvPr/>
        </p:nvSpPr>
        <p:spPr>
          <a:xfrm>
            <a:off x="2039816" y="1853074"/>
            <a:ext cx="9045526" cy="4782528"/>
          </a:xfrm>
          <a:prstGeom prst="rect">
            <a:avLst/>
          </a:prstGeom>
        </p:spPr>
        <p:txBody>
          <a:bodyPr wrap="square">
            <a:spAutoFit/>
          </a:bodyPr>
          <a:lstStyle/>
          <a:p>
            <a:pPr>
              <a:lnSpc>
                <a:spcPct val="150000"/>
              </a:lnSpc>
            </a:pPr>
            <a:r>
              <a:rPr lang="en-US" altLang="zh-CN" sz="2200" b="1" dirty="0">
                <a:solidFill>
                  <a:srgbClr val="0070C0"/>
                </a:solidFill>
                <a:latin typeface="楷体" panose="02010609060101010101" pitchFamily="49" charset="-122"/>
                <a:ea typeface="楷体" panose="02010609060101010101" pitchFamily="49" charset="-122"/>
              </a:rPr>
              <a:t>4</a:t>
            </a:r>
            <a:r>
              <a:rPr lang="zh-CN" altLang="en-US" sz="2200" b="1" dirty="0">
                <a:solidFill>
                  <a:srgbClr val="0070C0"/>
                </a:solidFill>
                <a:latin typeface="楷体" panose="02010609060101010101" pitchFamily="49" charset="-122"/>
                <a:ea typeface="楷体" panose="02010609060101010101" pitchFamily="49" charset="-122"/>
              </a:rPr>
              <a:t>、关于缓考</a:t>
            </a:r>
            <a:endParaRPr lang="en-US" altLang="zh-CN" sz="2200" b="1" dirty="0">
              <a:solidFill>
                <a:srgbClr val="0070C0"/>
              </a:solidFill>
              <a:latin typeface="楷体" panose="02010609060101010101" pitchFamily="49" charset="-122"/>
              <a:ea typeface="楷体" panose="02010609060101010101" pitchFamily="49" charset="-122"/>
            </a:endParaRPr>
          </a:p>
          <a:p>
            <a:pPr>
              <a:lnSpc>
                <a:spcPct val="150000"/>
              </a:lnSpc>
            </a:pPr>
            <a:r>
              <a:rPr lang="en-US" altLang="zh-CN" dirty="0">
                <a:solidFill>
                  <a:prstClr val="black"/>
                </a:solidFill>
                <a:latin typeface="楷体" panose="02010609060101010101" pitchFamily="49" charset="-122"/>
                <a:ea typeface="楷体" panose="02010609060101010101" pitchFamily="49" charset="-122"/>
              </a:rPr>
              <a:t>    </a:t>
            </a:r>
            <a:r>
              <a:rPr lang="en-US" altLang="zh-CN" sz="2000" dirty="0" err="1">
                <a:solidFill>
                  <a:prstClr val="black"/>
                </a:solidFill>
                <a:latin typeface="楷体" panose="02010609060101010101" pitchFamily="49" charset="-122"/>
                <a:ea typeface="楷体" panose="02010609060101010101" pitchFamily="49" charset="-122"/>
              </a:rPr>
              <a:t>因</a:t>
            </a:r>
            <a:r>
              <a:rPr lang="en-US" altLang="zh-CN" sz="2000" dirty="0" err="1">
                <a:solidFill>
                  <a:prstClr val="black"/>
                </a:solidFill>
                <a:latin typeface="楷体" panose="02010609060101010101" pitchFamily="49" charset="-122"/>
                <a:ea typeface="楷体" panose="02010609060101010101" pitchFamily="49" charset="-122"/>
                <a:sym typeface="+mn-ea"/>
              </a:rPr>
              <a:t>课程考试时间冲突，或参加重要比赛、科研考察、学术会议；生病，或突发事件</a:t>
            </a:r>
            <a:r>
              <a:rPr lang="en-US" altLang="zh-CN" sz="2000" dirty="0" err="1">
                <a:solidFill>
                  <a:prstClr val="black"/>
                </a:solidFill>
                <a:latin typeface="楷体" panose="02010609060101010101" pitchFamily="49" charset="-122"/>
                <a:ea typeface="楷体" panose="02010609060101010101" pitchFamily="49" charset="-122"/>
              </a:rPr>
              <a:t>，不能按时参加课程考试的，可申请缓考</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000" dirty="0">
                <a:solidFill>
                  <a:prstClr val="black"/>
                </a:solidFill>
                <a:latin typeface="楷体" panose="02010609060101010101" pitchFamily="49" charset="-122"/>
                <a:ea typeface="楷体" panose="02010609060101010101" pitchFamily="49" charset="-122"/>
              </a:rPr>
              <a:t>    未办理缓考手续或未经批准擅自不参加考核者，视为旷考，成绩记为“不合格（F）”。考试迟到超过30分钟者，不得入场，按旷考论处。</a:t>
            </a:r>
            <a:endParaRPr lang="en-US" altLang="zh-CN" sz="2000" dirty="0">
              <a:solidFill>
                <a:prstClr val="black"/>
              </a:solidFill>
              <a:latin typeface="楷体" panose="02010609060101010101" pitchFamily="49" charset="-122"/>
              <a:ea typeface="楷体" panose="02010609060101010101" pitchFamily="49" charset="-122"/>
            </a:endParaRPr>
          </a:p>
          <a:p>
            <a:pPr marL="0" defTabSz="914400">
              <a:lnSpc>
                <a:spcPct val="150000"/>
              </a:lnSpc>
              <a:spcBef>
                <a:spcPts val="0"/>
              </a:spcBef>
              <a:buFont typeface="Arial" panose="020B0604020202020204" pitchFamily="34" charset="0"/>
              <a:buNone/>
            </a:pPr>
            <a:r>
              <a:rPr lang="en-US" altLang="zh-CN" sz="2200" b="1" dirty="0">
                <a:solidFill>
                  <a:srgbClr val="0070C0"/>
                </a:solidFill>
                <a:latin typeface="楷体" panose="02010609060101010101" pitchFamily="49" charset="-122"/>
                <a:ea typeface="楷体" panose="02010609060101010101" pitchFamily="49" charset="-122"/>
              </a:rPr>
              <a:t>5</a:t>
            </a:r>
            <a:r>
              <a:rPr lang="zh-CN" altLang="en-US" sz="2200" b="1" dirty="0">
                <a:solidFill>
                  <a:srgbClr val="0070C0"/>
                </a:solidFill>
                <a:latin typeface="楷体" panose="02010609060101010101" pitchFamily="49" charset="-122"/>
                <a:ea typeface="楷体" panose="02010609060101010101" pitchFamily="49" charset="-122"/>
              </a:rPr>
              <a:t>、关于补考</a:t>
            </a:r>
            <a:endParaRPr lang="en-US" altLang="zh-CN" sz="22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成绩不及格但达到40分及以上者，公共课可申请补考一次，专业课是否安排补考由院系决定。补考成绩按“及格”或“不及格”记载。补考不及格的，应重修。</a:t>
            </a:r>
            <a:endParaRPr lang="en-US" altLang="zh-CN" sz="1800" dirty="0">
              <a:solidFill>
                <a:prstClr val="black"/>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200" b="1" dirty="0">
                <a:solidFill>
                  <a:srgbClr val="0070C0"/>
                </a:solidFill>
                <a:latin typeface="楷体" panose="02010609060101010101" pitchFamily="49" charset="-122"/>
                <a:ea typeface="楷体" panose="02010609060101010101" pitchFamily="49" charset="-122"/>
              </a:rPr>
              <a:t>6</a:t>
            </a:r>
            <a:r>
              <a:rPr lang="zh-CN" altLang="en-US" sz="2200" b="1" dirty="0">
                <a:solidFill>
                  <a:srgbClr val="0070C0"/>
                </a:solidFill>
                <a:latin typeface="楷体" panose="02010609060101010101" pitchFamily="49" charset="-122"/>
                <a:ea typeface="楷体" panose="02010609060101010101" pitchFamily="49" charset="-122"/>
              </a:rPr>
              <a:t>、成绩记载</a:t>
            </a:r>
            <a:endParaRPr lang="en-US" altLang="zh-CN" sz="22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课程成绩真实、完整地记录于成绩单中，并归入研究生个人档案。</a:t>
            </a:r>
            <a:endParaRPr lang="en-US" altLang="zh-CN"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9170818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351055"/>
            <a:ext cx="9773323" cy="3465390"/>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a:lnSpc>
                <a:spcPct val="150000"/>
              </a:lnSpc>
              <a:spcBef>
                <a:spcPts val="0"/>
              </a:spcBef>
              <a:buFont typeface="Arial" panose="020B0604020202020204" pitchFamily="34" charset="0"/>
              <a:buNone/>
            </a:pPr>
            <a:r>
              <a:rPr lang="en-US" altLang="zh-CN" sz="2000" b="1" dirty="0">
                <a:solidFill>
                  <a:prstClr val="black"/>
                </a:solidFill>
                <a:latin typeface="楷体" panose="02010609060101010101" pitchFamily="49" charset="-122"/>
                <a:ea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rPr>
              <a:t>7</a:t>
            </a:r>
            <a:r>
              <a:rPr lang="zh-CN" altLang="en-US" sz="2200" b="1" dirty="0">
                <a:solidFill>
                  <a:srgbClr val="0070C0"/>
                </a:solidFill>
                <a:latin typeface="楷体" panose="02010609060101010101" pitchFamily="49" charset="-122"/>
                <a:ea typeface="楷体" panose="02010609060101010101" pitchFamily="49" charset="-122"/>
              </a:rPr>
              <a:t>、成绩异议处理</a:t>
            </a:r>
            <a:r>
              <a:rPr lang="zh-CN" altLang="en-US" sz="2000" dirty="0">
                <a:solidFill>
                  <a:prstClr val="black"/>
                </a:solidFill>
                <a:latin typeface="楷体" panose="02010609060101010101" pitchFamily="49" charset="-122"/>
                <a:ea typeface="楷体" panose="02010609060101010101" pitchFamily="49" charset="-122"/>
              </a:rPr>
              <a:t>：学生</a:t>
            </a:r>
            <a:r>
              <a:rPr lang="en-US" altLang="zh-CN" sz="2000" dirty="0" err="1">
                <a:solidFill>
                  <a:prstClr val="black"/>
                </a:solidFill>
                <a:latin typeface="楷体" panose="02010609060101010101" pitchFamily="49" charset="-122"/>
                <a:ea typeface="楷体" panose="02010609060101010101" pitchFamily="49" charset="-122"/>
              </a:rPr>
              <a:t>如对成绩有异议</a:t>
            </a:r>
            <a:r>
              <a:rPr lang="en-US" altLang="zh-CN" sz="2000" dirty="0">
                <a:solidFill>
                  <a:prstClr val="black"/>
                </a:solidFill>
                <a:latin typeface="楷体" panose="02010609060101010101" pitchFamily="49" charset="-122"/>
                <a:ea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rPr>
              <a:t>可在</a:t>
            </a:r>
            <a:r>
              <a:rPr lang="en-US" altLang="zh-CN" sz="2000" dirty="0">
                <a:solidFill>
                  <a:prstClr val="black"/>
                </a:solidFill>
                <a:latin typeface="楷体" panose="02010609060101010101" pitchFamily="49" charset="-122"/>
                <a:ea typeface="楷体" panose="02010609060101010101" pitchFamily="49" charset="-122"/>
              </a:rPr>
              <a:t>下学期第3周前</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err="1">
                <a:solidFill>
                  <a:prstClr val="black"/>
                </a:solidFill>
                <a:latin typeface="楷体" panose="02010609060101010101" pitchFamily="49" charset="-122"/>
                <a:ea typeface="楷体" panose="02010609060101010101" pitchFamily="49" charset="-122"/>
              </a:rPr>
              <a:t>向开课单位提出申请</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rPr>
              <a:t>开课单位在2周内完成复核。</a:t>
            </a:r>
          </a:p>
          <a:p>
            <a:pPr marL="0">
              <a:lnSpc>
                <a:spcPct val="150000"/>
              </a:lnSpc>
              <a:spcBef>
                <a:spcPts val="0"/>
              </a:spcBef>
              <a:buFont typeface="Arial" panose="020B0604020202020204" pitchFamily="34" charset="0"/>
              <a:buNone/>
            </a:pPr>
            <a:r>
              <a:rPr lang="en-US" altLang="zh-CN" sz="2000" b="1" dirty="0">
                <a:solidFill>
                  <a:prstClr val="black"/>
                </a:solidFill>
                <a:latin typeface="楷体" panose="02010609060101010101" pitchFamily="49" charset="-122"/>
                <a:ea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rPr>
              <a:t>8</a:t>
            </a:r>
            <a:r>
              <a:rPr lang="zh-CN" altLang="en-US" sz="2200" b="1" dirty="0">
                <a:solidFill>
                  <a:srgbClr val="0070C0"/>
                </a:solidFill>
                <a:latin typeface="楷体" panose="02010609060101010101" pitchFamily="49" charset="-122"/>
                <a:ea typeface="楷体" panose="02010609060101010101" pitchFamily="49" charset="-122"/>
              </a:rPr>
              <a:t>、校外修读课程成绩认定</a:t>
            </a:r>
            <a:r>
              <a:rPr lang="zh-CN" altLang="en-US" sz="2000" dirty="0">
                <a:solidFill>
                  <a:prstClr val="black"/>
                </a:solidFill>
                <a:latin typeface="楷体" panose="02010609060101010101" pitchFamily="49" charset="-122"/>
                <a:ea typeface="楷体" panose="02010609060101010101" pitchFamily="49" charset="-122"/>
              </a:rPr>
              <a:t>：经学校批准，研究生参加国家、学校、院系等对外交流项目，在校外所修读的课程，可按规定，进行成绩认定和学分转换。</a:t>
            </a:r>
            <a:endParaRPr lang="en-US" altLang="zh-CN" sz="2000" dirty="0">
              <a:solidFill>
                <a:prstClr val="black"/>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000" b="1" dirty="0">
                <a:solidFill>
                  <a:prstClr val="black"/>
                </a:solidFill>
                <a:latin typeface="楷体" panose="02010609060101010101" pitchFamily="49" charset="-122"/>
                <a:ea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rPr>
              <a:t>9</a:t>
            </a:r>
            <a:r>
              <a:rPr lang="zh-CN" altLang="en-US" sz="2200" b="1" dirty="0">
                <a:solidFill>
                  <a:srgbClr val="0070C0"/>
                </a:solidFill>
                <a:latin typeface="楷体" panose="02010609060101010101" pitchFamily="49" charset="-122"/>
                <a:ea typeface="楷体" panose="02010609060101010101" pitchFamily="49" charset="-122"/>
              </a:rPr>
              <a:t>、提前修读课程成绩认定</a:t>
            </a:r>
            <a:r>
              <a:rPr lang="zh-CN" altLang="en-US" sz="2000" dirty="0">
                <a:solidFill>
                  <a:prstClr val="black"/>
                </a:solidFill>
                <a:latin typeface="楷体" panose="02010609060101010101" pitchFamily="49" charset="-122"/>
                <a:ea typeface="楷体" panose="02010609060101010101" pitchFamily="49" charset="-122"/>
              </a:rPr>
              <a:t>：研究生正式入学前，经批准，选修我校研究生课程且成绩合格的，可在入学后两周内提出申请，经培养单位和研究生院审核同意后，予以认定学分。</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533280" y="230372"/>
            <a:ext cx="5959142"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p>
        </p:txBody>
      </p:sp>
    </p:spTree>
    <p:extLst>
      <p:ext uri="{BB962C8B-B14F-4D97-AF65-F5344CB8AC3E}">
        <p14:creationId xmlns:p14="http://schemas.microsoft.com/office/powerpoint/2010/main" val="29107608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67377"/>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Rectangle 2"/>
          <p:cNvSpPr txBox="1">
            <a:spLocks/>
          </p:cNvSpPr>
          <p:nvPr/>
        </p:nvSpPr>
        <p:spPr>
          <a:xfrm>
            <a:off x="1424353" y="208535"/>
            <a:ext cx="6936612" cy="8637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3600" b="1" kern="0" dirty="0">
                <a:solidFill>
                  <a:srgbClr val="FFFF00"/>
                </a:solidFill>
              </a:rPr>
              <a:t> </a:t>
            </a:r>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b="0" kern="0" dirty="0">
              <a:solidFill>
                <a:srgbClr val="FFFF00"/>
              </a:solidFill>
              <a:latin typeface="华文新魏" panose="02010800040101010101" pitchFamily="2" charset="-122"/>
              <a:ea typeface="华文新魏" panose="02010800040101010101" pitchFamily="2" charset="-122"/>
            </a:endParaRPr>
          </a:p>
        </p:txBody>
      </p:sp>
      <p:sp>
        <p:nvSpPr>
          <p:cNvPr id="44" name="副标题 5"/>
          <p:cNvSpPr txBox="1">
            <a:spLocks/>
          </p:cNvSpPr>
          <p:nvPr/>
        </p:nvSpPr>
        <p:spPr bwMode="auto">
          <a:xfrm>
            <a:off x="449733" y="1714220"/>
            <a:ext cx="11503124" cy="5237784"/>
          </a:xfrm>
          <a:prstGeom prst="rect">
            <a:avLst/>
          </a:prstGeom>
        </p:spPr>
        <p:txBody>
          <a:bodyPr vert="horz" wrap="square" lIns="91440" tIns="45720" rIns="91440" bIns="45720" numCol="1" anchor="t" anchorCtr="0" compatLnSpc="1"/>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457200" indent="-457200" defTabSz="914400" eaLnBrk="0" fontAlgn="base" hangingPunct="0">
              <a:lnSpc>
                <a:spcPct val="100000"/>
              </a:lnSpc>
              <a:spcBef>
                <a:spcPct val="20000"/>
              </a:spcBef>
              <a:spcAft>
                <a:spcPct val="0"/>
              </a:spcAft>
              <a:buFontTx/>
              <a:buNone/>
              <a:defRPr/>
            </a:pPr>
            <a:endParaRPr lang="en-US" altLang="zh-CN" sz="2800" b="1" kern="0" dirty="0">
              <a:latin typeface="楷体" panose="02010609060101010101" pitchFamily="49" charset="-122"/>
              <a:ea typeface="楷体" panose="02010609060101010101" pitchFamily="49" charset="-122"/>
            </a:endParaRPr>
          </a:p>
        </p:txBody>
      </p:sp>
      <p:graphicFrame>
        <p:nvGraphicFramePr>
          <p:cNvPr id="6" name="图示 5"/>
          <p:cNvGraphicFramePr/>
          <p:nvPr>
            <p:extLst>
              <p:ext uri="{D42A27DB-BD31-4B8C-83A1-F6EECF244321}">
                <p14:modId xmlns:p14="http://schemas.microsoft.com/office/powerpoint/2010/main" val="42835789"/>
              </p:ext>
            </p:extLst>
          </p:nvPr>
        </p:nvGraphicFramePr>
        <p:xfrm>
          <a:off x="5435458" y="1391974"/>
          <a:ext cx="7385484" cy="47457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文本框 2"/>
          <p:cNvSpPr txBox="1"/>
          <p:nvPr/>
        </p:nvSpPr>
        <p:spPr>
          <a:xfrm>
            <a:off x="616898" y="2390819"/>
            <a:ext cx="6191865" cy="3647152"/>
          </a:xfrm>
          <a:prstGeom prst="rect">
            <a:avLst/>
          </a:prstGeom>
          <a:noFill/>
        </p:spPr>
        <p:txBody>
          <a:bodyPr wrap="square" rtlCol="0">
            <a:spAutoFit/>
          </a:bodyPr>
          <a:lstStyle/>
          <a:p>
            <a:pPr>
              <a:lnSpc>
                <a:spcPct val="150000"/>
              </a:lnSpc>
            </a:pPr>
            <a:r>
              <a:rPr lang="en-US" altLang="zh-CN" sz="2200" dirty="0">
                <a:latin typeface="楷体" panose="02010609060101010101" pitchFamily="49" charset="-122"/>
                <a:ea typeface="楷体" panose="02010609060101010101" pitchFamily="49" charset="-122"/>
              </a:rPr>
              <a:t>    1</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培养环节考核是博士生过程管理</a:t>
            </a:r>
            <a:r>
              <a:rPr lang="zh-CN" altLang="en-US" sz="2200" dirty="0">
                <a:latin typeface="楷体" panose="02010609060101010101" pitchFamily="49" charset="-122"/>
                <a:ea typeface="楷体" panose="02010609060101010101" pitchFamily="49" charset="-122"/>
              </a:rPr>
              <a:t>、提高培养质量</a:t>
            </a:r>
            <a:r>
              <a:rPr lang="zh-CN" altLang="zh-CN" sz="2200" dirty="0">
                <a:latin typeface="楷体" panose="02010609060101010101" pitchFamily="49" charset="-122"/>
                <a:ea typeface="楷体" panose="02010609060101010101" pitchFamily="49" charset="-122"/>
              </a:rPr>
              <a:t>的重要抓手</a:t>
            </a:r>
            <a:r>
              <a:rPr lang="zh-CN" altLang="en-US" sz="2200" dirty="0">
                <a:latin typeface="楷体" panose="02010609060101010101" pitchFamily="49" charset="-122"/>
                <a:ea typeface="楷体" panose="02010609060101010101" pitchFamily="49" charset="-122"/>
              </a:rPr>
              <a:t>。在资格考试、开题报告等环节，</a:t>
            </a:r>
            <a:r>
              <a:rPr lang="zh-CN" altLang="en-US" sz="2200" b="1" dirty="0">
                <a:solidFill>
                  <a:srgbClr val="C00000"/>
                </a:solidFill>
                <a:latin typeface="楷体" panose="02010609060101010101" pitchFamily="49" charset="-122"/>
                <a:ea typeface="楷体" panose="02010609060101010101" pitchFamily="49" charset="-122"/>
              </a:rPr>
              <a:t>实行分流淘汰制度</a:t>
            </a:r>
            <a:r>
              <a:rPr lang="zh-CN" altLang="en-US" sz="2200" dirty="0">
                <a:latin typeface="楷体" panose="02010609060101010101" pitchFamily="49" charset="-122"/>
                <a:ea typeface="楷体" panose="02010609060101010101" pitchFamily="49" charset="-122"/>
              </a:rPr>
              <a:t>。</a:t>
            </a:r>
            <a:endParaRPr lang="en-US" altLang="zh-CN" sz="2200" dirty="0">
              <a:latin typeface="楷体" panose="02010609060101010101" pitchFamily="49" charset="-122"/>
              <a:ea typeface="楷体" panose="02010609060101010101" pitchFamily="49" charset="-122"/>
            </a:endParaRPr>
          </a:p>
          <a:p>
            <a:pPr>
              <a:lnSpc>
                <a:spcPct val="150000"/>
              </a:lnSpc>
            </a:pPr>
            <a:r>
              <a:rPr lang="en-US" altLang="zh-CN" sz="2200" dirty="0">
                <a:latin typeface="楷体" panose="02010609060101010101" pitchFamily="49" charset="-122"/>
                <a:ea typeface="楷体" panose="02010609060101010101" pitchFamily="49" charset="-122"/>
              </a:rPr>
              <a:t>    2</a:t>
            </a:r>
            <a:r>
              <a:rPr lang="zh-CN" altLang="en-US" sz="2200" dirty="0">
                <a:latin typeface="楷体" panose="02010609060101010101" pitchFamily="49" charset="-122"/>
                <a:ea typeface="楷体" panose="02010609060101010101" pitchFamily="49" charset="-122"/>
              </a:rPr>
              <a:t>、根据各</a:t>
            </a:r>
            <a:r>
              <a:rPr lang="zh-CN" altLang="zh-CN" sz="2200" dirty="0">
                <a:latin typeface="楷体" panose="02010609060101010101" pitchFamily="49" charset="-122"/>
                <a:ea typeface="楷体" panose="02010609060101010101" pitchFamily="49" charset="-122"/>
              </a:rPr>
              <a:t>院系</a:t>
            </a:r>
            <a:r>
              <a:rPr lang="zh-CN" altLang="zh-CN" sz="2200" b="1" dirty="0">
                <a:solidFill>
                  <a:srgbClr val="C00000"/>
                </a:solidFill>
                <a:latin typeface="楷体" panose="02010609060101010101" pitchFamily="49" charset="-122"/>
                <a:ea typeface="楷体" panose="02010609060101010101" pitchFamily="49" charset="-122"/>
              </a:rPr>
              <a:t>制定</a:t>
            </a:r>
            <a:r>
              <a:rPr lang="zh-CN" altLang="en-US" sz="2200" b="1" dirty="0">
                <a:solidFill>
                  <a:srgbClr val="C00000"/>
                </a:solidFill>
                <a:latin typeface="楷体" panose="02010609060101010101" pitchFamily="49" charset="-122"/>
                <a:ea typeface="楷体" panose="02010609060101010101" pitchFamily="49" charset="-122"/>
              </a:rPr>
              <a:t>的</a:t>
            </a:r>
            <a:r>
              <a:rPr lang="zh-CN" altLang="zh-CN" sz="2200" b="1" dirty="0">
                <a:solidFill>
                  <a:srgbClr val="C00000"/>
                </a:solidFill>
                <a:latin typeface="楷体" panose="02010609060101010101" pitchFamily="49" charset="-122"/>
                <a:ea typeface="楷体" panose="02010609060101010101" pitchFamily="49" charset="-122"/>
              </a:rPr>
              <a:t>实施细则</a:t>
            </a:r>
            <a:r>
              <a:rPr lang="zh-CN" altLang="en-US" sz="2200" b="1" dirty="0">
                <a:solidFill>
                  <a:srgbClr val="C00000"/>
                </a:solidFill>
                <a:latin typeface="楷体" panose="02010609060101010101" pitchFamily="49" charset="-122"/>
                <a:ea typeface="楷体" panose="02010609060101010101" pitchFamily="49" charset="-122"/>
              </a:rPr>
              <a:t>组织实施</a:t>
            </a:r>
            <a:r>
              <a:rPr lang="zh-CN" altLang="zh-CN" sz="2200" dirty="0">
                <a:latin typeface="楷体" panose="02010609060101010101" pitchFamily="49" charset="-122"/>
                <a:ea typeface="楷体" panose="02010609060101010101" pitchFamily="49" charset="-122"/>
              </a:rPr>
              <a:t>，严格分流淘汰，淘汰比例由各分委会自行确</a:t>
            </a:r>
            <a:r>
              <a:rPr lang="zh-CN" altLang="en-US" sz="2200" dirty="0">
                <a:latin typeface="楷体" panose="02010609060101010101" pitchFamily="49" charset="-122"/>
                <a:ea typeface="楷体" panose="02010609060101010101" pitchFamily="49" charset="-122"/>
              </a:rPr>
              <a:t>定。</a:t>
            </a:r>
            <a:r>
              <a:rPr lang="en-US" altLang="zh-CN" sz="2200" dirty="0">
                <a:latin typeface="楷体" panose="02010609060101010101" pitchFamily="49" charset="-122"/>
                <a:ea typeface="楷体" panose="02010609060101010101" pitchFamily="49" charset="-122"/>
              </a:rPr>
              <a:t> </a:t>
            </a:r>
          </a:p>
          <a:p>
            <a:pPr>
              <a:lnSpc>
                <a:spcPct val="150000"/>
              </a:lnSpc>
            </a:pPr>
            <a:r>
              <a:rPr lang="en-US" altLang="zh-CN" sz="2200" dirty="0">
                <a:latin typeface="楷体" panose="02010609060101010101" pitchFamily="49" charset="-122"/>
                <a:ea typeface="楷体" panose="02010609060101010101" pitchFamily="49" charset="-122"/>
              </a:rPr>
              <a:t>    3</a:t>
            </a:r>
            <a:r>
              <a:rPr lang="zh-CN" altLang="en-US" sz="2200" dirty="0">
                <a:latin typeface="楷体" panose="02010609060101010101" pitchFamily="49" charset="-122"/>
                <a:ea typeface="楷体" panose="02010609060101010101" pitchFamily="49" charset="-122"/>
              </a:rPr>
              <a:t>、培养环节考核实行信息化管理，研究生系统如实记录考核情况。</a:t>
            </a:r>
          </a:p>
        </p:txBody>
      </p:sp>
    </p:spTree>
    <p:extLst>
      <p:ext uri="{BB962C8B-B14F-4D97-AF65-F5344CB8AC3E}">
        <p14:creationId xmlns:p14="http://schemas.microsoft.com/office/powerpoint/2010/main" val="9438406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612704"/>
            <a:ext cx="9632647" cy="3217809"/>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：每学年末。</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、考核形式</a:t>
            </a:r>
            <a:r>
              <a:rPr lang="zh-CN" altLang="en-US" sz="2000" b="1" dirty="0">
                <a:latin typeface="楷体" panose="02010609060101010101" pitchFamily="49" charset="-122"/>
                <a:ea typeface="楷体" panose="02010609060101010101" pitchFamily="49" charset="-122"/>
                <a:sym typeface="Wingdings" panose="05000000000000000000" pitchFamily="2" charset="2"/>
              </a:rPr>
              <a:t>：</a:t>
            </a:r>
            <a:endParaRPr lang="en-US" altLang="zh-CN" sz="2000" b="1" dirty="0">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sym typeface="Wingdings" panose="05000000000000000000" pitchFamily="2" charset="2"/>
              </a:rPr>
              <a:t>   （</a:t>
            </a:r>
            <a:r>
              <a:rPr lang="en-US" altLang="zh-CN" sz="2000" dirty="0">
                <a:solidFill>
                  <a:prstClr val="black"/>
                </a:solidFill>
                <a:latin typeface="楷体" panose="02010609060101010101" pitchFamily="49" charset="-122"/>
                <a:ea typeface="楷体" panose="02010609060101010101" pitchFamily="49" charset="-122"/>
                <a:sym typeface="Wingdings" panose="05000000000000000000" pitchFamily="2" charset="2"/>
              </a:rPr>
              <a:t>1</a:t>
            </a:r>
            <a:r>
              <a:rPr lang="zh-CN" altLang="en-US" sz="2000" dirty="0">
                <a:solidFill>
                  <a:prstClr val="black"/>
                </a:solidFill>
                <a:latin typeface="楷体" panose="02010609060101010101" pitchFamily="49" charset="-122"/>
                <a:ea typeface="楷体" panose="02010609060101010101" pitchFamily="49" charset="-122"/>
                <a:sym typeface="Wingdings" panose="05000000000000000000" pitchFamily="2" charset="2"/>
              </a:rPr>
              <a:t>）研究生系统上传年度科研学习进展报告；（</a:t>
            </a:r>
            <a:r>
              <a:rPr lang="en-US" altLang="zh-CN" sz="2000" dirty="0">
                <a:solidFill>
                  <a:prstClr val="black"/>
                </a:solidFill>
                <a:latin typeface="楷体" panose="02010609060101010101" pitchFamily="49" charset="-122"/>
                <a:ea typeface="楷体" panose="02010609060101010101" pitchFamily="49" charset="-122"/>
                <a:sym typeface="Wingdings" panose="05000000000000000000" pitchFamily="2" charset="2"/>
              </a:rPr>
              <a:t>2</a:t>
            </a:r>
            <a:r>
              <a:rPr lang="zh-CN" altLang="en-US" sz="2000" dirty="0">
                <a:solidFill>
                  <a:prstClr val="black"/>
                </a:solidFill>
                <a:latin typeface="楷体" panose="02010609060101010101" pitchFamily="49" charset="-122"/>
                <a:ea typeface="楷体" panose="02010609060101010101" pitchFamily="49" charset="-122"/>
                <a:sym typeface="Wingdings" panose="05000000000000000000" pitchFamily="2" charset="2"/>
              </a:rPr>
              <a:t>）院系组织口头汇报</a:t>
            </a:r>
            <a:r>
              <a:rPr lang="en-US" altLang="zh-CN" sz="2000" dirty="0">
                <a:solidFill>
                  <a:prstClr val="black"/>
                </a:solidFill>
                <a:latin typeface="楷体" panose="02010609060101010101" pitchFamily="49" charset="-122"/>
                <a:ea typeface="楷体" panose="02010609060101010101" pitchFamily="49" charset="-122"/>
              </a:rPr>
              <a:t>。</a:t>
            </a: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b="1" dirty="0">
                <a:latin typeface="楷体" panose="02010609060101010101" pitchFamily="49" charset="-122"/>
                <a:ea typeface="楷体" panose="02010609060101010101" pitchFamily="49" charset="-122"/>
              </a:rPr>
              <a:t>：</a:t>
            </a:r>
            <a:endParaRPr lang="en-US" altLang="zh-CN" sz="2300" b="1"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rPr>
              <a:t>）第一次考核未通过者，须申请第二次考核，成绩如实记载；</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）年度报告通过次数</a:t>
            </a:r>
            <a:r>
              <a:rPr lang="en-US" altLang="zh-CN" sz="2000" dirty="0">
                <a:solidFill>
                  <a:prstClr val="black"/>
                </a:solidFill>
                <a:latin typeface="楷体" panose="02010609060101010101" pitchFamily="49" charset="-122"/>
                <a:ea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rPr>
              <a:t>在校年数</a:t>
            </a:r>
            <a:r>
              <a:rPr lang="en-US" altLang="zh-CN" sz="2000" dirty="0">
                <a:solidFill>
                  <a:prstClr val="black"/>
                </a:solidFill>
                <a:latin typeface="楷体" panose="02010609060101010101" pitchFamily="49" charset="-122"/>
                <a:ea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rPr>
              <a:t>，考核未达标者，不能进行预答辩。</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29102"/>
            <a:ext cx="6580076"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393979" y="1572300"/>
            <a:ext cx="2874243" cy="553998"/>
          </a:xfrm>
          <a:prstGeom prst="rect">
            <a:avLst/>
          </a:prstGeom>
          <a:noFill/>
        </p:spPr>
        <p:txBody>
          <a:bodyPr wrap="square" rtlCol="0">
            <a:spAutoFit/>
          </a:bodyPr>
          <a:lstStyle/>
          <a:p>
            <a:r>
              <a:rPr lang="zh-CN" altLang="en-US" sz="3000" b="1" dirty="0">
                <a:solidFill>
                  <a:srgbClr val="0070C0"/>
                </a:solidFill>
                <a:latin typeface="楷体" panose="02010609060101010101" pitchFamily="49" charset="-122"/>
                <a:ea typeface="楷体" panose="02010609060101010101" pitchFamily="49" charset="-122"/>
              </a:rPr>
              <a:t>（一）年度报告</a:t>
            </a:r>
            <a:endParaRPr lang="zh-CN" altLang="en-US" sz="3000" b="1" dirty="0">
              <a:solidFill>
                <a:srgbClr val="0070C0"/>
              </a:solidFill>
            </a:endParaRPr>
          </a:p>
        </p:txBody>
      </p:sp>
    </p:spTree>
    <p:extLst>
      <p:ext uri="{BB962C8B-B14F-4D97-AF65-F5344CB8AC3E}">
        <p14:creationId xmlns:p14="http://schemas.microsoft.com/office/powerpoint/2010/main" val="4243920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740691" y="2628231"/>
            <a:ext cx="9453490" cy="280759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a:t>
            </a:r>
            <a:r>
              <a:rPr lang="zh-CN" altLang="en-US" sz="2000" dirty="0">
                <a:latin typeface="楷体" pitchFamily="49" charset="-122"/>
                <a:ea typeface="楷体" pitchFamily="49" charset="-122"/>
              </a:rPr>
              <a:t>普博生、硕博连读生：第三学期；本科直博生：第五学期</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、考核形式</a:t>
            </a:r>
            <a:r>
              <a:rPr lang="zh-CN" altLang="en-US" sz="2000" dirty="0">
                <a:latin typeface="楷体" panose="02010609060101010101" pitchFamily="49" charset="-122"/>
                <a:ea typeface="楷体" panose="02010609060101010101" pitchFamily="49" charset="-122"/>
                <a:sym typeface="Wingdings" panose="05000000000000000000" pitchFamily="2" charset="2"/>
              </a:rPr>
              <a:t>：</a:t>
            </a:r>
            <a:r>
              <a:rPr lang="zh-CN" altLang="en-US" sz="2000" dirty="0">
                <a:solidFill>
                  <a:prstClr val="black"/>
                </a:solidFill>
                <a:latin typeface="楷体" panose="02010609060101010101" pitchFamily="49" charset="-122"/>
                <a:ea typeface="楷体" panose="02010609060101010101" pitchFamily="49" charset="-122"/>
                <a:sym typeface="Wingdings" panose="05000000000000000000" pitchFamily="2" charset="2"/>
              </a:rPr>
              <a:t>面试与笔试相结合；</a:t>
            </a:r>
            <a:endParaRPr lang="en-US" altLang="zh-CN" sz="2000" dirty="0">
              <a:solidFill>
                <a:prstClr val="black"/>
              </a:solidFill>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dirty="0">
                <a:solidFill>
                  <a:prstClr val="black"/>
                </a:solidFill>
                <a:latin typeface="楷体" panose="02010609060101010101" pitchFamily="49" charset="-122"/>
                <a:ea typeface="楷体" panose="02010609060101010101" pitchFamily="49" charset="-122"/>
              </a:rPr>
              <a:t>   </a:t>
            </a:r>
            <a:r>
              <a:rPr lang="zh-CN" altLang="en-US" sz="2000" dirty="0">
                <a:solidFill>
                  <a:prstClr val="black"/>
                </a:solidFill>
                <a:latin typeface="楷体" panose="02010609060101010101" pitchFamily="49" charset="-122"/>
                <a:ea typeface="楷体" panose="02010609060101010101" pitchFamily="49" charset="-122"/>
              </a:rPr>
              <a:t>每位博士生有</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次考试机会；</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次考试均未通过者，普博生按</a:t>
            </a:r>
            <a:r>
              <a:rPr lang="zh-CN" altLang="en-US" sz="2300" b="1" dirty="0">
                <a:solidFill>
                  <a:srgbClr val="FF0000"/>
                </a:solidFill>
                <a:latin typeface="楷体" panose="02010609060101010101" pitchFamily="49" charset="-122"/>
                <a:ea typeface="楷体" panose="02010609060101010101" pitchFamily="49" charset="-122"/>
              </a:rPr>
              <a:t>肄业</a:t>
            </a:r>
            <a:r>
              <a:rPr lang="zh-CN" altLang="en-US" sz="2000" dirty="0">
                <a:solidFill>
                  <a:prstClr val="black"/>
                </a:solidFill>
                <a:latin typeface="楷体" panose="02010609060101010101" pitchFamily="49" charset="-122"/>
                <a:ea typeface="楷体" panose="02010609060101010101" pitchFamily="49" charset="-122"/>
              </a:rPr>
              <a:t>处理；硕博连读生和本科直博生</a:t>
            </a:r>
            <a:r>
              <a:rPr lang="zh-CN" altLang="en-US" sz="2300" b="1" dirty="0">
                <a:solidFill>
                  <a:srgbClr val="FF0000"/>
                </a:solidFill>
                <a:latin typeface="楷体" panose="02010609060101010101" pitchFamily="49" charset="-122"/>
                <a:ea typeface="楷体" panose="02010609060101010101" pitchFamily="49" charset="-122"/>
              </a:rPr>
              <a:t>可转为硕士培养</a:t>
            </a:r>
            <a:r>
              <a:rPr lang="zh-CN" altLang="en-US" sz="2400" dirty="0">
                <a:solidFill>
                  <a:prstClr val="black"/>
                </a:solidFill>
                <a:latin typeface="楷体" panose="02010609060101010101" pitchFamily="49" charset="-122"/>
                <a:ea typeface="楷体" panose="02010609060101010101" pitchFamily="49" charset="-122"/>
              </a:rPr>
              <a:t>。</a:t>
            </a: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085221" y="1516690"/>
            <a:ext cx="3108960"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（二）资格考试</a:t>
            </a:r>
            <a:endParaRPr lang="zh-CN" altLang="en-US" sz="3000" dirty="0">
              <a:solidFill>
                <a:srgbClr val="0070C0"/>
              </a:solidFill>
            </a:endParaRPr>
          </a:p>
        </p:txBody>
      </p:sp>
    </p:spTree>
    <p:extLst>
      <p:ext uri="{BB962C8B-B14F-4D97-AF65-F5344CB8AC3E}">
        <p14:creationId xmlns:p14="http://schemas.microsoft.com/office/powerpoint/2010/main" val="29815895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4" y="2530086"/>
            <a:ext cx="9829595" cy="369188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701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marL="0" lvl="0" indent="0" defTabSz="867015">
              <a:lnSpc>
                <a:spcPct val="150000"/>
              </a:lnSpc>
              <a:spcBef>
                <a:spcPts val="0"/>
              </a:spcBef>
              <a:buNone/>
              <a:defRPr/>
            </a:pPr>
            <a:r>
              <a:rPr lang="en-US" altLang="zh-CN" sz="2000" dirty="0">
                <a:solidFill>
                  <a:prstClr val="black"/>
                </a:solidFill>
                <a:latin typeface="楷体" panose="02010609060101010101" pitchFamily="49" charset="-122"/>
                <a:ea typeface="楷体" panose="02010609060101010101" pitchFamily="49" charset="-122"/>
              </a:rPr>
              <a:t>    </a:t>
            </a:r>
            <a:r>
              <a:rPr lang="zh-CN" altLang="en-US" sz="2000" dirty="0">
                <a:latin typeface="楷体" pitchFamily="49" charset="-122"/>
                <a:ea typeface="楷体" pitchFamily="49" charset="-122"/>
              </a:rPr>
              <a:t>普博生、硕博连读生：第二学年结束前完成；本科直博生：第三学年结束前完成。</a:t>
            </a: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、考核形式</a:t>
            </a:r>
            <a:r>
              <a:rPr lang="zh-CN" altLang="en-US" sz="2000" dirty="0">
                <a:latin typeface="楷体" pitchFamily="49" charset="-122"/>
                <a:ea typeface="楷体" pitchFamily="49" charset="-122"/>
                <a:sym typeface="Wingdings" panose="05000000000000000000" pitchFamily="2" charset="2"/>
              </a:rPr>
              <a:t>：在</a:t>
            </a:r>
            <a:r>
              <a:rPr lang="zh-CN" altLang="zh-CN" sz="2000" dirty="0">
                <a:latin typeface="楷体" pitchFamily="49" charset="-122"/>
                <a:ea typeface="楷体" pitchFamily="49" charset="-122"/>
              </a:rPr>
              <a:t>二级学科范围内公开进行</a:t>
            </a:r>
            <a:r>
              <a:rPr lang="zh-CN" altLang="en-US" sz="2000" dirty="0">
                <a:latin typeface="楷体" pitchFamily="49" charset="-122"/>
                <a:ea typeface="楷体" pitchFamily="49" charset="-122"/>
              </a:rPr>
              <a:t>口头汇报</a:t>
            </a:r>
            <a:r>
              <a:rPr lang="zh-CN" altLang="en-US" sz="2000" dirty="0">
                <a:latin typeface="楷体" pitchFamily="49" charset="-122"/>
                <a:ea typeface="楷体" pitchFamily="49" charset="-122"/>
                <a:sym typeface="Wingdings" panose="05000000000000000000" pitchFamily="2" charset="2"/>
              </a:rPr>
              <a:t>；</a:t>
            </a:r>
            <a:endParaRPr lang="en-US" altLang="zh-CN" sz="2000" dirty="0">
              <a:latin typeface="楷体" pitchFamily="49" charset="-122"/>
              <a:ea typeface="楷体"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000" dirty="0">
                <a:solidFill>
                  <a:prstClr val="black"/>
                </a:solidFill>
                <a:latin typeface="楷体" panose="02010609060101010101" pitchFamily="49" charset="-122"/>
                <a:ea typeface="楷体" panose="02010609060101010101" pitchFamily="49" charset="-122"/>
              </a:rPr>
              <a:t>   </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rPr>
              <a:t>）每位博士生有</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次开题机会，</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次考试均未通过者，按</a:t>
            </a:r>
            <a:r>
              <a:rPr lang="zh-CN" altLang="en-US" sz="2300" b="1" dirty="0">
                <a:solidFill>
                  <a:srgbClr val="FF0000"/>
                </a:solidFill>
                <a:latin typeface="楷体" panose="02010609060101010101" pitchFamily="49" charset="-122"/>
                <a:ea typeface="楷体" panose="02010609060101010101" pitchFamily="49" charset="-122"/>
              </a:rPr>
              <a:t>肄业</a:t>
            </a:r>
            <a:r>
              <a:rPr lang="zh-CN" altLang="en-US" sz="2000" dirty="0">
                <a:solidFill>
                  <a:prstClr val="black"/>
                </a:solidFill>
                <a:latin typeface="楷体" panose="02010609060101010101" pitchFamily="49" charset="-122"/>
                <a:ea typeface="楷体" panose="02010609060101010101" pitchFamily="49" charset="-122"/>
              </a:rPr>
              <a:t>处理；</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a:t>
            </a:r>
            <a:r>
              <a:rPr lang="zh-CN" altLang="zh-CN" sz="2000" dirty="0">
                <a:solidFill>
                  <a:prstClr val="black"/>
                </a:solidFill>
                <a:latin typeface="楷体" panose="02010609060101010101" pitchFamily="49" charset="-122"/>
                <a:ea typeface="楷体" panose="02010609060101010101" pitchFamily="49" charset="-122"/>
              </a:rPr>
              <a:t>研究过程中，如论文课题出现重大变动的，应重新组织开题</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3</a:t>
            </a:r>
            <a:r>
              <a:rPr lang="zh-CN" altLang="en-US" sz="2000" dirty="0">
                <a:solidFill>
                  <a:prstClr val="black"/>
                </a:solidFill>
                <a:latin typeface="楷体" panose="02010609060101010101" pitchFamily="49" charset="-122"/>
                <a:ea typeface="楷体" panose="02010609060101010101" pitchFamily="49" charset="-122"/>
              </a:rPr>
              <a:t>）</a:t>
            </a:r>
            <a:r>
              <a:rPr lang="zh-CN" altLang="zh-CN" sz="2000" dirty="0">
                <a:solidFill>
                  <a:prstClr val="black"/>
                </a:solidFill>
                <a:latin typeface="楷体" panose="02010609060101010101" pitchFamily="49" charset="-122"/>
                <a:ea typeface="楷体" panose="02010609060101010101" pitchFamily="49" charset="-122"/>
              </a:rPr>
              <a:t>自开题报告通过至申请论文预答辩</a:t>
            </a:r>
            <a:r>
              <a:rPr lang="zh-CN" altLang="zh-CN" sz="2300" b="1" dirty="0">
                <a:solidFill>
                  <a:srgbClr val="FF0000"/>
                </a:solidFill>
                <a:latin typeface="楷体" panose="02010609060101010101" pitchFamily="49" charset="-122"/>
                <a:ea typeface="楷体" panose="02010609060101010101" pitchFamily="49" charset="-122"/>
              </a:rPr>
              <a:t>应不少于</a:t>
            </a:r>
            <a:r>
              <a:rPr lang="en-US" altLang="zh-CN" sz="2300" b="1" dirty="0">
                <a:solidFill>
                  <a:srgbClr val="FF0000"/>
                </a:solidFill>
                <a:latin typeface="楷体" panose="02010609060101010101" pitchFamily="49" charset="-122"/>
                <a:ea typeface="楷体" panose="02010609060101010101" pitchFamily="49" charset="-122"/>
              </a:rPr>
              <a:t>1</a:t>
            </a:r>
            <a:r>
              <a:rPr lang="zh-CN" altLang="zh-CN" sz="2300" b="1" dirty="0">
                <a:solidFill>
                  <a:srgbClr val="FF0000"/>
                </a:solidFill>
                <a:latin typeface="楷体" panose="02010609060101010101" pitchFamily="49" charset="-122"/>
                <a:ea typeface="楷体" panose="02010609060101010101" pitchFamily="49" charset="-122"/>
              </a:rPr>
              <a:t>年</a:t>
            </a:r>
            <a:r>
              <a:rPr lang="zh-CN" altLang="zh-CN" sz="2400" dirty="0">
                <a:latin typeface="楷体" panose="02010609060101010101" pitchFamily="49" charset="-122"/>
                <a:ea typeface="楷体" panose="02010609060101010101" pitchFamily="49" charset="-122"/>
              </a:rPr>
              <a:t>。</a:t>
            </a:r>
            <a:endParaRPr lang="zh-CN" altLang="en-US" sz="2000" dirty="0">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336957" y="1474145"/>
            <a:ext cx="3128212"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（三）开题报告</a:t>
            </a:r>
            <a:endParaRPr lang="zh-CN" altLang="en-US" sz="3000" dirty="0">
              <a:solidFill>
                <a:srgbClr val="0070C0"/>
              </a:solidFill>
            </a:endParaRPr>
          </a:p>
        </p:txBody>
      </p:sp>
    </p:spTree>
    <p:extLst>
      <p:ext uri="{BB962C8B-B14F-4D97-AF65-F5344CB8AC3E}">
        <p14:creationId xmlns:p14="http://schemas.microsoft.com/office/powerpoint/2010/main" val="32287530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910089"/>
            <a:ext cx="9928067" cy="234611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701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a:t>
            </a:r>
            <a:r>
              <a:rPr lang="zh-CN" altLang="en-US" sz="2000" dirty="0">
                <a:latin typeface="楷体" pitchFamily="49" charset="-122"/>
                <a:ea typeface="楷体" pitchFamily="49" charset="-122"/>
              </a:rPr>
              <a:t>中期考核前完成。</a:t>
            </a: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、考核形式</a:t>
            </a:r>
            <a:r>
              <a:rPr lang="zh-CN" altLang="en-US" sz="2300" dirty="0">
                <a:latin typeface="楷体" panose="02010609060101010101" pitchFamily="49" charset="-122"/>
                <a:ea typeface="楷体" panose="02010609060101010101" pitchFamily="49" charset="-122"/>
                <a:sym typeface="Wingdings" panose="05000000000000000000" pitchFamily="2" charset="2"/>
              </a:rPr>
              <a:t>：</a:t>
            </a:r>
            <a:endParaRPr lang="en-US" altLang="zh-CN" sz="2300" dirty="0">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000" b="1" dirty="0">
                <a:solidFill>
                  <a:srgbClr val="0070C0"/>
                </a:solidFill>
                <a:latin typeface="楷体" panose="02010609060101010101" pitchFamily="49" charset="-122"/>
                <a:ea typeface="楷体" panose="02010609060101010101" pitchFamily="49" charset="-122"/>
                <a:sym typeface="Wingdings" panose="05000000000000000000" pitchFamily="2" charset="2"/>
              </a:rPr>
              <a:t> </a:t>
            </a:r>
            <a:r>
              <a:rPr lang="zh-CN" altLang="en-US" sz="2000" dirty="0">
                <a:latin typeface="楷体" pitchFamily="49" charset="-122"/>
                <a:ea typeface="楷体" pitchFamily="49" charset="-122"/>
              </a:rPr>
              <a:t>参加</a:t>
            </a:r>
            <a:r>
              <a:rPr lang="zh-CN" altLang="zh-CN" sz="2000" dirty="0">
                <a:latin typeface="楷体" pitchFamily="49" charset="-122"/>
                <a:ea typeface="楷体" pitchFamily="49" charset="-122"/>
              </a:rPr>
              <a:t>各类学术会议、学术讲座和学科竞赛等</a:t>
            </a:r>
            <a:r>
              <a:rPr lang="zh-CN" altLang="en-US" sz="2000" dirty="0">
                <a:latin typeface="楷体" pitchFamily="49" charset="-122"/>
                <a:ea typeface="楷体" pitchFamily="49" charset="-122"/>
              </a:rPr>
              <a:t>，具体以</a:t>
            </a:r>
            <a:r>
              <a:rPr lang="zh-CN" altLang="zh-CN" sz="2000" dirty="0">
                <a:latin typeface="楷体" pitchFamily="49" charset="-122"/>
                <a:ea typeface="楷体" pitchFamily="49" charset="-122"/>
              </a:rPr>
              <a:t>所在学科</a:t>
            </a:r>
            <a:r>
              <a:rPr lang="zh-CN" altLang="en-US" sz="2000" dirty="0">
                <a:latin typeface="楷体" pitchFamily="49" charset="-122"/>
                <a:ea typeface="楷体" pitchFamily="49" charset="-122"/>
              </a:rPr>
              <a:t>专业</a:t>
            </a:r>
            <a:r>
              <a:rPr lang="zh-CN" altLang="zh-CN" sz="2000" dirty="0">
                <a:latin typeface="楷体" pitchFamily="49" charset="-122"/>
                <a:ea typeface="楷体" pitchFamily="49" charset="-122"/>
              </a:rPr>
              <a:t>培养方案</a:t>
            </a:r>
            <a:r>
              <a:rPr lang="zh-CN" altLang="en-US" sz="2000" dirty="0">
                <a:latin typeface="楷体" pitchFamily="49" charset="-122"/>
                <a:ea typeface="楷体" pitchFamily="49" charset="-122"/>
              </a:rPr>
              <a:t>规定为准。</a:t>
            </a:r>
            <a:endParaRPr lang="en-US" altLang="zh-CN" sz="2000" dirty="0">
              <a:latin typeface="楷体" pitchFamily="49" charset="-122"/>
              <a:ea typeface="楷体"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r>
              <a:rPr lang="zh-CN" altLang="en-US" sz="2000" dirty="0">
                <a:latin typeface="楷体" pitchFamily="49" charset="-122"/>
                <a:ea typeface="楷体" pitchFamily="49" charset="-122"/>
              </a:rPr>
              <a:t>考核不通过者，中期考核为不通过。</a:t>
            </a: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085221" y="1758105"/>
            <a:ext cx="3351813"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（四）学术活动</a:t>
            </a:r>
            <a:endParaRPr lang="zh-CN" altLang="en-US" sz="3000" dirty="0">
              <a:solidFill>
                <a:srgbClr val="0070C0"/>
              </a:solidFill>
            </a:endParaRPr>
          </a:p>
        </p:txBody>
      </p:sp>
    </p:spTree>
    <p:extLst>
      <p:ext uri="{BB962C8B-B14F-4D97-AF65-F5344CB8AC3E}">
        <p14:creationId xmlns:p14="http://schemas.microsoft.com/office/powerpoint/2010/main" val="2388108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grpSp>
        <p:nvGrpSpPr>
          <p:cNvPr id="13" name="组合 12"/>
          <p:cNvGrpSpPr/>
          <p:nvPr/>
        </p:nvGrpSpPr>
        <p:grpSpPr>
          <a:xfrm>
            <a:off x="217178" y="2656419"/>
            <a:ext cx="3092771" cy="2366908"/>
            <a:chOff x="626375" y="2723838"/>
            <a:chExt cx="3092771" cy="2366908"/>
          </a:xfrm>
        </p:grpSpPr>
        <p:cxnSp>
          <p:nvCxnSpPr>
            <p:cNvPr id="10" name="直接连接符 43"/>
            <p:cNvCxnSpPr/>
            <p:nvPr/>
          </p:nvCxnSpPr>
          <p:spPr>
            <a:xfrm>
              <a:off x="626375" y="2831838"/>
              <a:ext cx="3092771"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 name="直接连接符 45"/>
            <p:cNvCxnSpPr/>
            <p:nvPr/>
          </p:nvCxnSpPr>
          <p:spPr>
            <a:xfrm>
              <a:off x="891832" y="2870164"/>
              <a:ext cx="0" cy="2220582"/>
            </a:xfrm>
            <a:prstGeom prst="line">
              <a:avLst/>
            </a:prstGeom>
          </p:spPr>
          <p:style>
            <a:lnRef idx="1">
              <a:schemeClr val="accent6"/>
            </a:lnRef>
            <a:fillRef idx="0">
              <a:schemeClr val="accent6"/>
            </a:fillRef>
            <a:effectRef idx="0">
              <a:schemeClr val="accent6"/>
            </a:effectRef>
            <a:fontRef idx="minor">
              <a:schemeClr val="tx1"/>
            </a:fontRef>
          </p:style>
        </p:cxnSp>
        <p:sp>
          <p:nvSpPr>
            <p:cNvPr id="12" name="矩形 11"/>
            <p:cNvSpPr/>
            <p:nvPr/>
          </p:nvSpPr>
          <p:spPr>
            <a:xfrm>
              <a:off x="730534" y="2723838"/>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prstClr val="white"/>
                </a:solidFill>
                <a:latin typeface="微软雅黑" panose="020B0503020204020204" pitchFamily="34" charset="-122"/>
              </a:endParaRPr>
            </a:p>
          </p:txBody>
        </p:sp>
      </p:grpSp>
      <p:sp>
        <p:nvSpPr>
          <p:cNvPr id="6" name="文本框 5"/>
          <p:cNvSpPr txBox="1"/>
          <p:nvPr/>
        </p:nvSpPr>
        <p:spPr>
          <a:xfrm>
            <a:off x="542423" y="2885278"/>
            <a:ext cx="11254210" cy="2340897"/>
          </a:xfrm>
          <a:prstGeom prst="rect">
            <a:avLst/>
          </a:prstGeom>
          <a:noFill/>
        </p:spPr>
        <p:txBody>
          <a:bodyPr wrap="square" rtlCol="0">
            <a:spAutoFit/>
          </a:bodyPr>
          <a:lstStyle/>
          <a:p>
            <a:pPr>
              <a:lnSpc>
                <a:spcPct val="150000"/>
              </a:lnSpc>
            </a:pP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华东师范大学博士研究生培养质量提升三年行动计划（</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2019-2021</a:t>
            </a:r>
            <a:r>
              <a:rPr lang="zh-CN"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（华师研</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〕310</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、《华东师范大学博士研究生培养工作规定》（华师研</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34</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7</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p>
          <a:p>
            <a:pPr>
              <a:lnSpc>
                <a:spcPct val="150000"/>
              </a:lnSpc>
            </a:pP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3</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、《华东师范大学研究生课程学习和成绩管理规定》（华师研</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349号）</a:t>
            </a:r>
            <a:endPar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dirty="0">
                <a:solidFill>
                  <a:prstClr val="black"/>
                </a:solidFill>
                <a:latin typeface="楷体" panose="02010609060101010101" pitchFamily="49" charset="-122"/>
                <a:ea typeface="楷体" panose="02010609060101010101" pitchFamily="49" charset="-122"/>
              </a:rPr>
              <a:t>4</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rPr>
              <a:t>华东师范大学研究生学籍管理规定</a:t>
            </a:r>
            <a:r>
              <a:rPr lang="en-US" altLang="zh-CN" sz="2000" dirty="0">
                <a:solidFill>
                  <a:prstClr val="black"/>
                </a:solidFill>
                <a:latin typeface="楷体" panose="02010609060101010101" pitchFamily="49" charset="-122"/>
                <a:ea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rPr>
              <a:t>（华师研</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rPr>
              <a:t>350</a:t>
            </a:r>
            <a:r>
              <a:rPr lang="zh-CN" altLang="en-US" sz="2000" dirty="0">
                <a:solidFill>
                  <a:prstClr val="black"/>
                </a:solidFill>
                <a:latin typeface="楷体" panose="02010609060101010101" pitchFamily="49" charset="-122"/>
                <a:ea typeface="楷体" panose="02010609060101010101" pitchFamily="49" charset="-122"/>
              </a:rPr>
              <a:t>号）</a:t>
            </a:r>
            <a:endParaRPr lang="en-US" altLang="zh-CN" sz="2000" dirty="0">
              <a:solidFill>
                <a:prstClr val="black"/>
              </a:solidFill>
              <a:latin typeface="楷体" panose="02010609060101010101" pitchFamily="49" charset="-122"/>
              <a:ea typeface="楷体" panose="02010609060101010101" pitchFamily="49" charset="-122"/>
            </a:endParaRPr>
          </a:p>
          <a:p>
            <a:pPr>
              <a:lnSpc>
                <a:spcPct val="150000"/>
              </a:lnSpc>
            </a:pPr>
            <a:r>
              <a:rPr lang="en-US" altLang="zh-CN" sz="2000" dirty="0">
                <a:solidFill>
                  <a:prstClr val="black"/>
                </a:solidFill>
                <a:latin typeface="楷体" panose="02010609060101010101" pitchFamily="49" charset="-122"/>
                <a:ea typeface="楷体" panose="02010609060101010101" pitchFamily="49" charset="-122"/>
              </a:rPr>
              <a:t>    …   …    … </a:t>
            </a:r>
            <a:endParaRPr lang="zh-CN" altLang="en-US" sz="1600" dirty="0">
              <a:solidFill>
                <a:prstClr val="black"/>
              </a:solidFill>
            </a:endParaRPr>
          </a:p>
        </p:txBody>
      </p:sp>
      <p:sp>
        <p:nvSpPr>
          <p:cNvPr id="7" name="矩形 6"/>
          <p:cNvSpPr/>
          <p:nvPr/>
        </p:nvSpPr>
        <p:spPr>
          <a:xfrm>
            <a:off x="1763563" y="488659"/>
            <a:ext cx="4982102" cy="650691"/>
          </a:xfrm>
          <a:prstGeom prst="rect">
            <a:avLst/>
          </a:prstGeom>
        </p:spPr>
        <p:txBody>
          <a:bodyPr wrap="square">
            <a:spAutoFit/>
          </a:bodyPr>
          <a:lstStyle/>
          <a:p>
            <a:pPr defTabSz="866775">
              <a:lnSpc>
                <a:spcPct val="90000"/>
              </a:lnSpc>
              <a:spcBef>
                <a:spcPct val="0"/>
              </a:spcBef>
            </a:pPr>
            <a:r>
              <a:rPr lang="zh-CN" altLang="en-US" sz="4000" b="1" dirty="0">
                <a:solidFill>
                  <a:srgbClr val="FFFF00"/>
                </a:solidFill>
                <a:latin typeface="华文新魏" panose="02010800040101010101" pitchFamily="2" charset="-122"/>
                <a:ea typeface="华文新魏" panose="02010800040101010101" pitchFamily="2" charset="-122"/>
              </a:rPr>
              <a:t>培养基本要求与依据</a:t>
            </a:r>
          </a:p>
        </p:txBody>
      </p:sp>
    </p:spTree>
    <p:extLst>
      <p:ext uri="{BB962C8B-B14F-4D97-AF65-F5344CB8AC3E}">
        <p14:creationId xmlns:p14="http://schemas.microsoft.com/office/powerpoint/2010/main" val="14434088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704073"/>
            <a:ext cx="9745188" cy="3266332"/>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701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marL="0" lvl="0" indent="0" defTabSz="867015">
              <a:lnSpc>
                <a:spcPct val="150000"/>
              </a:lnSpc>
              <a:spcBef>
                <a:spcPts val="0"/>
              </a:spcBef>
              <a:buNone/>
              <a:defRPr/>
            </a:pPr>
            <a:r>
              <a:rPr lang="en-US" altLang="zh-CN" sz="2000" dirty="0">
                <a:solidFill>
                  <a:srgbClr val="0070C0"/>
                </a:solidFill>
                <a:latin typeface="楷体" panose="02010609060101010101" pitchFamily="49" charset="-122"/>
                <a:ea typeface="楷体" panose="02010609060101010101" pitchFamily="49" charset="-122"/>
              </a:rPr>
              <a:t>    </a:t>
            </a:r>
            <a:r>
              <a:rPr lang="zh-CN" altLang="en-US" sz="2000" dirty="0">
                <a:latin typeface="楷体" pitchFamily="49" charset="-122"/>
                <a:ea typeface="楷体" pitchFamily="49" charset="-122"/>
              </a:rPr>
              <a:t>普博生、硕博连读在第二学年结束前完成。本科直博生在第三学年结束前完成。</a:t>
            </a: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、考核内容</a:t>
            </a:r>
            <a:r>
              <a:rPr lang="zh-CN" altLang="en-US" sz="2300" dirty="0">
                <a:latin typeface="楷体" panose="02010609060101010101" pitchFamily="49" charset="-122"/>
                <a:ea typeface="楷体" panose="02010609060101010101" pitchFamily="49" charset="-122"/>
                <a:sym typeface="Wingdings" panose="05000000000000000000" pitchFamily="2" charset="2"/>
              </a:rPr>
              <a:t>：</a:t>
            </a:r>
            <a:endParaRPr lang="en-US" altLang="zh-CN" sz="2300" dirty="0">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000" b="1" dirty="0">
                <a:solidFill>
                  <a:srgbClr val="0070C0"/>
                </a:solidFill>
                <a:latin typeface="楷体" panose="02010609060101010101" pitchFamily="49" charset="-122"/>
                <a:ea typeface="楷体" panose="02010609060101010101" pitchFamily="49" charset="-122"/>
                <a:sym typeface="Wingdings" panose="05000000000000000000" pitchFamily="2" charset="2"/>
              </a:rPr>
              <a:t>    </a:t>
            </a:r>
            <a:r>
              <a:rPr lang="zh-CN" altLang="en-US" sz="2000" dirty="0">
                <a:latin typeface="楷体" panose="02010609060101010101" pitchFamily="49" charset="-122"/>
                <a:ea typeface="楷体" panose="02010609060101010101" pitchFamily="49" charset="-122"/>
                <a:sym typeface="Wingdings" panose="05000000000000000000" pitchFamily="2" charset="2"/>
              </a:rPr>
              <a:t>学分修读、资格考试、开题报告、学术活动等完成情况。以上各环节考核通过者，中期考核通过，否则为不通过。</a:t>
            </a:r>
            <a:endParaRPr lang="en-US" altLang="zh-CN" sz="2000" dirty="0">
              <a:latin typeface="楷体" pitchFamily="49" charset="-122"/>
              <a:ea typeface="楷体"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sym typeface="Wingdings" panose="05000000000000000000" pitchFamily="2" charset="2"/>
              </a:rPr>
              <a:t>中期考核通过者，方可申请论文预答辩。</a:t>
            </a:r>
            <a:endParaRPr lang="zh-CN" altLang="en-US" sz="2000" dirty="0">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268101" y="1682765"/>
            <a:ext cx="2986053"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（五）中期考核</a:t>
            </a:r>
            <a:endParaRPr lang="zh-CN" altLang="en-US" sz="3000" dirty="0">
              <a:solidFill>
                <a:srgbClr val="0070C0"/>
              </a:solidFill>
            </a:endParaRPr>
          </a:p>
        </p:txBody>
      </p:sp>
    </p:spTree>
    <p:extLst>
      <p:ext uri="{BB962C8B-B14F-4D97-AF65-F5344CB8AC3E}">
        <p14:creationId xmlns:p14="http://schemas.microsoft.com/office/powerpoint/2010/main" val="35616943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4" y="2746969"/>
            <a:ext cx="9407563" cy="268885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701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：最迟于论文</a:t>
            </a:r>
            <a:r>
              <a:rPr lang="zh-CN" altLang="en-US" sz="2000" dirty="0">
                <a:latin typeface="楷体" pitchFamily="49" charset="-122"/>
                <a:ea typeface="楷体" pitchFamily="49" charset="-122"/>
              </a:rPr>
              <a:t>盲审前</a:t>
            </a:r>
            <a:r>
              <a:rPr lang="en-US" altLang="zh-CN" sz="2000" dirty="0">
                <a:latin typeface="楷体" pitchFamily="49" charset="-122"/>
                <a:ea typeface="楷体" pitchFamily="49" charset="-122"/>
              </a:rPr>
              <a:t>1</a:t>
            </a:r>
            <a:r>
              <a:rPr lang="zh-CN" altLang="en-US" sz="2000" dirty="0">
                <a:latin typeface="楷体" pitchFamily="49" charset="-122"/>
                <a:ea typeface="楷体" pitchFamily="49" charset="-122"/>
              </a:rPr>
              <a:t>个月完成。</a:t>
            </a: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、考核形式</a:t>
            </a:r>
            <a:r>
              <a:rPr lang="zh-CN" altLang="en-US" sz="2000" dirty="0">
                <a:latin typeface="楷体" panose="02010609060101010101" pitchFamily="49" charset="-122"/>
                <a:ea typeface="楷体" panose="02010609060101010101" pitchFamily="49" charset="-122"/>
                <a:sym typeface="Wingdings" panose="05000000000000000000" pitchFamily="2" charset="2"/>
              </a:rPr>
              <a:t>：</a:t>
            </a:r>
            <a:r>
              <a:rPr lang="zh-CN" altLang="en-US" sz="2000" dirty="0">
                <a:latin typeface="楷体" pitchFamily="49" charset="-122"/>
                <a:ea typeface="楷体" pitchFamily="49" charset="-122"/>
              </a:rPr>
              <a:t>公开答辩。</a:t>
            </a:r>
            <a:endParaRPr lang="en-US" altLang="zh-CN" sz="2000" dirty="0">
              <a:latin typeface="楷体" pitchFamily="49" charset="-122"/>
              <a:ea typeface="楷体"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latin typeface="楷体" pitchFamily="49" charset="-122"/>
                <a:ea typeface="楷体" pitchFamily="49" charset="-122"/>
              </a:rPr>
              <a:t>   （</a:t>
            </a:r>
            <a:r>
              <a:rPr lang="en-US" altLang="zh-CN" sz="2000" dirty="0">
                <a:latin typeface="楷体" pitchFamily="49" charset="-122"/>
                <a:ea typeface="楷体" pitchFamily="49" charset="-122"/>
              </a:rPr>
              <a:t>1</a:t>
            </a:r>
            <a:r>
              <a:rPr lang="zh-CN" altLang="en-US" sz="2000" dirty="0">
                <a:latin typeface="楷体" pitchFamily="49" charset="-122"/>
                <a:ea typeface="楷体" pitchFamily="49" charset="-122"/>
              </a:rPr>
              <a:t>）第一次预答辩未通过者，进行第二次预答辩；</a:t>
            </a:r>
            <a:r>
              <a:rPr lang="en-US" altLang="zh-CN" sz="2000" dirty="0">
                <a:latin typeface="楷体" pitchFamily="49" charset="-122"/>
                <a:ea typeface="楷体" pitchFamily="49" charset="-122"/>
              </a:rPr>
              <a:t>2</a:t>
            </a:r>
            <a:r>
              <a:rPr lang="zh-CN" altLang="en-US" sz="2000" dirty="0">
                <a:latin typeface="楷体" pitchFamily="49" charset="-122"/>
                <a:ea typeface="楷体" pitchFamily="49" charset="-122"/>
              </a:rPr>
              <a:t>次间隔时间不少于</a:t>
            </a:r>
            <a:r>
              <a:rPr lang="en-US" altLang="zh-CN" sz="2000" dirty="0">
                <a:latin typeface="楷体" pitchFamily="49" charset="-122"/>
                <a:ea typeface="楷体" pitchFamily="49" charset="-122"/>
              </a:rPr>
              <a:t>3</a:t>
            </a:r>
            <a:r>
              <a:rPr lang="zh-CN" altLang="en-US" sz="2000" dirty="0">
                <a:latin typeface="楷体" pitchFamily="49" charset="-122"/>
                <a:ea typeface="楷体" pitchFamily="49" charset="-122"/>
              </a:rPr>
              <a:t>个月；</a:t>
            </a:r>
            <a:endParaRPr lang="en-US" altLang="zh-CN" sz="2000" dirty="0">
              <a:latin typeface="楷体" pitchFamily="49" charset="-122"/>
              <a:ea typeface="楷体" pitchFamily="49" charset="-122"/>
            </a:endParaRPr>
          </a:p>
          <a:p>
            <a:pPr marL="0" indent="0">
              <a:lnSpc>
                <a:spcPct val="150000"/>
              </a:lnSpc>
              <a:spcBef>
                <a:spcPts val="0"/>
              </a:spcBef>
              <a:buNone/>
            </a:pPr>
            <a:r>
              <a:rPr lang="zh-CN" altLang="en-US" sz="2000" dirty="0">
                <a:latin typeface="楷体" pitchFamily="49" charset="-122"/>
                <a:ea typeface="楷体" pitchFamily="49" charset="-122"/>
              </a:rPr>
              <a:t>   （</a:t>
            </a:r>
            <a:r>
              <a:rPr lang="en-US" altLang="zh-CN" sz="2000" dirty="0">
                <a:latin typeface="楷体" pitchFamily="49" charset="-122"/>
                <a:ea typeface="楷体" pitchFamily="49" charset="-122"/>
              </a:rPr>
              <a:t>2</a:t>
            </a:r>
            <a:r>
              <a:rPr lang="zh-CN" altLang="en-US" sz="2000" dirty="0">
                <a:latin typeface="楷体" pitchFamily="49" charset="-122"/>
                <a:ea typeface="楷体" pitchFamily="49" charset="-122"/>
              </a:rPr>
              <a:t>）预答辩未通过者，不能进行论文盲审。</a:t>
            </a: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5832910" y="1646360"/>
            <a:ext cx="4999213" cy="553998"/>
          </a:xfrm>
          <a:prstGeom prst="rect">
            <a:avLst/>
          </a:prstGeom>
          <a:noFill/>
        </p:spPr>
        <p:txBody>
          <a:bodyPr wrap="square" rtlCol="0">
            <a:spAutoFit/>
          </a:bodyPr>
          <a:lstStyle/>
          <a:p>
            <a:pPr algn="r"/>
            <a:r>
              <a:rPr lang="zh-CN" altLang="en-US" sz="3000" b="1" dirty="0">
                <a:solidFill>
                  <a:srgbClr val="0070C0"/>
                </a:solidFill>
                <a:latin typeface="楷体" panose="02010609060101010101" pitchFamily="49" charset="-122"/>
                <a:ea typeface="楷体" panose="02010609060101010101" pitchFamily="49" charset="-122"/>
              </a:rPr>
              <a:t>（六）论文预答辩</a:t>
            </a:r>
            <a:endParaRPr lang="zh-CN" altLang="en-US" sz="3000" dirty="0">
              <a:solidFill>
                <a:srgbClr val="0070C0"/>
              </a:solidFill>
            </a:endParaRPr>
          </a:p>
        </p:txBody>
      </p:sp>
    </p:spTree>
    <p:extLst>
      <p:ext uri="{BB962C8B-B14F-4D97-AF65-F5344CB8AC3E}">
        <p14:creationId xmlns:p14="http://schemas.microsoft.com/office/powerpoint/2010/main" val="35489475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19919"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55159" y="2343525"/>
            <a:ext cx="9675450" cy="3921248"/>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701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、科研训练</a:t>
            </a:r>
            <a:endParaRPr lang="en-US" altLang="zh-CN" sz="2300" b="1" dirty="0">
              <a:solidFill>
                <a:srgbClr val="0070C0"/>
              </a:solidFill>
              <a:latin typeface="楷体" panose="02010609060101010101" pitchFamily="49" charset="-122"/>
              <a:ea typeface="楷体" panose="02010609060101010101" pitchFamily="49" charset="-122"/>
            </a:endParaRPr>
          </a:p>
          <a:p>
            <a:pPr marL="0" lvl="0" indent="0" defTabSz="86701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博士生在导师或导师组的指导下，通过独立开展科研或参加导师的科研课题等方式，提高科学研究、学术创新、学术鉴别、学术交流等能力</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lvl="0" indent="0" defTabSz="867015">
              <a:lnSpc>
                <a:spcPct val="150000"/>
              </a:lnSpc>
              <a:spcBef>
                <a:spcPts val="0"/>
              </a:spcBef>
              <a:buNone/>
              <a:defRPr/>
            </a:pPr>
            <a:r>
              <a:rPr lang="en-US" altLang="zh-CN" sz="2000" dirty="0">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）学校设立专项经费，支持博士生科研创新，主要项目：</a:t>
            </a:r>
            <a:endParaRPr lang="en-US" altLang="zh-CN"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latin typeface="楷体" panose="02010609060101010101" pitchFamily="49" charset="-122"/>
                <a:ea typeface="楷体" panose="02010609060101010101" pitchFamily="49" charset="-122"/>
                <a:sym typeface="Wingdings" panose="05000000000000000000" pitchFamily="2" charset="2"/>
              </a:rPr>
              <a:t>   </a:t>
            </a:r>
            <a:r>
              <a:rPr lang="zh-CN" altLang="en-US" sz="2000" b="1" dirty="0">
                <a:solidFill>
                  <a:srgbClr val="C00000"/>
                </a:solidFill>
                <a:latin typeface="楷体" panose="02010609060101010101" pitchFamily="49" charset="-122"/>
                <a:ea typeface="楷体" panose="02010609060101010101" pitchFamily="49" charset="-122"/>
                <a:sym typeface="Wingdings" panose="05000000000000000000" pitchFamily="2" charset="2"/>
              </a:rPr>
              <a:t>（</a:t>
            </a:r>
            <a:r>
              <a:rPr lang="en-US" altLang="zh-CN" sz="2000" b="1" dirty="0" err="1">
                <a:solidFill>
                  <a:srgbClr val="C00000"/>
                </a:solidFill>
                <a:latin typeface="楷体" panose="02010609060101010101" pitchFamily="49" charset="-122"/>
                <a:ea typeface="楷体" panose="02010609060101010101" pitchFamily="49" charset="-122"/>
                <a:sym typeface="Wingdings" panose="05000000000000000000" pitchFamily="2" charset="2"/>
              </a:rPr>
              <a:t>i</a:t>
            </a:r>
            <a:r>
              <a:rPr lang="zh-CN" altLang="en-US" sz="2000" b="1" dirty="0">
                <a:solidFill>
                  <a:srgbClr val="C00000"/>
                </a:solidFill>
                <a:latin typeface="楷体" panose="02010609060101010101" pitchFamily="49" charset="-122"/>
                <a:ea typeface="楷体" panose="02010609060101010101" pitchFamily="49" charset="-122"/>
                <a:sym typeface="Wingdings" panose="05000000000000000000" pitchFamily="2" charset="2"/>
              </a:rPr>
              <a:t>）优秀博士生科研能力提升计划</a:t>
            </a:r>
            <a:r>
              <a:rPr lang="zh-CN" altLang="en-US" sz="2000" dirty="0">
                <a:latin typeface="楷体" panose="02010609060101010101" pitchFamily="49" charset="-122"/>
                <a:ea typeface="楷体" panose="02010609060101010101" pitchFamily="49" charset="-122"/>
                <a:sym typeface="Wingdings" panose="05000000000000000000" pitchFamily="2" charset="2"/>
              </a:rPr>
              <a:t>：</a:t>
            </a:r>
            <a:r>
              <a:rPr lang="zh-CN" altLang="en-US" sz="2000" dirty="0">
                <a:latin typeface="楷体" panose="02010609060101010101" pitchFamily="49" charset="-122"/>
                <a:ea typeface="楷体" panose="02010609060101010101" pitchFamily="49" charset="-122"/>
              </a:rPr>
              <a:t>每年立项评审，资助博士生进行科学研究，鼓励博士生发表高水平科研成果；</a:t>
            </a:r>
            <a:endParaRPr lang="en-US" altLang="zh-CN"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rPr>
              <a:t>ii</a:t>
            </a:r>
            <a:r>
              <a:rPr lang="zh-CN" altLang="en-US" sz="2000" b="1" dirty="0">
                <a:solidFill>
                  <a:srgbClr val="C00000"/>
                </a:solidFill>
                <a:latin typeface="楷体" panose="02010609060101010101" pitchFamily="49" charset="-122"/>
                <a:ea typeface="楷体" panose="02010609060101010101" pitchFamily="49" charset="-122"/>
              </a:rPr>
              <a:t>）未来科学家</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优秀学者培育计划</a:t>
            </a:r>
            <a:r>
              <a:rPr lang="zh-CN" altLang="en-US" sz="2000" dirty="0">
                <a:latin typeface="楷体" panose="02010609060101010101" pitchFamily="49" charset="-122"/>
                <a:ea typeface="楷体" panose="02010609060101010101" pitchFamily="49" charset="-122"/>
              </a:rPr>
              <a:t>：选拔具有远大学术抱负和志向、学术发展潜力突出的博士生进行重点培养，为所在领域培育优秀后备人才。</a:t>
            </a:r>
            <a:endParaRPr lang="en-US" altLang="zh-CN" sz="2000" b="1" dirty="0">
              <a:solidFill>
                <a:srgbClr val="0070C0"/>
              </a:solidFill>
              <a:latin typeface="楷体" panose="02010609060101010101" pitchFamily="49" charset="-122"/>
              <a:ea typeface="楷体" panose="02010609060101010101" pitchFamily="49" charset="-122"/>
            </a:endParaRPr>
          </a:p>
          <a:p>
            <a:pPr marL="0" indent="0">
              <a:lnSpc>
                <a:spcPct val="150000"/>
              </a:lnSpc>
              <a:spcBef>
                <a:spcPts val="0"/>
              </a:spcBef>
              <a:buNone/>
            </a:pP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394"/>
            <a:ext cx="6580076" cy="870322"/>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6241774" y="1502456"/>
            <a:ext cx="5088835" cy="553998"/>
          </a:xfrm>
          <a:prstGeom prst="rect">
            <a:avLst/>
          </a:prstGeom>
          <a:noFill/>
        </p:spPr>
        <p:txBody>
          <a:bodyPr wrap="square" rtlCol="0">
            <a:spAutoFit/>
          </a:bodyPr>
          <a:lstStyle/>
          <a:p>
            <a:pPr algn="r"/>
            <a:r>
              <a:rPr lang="zh-CN" altLang="en-US" sz="3000" b="1" dirty="0">
                <a:solidFill>
                  <a:srgbClr val="0070C0"/>
                </a:solidFill>
                <a:latin typeface="楷体" panose="02010609060101010101" pitchFamily="49" charset="-122"/>
                <a:ea typeface="楷体" panose="02010609060101010101" pitchFamily="49" charset="-122"/>
              </a:rPr>
              <a:t>（七）科研训练与成果要求</a:t>
            </a:r>
            <a:endParaRPr lang="zh-CN" altLang="en-US" sz="3000" dirty="0">
              <a:solidFill>
                <a:srgbClr val="0070C0"/>
              </a:solidFill>
            </a:endParaRPr>
          </a:p>
        </p:txBody>
      </p:sp>
    </p:spTree>
    <p:extLst>
      <p:ext uri="{BB962C8B-B14F-4D97-AF65-F5344CB8AC3E}">
        <p14:creationId xmlns:p14="http://schemas.microsoft.com/office/powerpoint/2010/main" val="19010109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505145" y="2032802"/>
            <a:ext cx="10367987" cy="4018120"/>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701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    </a:t>
            </a:r>
            <a:r>
              <a:rPr lang="en-US" altLang="zh-CN" sz="2400" b="1" dirty="0">
                <a:solidFill>
                  <a:srgbClr val="0070C0"/>
                </a:solidFill>
                <a:latin typeface="楷体" panose="02010609060101010101" pitchFamily="49" charset="-122"/>
                <a:ea typeface="楷体" panose="02010609060101010101" pitchFamily="49" charset="-122"/>
              </a:rPr>
              <a:t>2</a:t>
            </a:r>
            <a:r>
              <a:rPr lang="zh-CN" altLang="en-US" sz="2400" b="1" dirty="0">
                <a:solidFill>
                  <a:srgbClr val="0070C0"/>
                </a:solidFill>
                <a:latin typeface="楷体" panose="02010609060101010101" pitchFamily="49" charset="-122"/>
                <a:ea typeface="楷体" panose="02010609060101010101" pitchFamily="49" charset="-122"/>
              </a:rPr>
              <a:t>、科研成果学校基本要求</a:t>
            </a:r>
            <a:endParaRPr lang="en-US" altLang="zh-CN" sz="2400" b="1" dirty="0">
              <a:solidFill>
                <a:srgbClr val="0070C0"/>
              </a:solidFill>
              <a:latin typeface="楷体" panose="02010609060101010101" pitchFamily="49" charset="-122"/>
              <a:ea typeface="楷体" panose="02010609060101010101" pitchFamily="49" charset="-122"/>
            </a:endParaRPr>
          </a:p>
          <a:p>
            <a:pPr marL="0" lvl="0" indent="0" defTabSz="867015">
              <a:lnSpc>
                <a:spcPct val="150000"/>
              </a:lnSpc>
              <a:spcBef>
                <a:spcPts val="0"/>
              </a:spcBef>
              <a:buNone/>
              <a:defRPr/>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i</a:t>
            </a:r>
            <a:r>
              <a:rPr lang="zh-CN" altLang="en-US" sz="2000" dirty="0">
                <a:latin typeface="楷体" panose="02010609060101010101" pitchFamily="49" charset="-122"/>
                <a:ea typeface="楷体" panose="02010609060101010101" pitchFamily="49" charset="-122"/>
              </a:rPr>
              <a:t>）</a:t>
            </a:r>
            <a:r>
              <a:rPr lang="zh-CN" altLang="en-US" sz="2300" b="1" dirty="0">
                <a:latin typeface="楷体" panose="02010609060101010101" pitchFamily="49" charset="-122"/>
                <a:ea typeface="楷体" panose="02010609060101010101" pitchFamily="49" charset="-122"/>
              </a:rPr>
              <a:t>人文社科类博士</a:t>
            </a:r>
            <a:r>
              <a:rPr lang="zh-CN" altLang="zh-CN" sz="2300" b="1" dirty="0">
                <a:latin typeface="楷体" panose="02010609060101010101" pitchFamily="49" charset="-122"/>
                <a:ea typeface="楷体" panose="02010609060101010101" pitchFamily="49" charset="-122"/>
              </a:rPr>
              <a:t>生</a:t>
            </a:r>
            <a:r>
              <a:rPr lang="zh-CN" altLang="en-US" sz="2000" dirty="0">
                <a:latin typeface="楷体" panose="02010609060101010101" pitchFamily="49" charset="-122"/>
                <a:ea typeface="楷体" panose="02010609060101010101" pitchFamily="49" charset="-122"/>
              </a:rPr>
              <a:t>（满足下列条件之一方可申请学位）</a:t>
            </a:r>
          </a:p>
          <a:p>
            <a:pPr marL="0" lvl="0" indent="0" defTabSz="867015">
              <a:lnSpc>
                <a:spcPct val="150000"/>
              </a:lnSpc>
              <a:spcBef>
                <a:spcPts val="0"/>
              </a:spcBef>
              <a:buNone/>
              <a:defRPr/>
            </a:pPr>
            <a:r>
              <a:rPr lang="en-US" altLang="zh-CN" sz="2000" dirty="0">
                <a:latin typeface="楷体" panose="02010609060101010101" pitchFamily="49" charset="-122"/>
                <a:ea typeface="楷体" panose="02010609060101010101" pitchFamily="49" charset="-122"/>
              </a:rPr>
              <a:t>    a.</a:t>
            </a:r>
            <a:r>
              <a:rPr lang="zh-CN" altLang="en-US" sz="2000" dirty="0">
                <a:latin typeface="楷体" panose="02010609060101010101" pitchFamily="49" charset="-122"/>
                <a:ea typeface="楷体" panose="02010609060101010101" pitchFamily="49" charset="-122"/>
              </a:rPr>
              <a:t>本人为第一作者，或导师为第一作者、本人为第二作者，在</a:t>
            </a:r>
            <a:r>
              <a:rPr lang="en-US" altLang="zh-CN" sz="2000" dirty="0">
                <a:latin typeface="楷体" panose="02010609060101010101" pitchFamily="49" charset="-122"/>
                <a:ea typeface="楷体" panose="02010609060101010101" pitchFamily="49" charset="-122"/>
              </a:rPr>
              <a:t>SSCI</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A&amp;HCI</a:t>
            </a:r>
            <a:r>
              <a:rPr lang="zh-CN" altLang="en-US" sz="2000" dirty="0">
                <a:latin typeface="楷体" panose="02010609060101010101" pitchFamily="49" charset="-122"/>
                <a:ea typeface="楷体" panose="02010609060101010101" pitchFamily="49" charset="-122"/>
              </a:rPr>
              <a:t>收录期刊或文科一级学科权威期刊（以我校人文与社会科学研究院公布的目录为准）发表</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篇学术论文；</a:t>
            </a:r>
            <a:endParaRPr lang="en-US" altLang="zh-CN" sz="2000" dirty="0">
              <a:latin typeface="楷体" panose="02010609060101010101" pitchFamily="49" charset="-122"/>
              <a:ea typeface="楷体" panose="02010609060101010101" pitchFamily="49" charset="-122"/>
            </a:endParaRPr>
          </a:p>
          <a:p>
            <a:pPr marL="0" lvl="0" indent="0" defTabSz="867015">
              <a:lnSpc>
                <a:spcPct val="150000"/>
              </a:lnSpc>
              <a:spcBef>
                <a:spcPts val="0"/>
              </a:spcBef>
              <a:buNone/>
              <a:defRPr/>
            </a:pPr>
            <a:r>
              <a:rPr lang="en-US" altLang="zh-CN" sz="2000" dirty="0">
                <a:latin typeface="楷体" panose="02010609060101010101" pitchFamily="49" charset="-122"/>
                <a:ea typeface="楷体" panose="02010609060101010101" pitchFamily="49" charset="-122"/>
              </a:rPr>
              <a:t>    b.</a:t>
            </a:r>
            <a:r>
              <a:rPr lang="zh-CN" altLang="en-US" sz="2000" dirty="0">
                <a:latin typeface="楷体" panose="02010609060101010101" pitchFamily="49" charset="-122"/>
                <a:ea typeface="楷体" panose="02010609060101010101" pitchFamily="49" charset="-122"/>
              </a:rPr>
              <a:t>发表</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篇</a:t>
            </a:r>
            <a:r>
              <a:rPr lang="en-US" altLang="zh-CN" sz="2000" dirty="0">
                <a:latin typeface="楷体" panose="02010609060101010101" pitchFamily="49" charset="-122"/>
                <a:ea typeface="楷体" panose="02010609060101010101" pitchFamily="49" charset="-122"/>
              </a:rPr>
              <a:t>CSSCI</a:t>
            </a:r>
            <a:r>
              <a:rPr lang="zh-CN" altLang="en-US" sz="2000" dirty="0">
                <a:latin typeface="楷体" panose="02010609060101010101" pitchFamily="49" charset="-122"/>
                <a:ea typeface="楷体" panose="02010609060101010101" pitchFamily="49" charset="-122"/>
              </a:rPr>
              <a:t>期刊论文（含扩展版和集刊）</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其中至少</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篇为第一作者</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另</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篇导师可为第一作者</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博士生为第二作者。</a:t>
            </a:r>
            <a:endParaRPr lang="en-US" altLang="zh-CN" sz="2000" dirty="0">
              <a:latin typeface="楷体" panose="02010609060101010101" pitchFamily="49" charset="-122"/>
              <a:ea typeface="楷体" panose="02010609060101010101" pitchFamily="49" charset="-122"/>
            </a:endParaRPr>
          </a:p>
          <a:p>
            <a:pPr marL="0" lvl="0" indent="0" defTabSz="867015">
              <a:lnSpc>
                <a:spcPct val="150000"/>
              </a:lnSpc>
              <a:spcBef>
                <a:spcPts val="0"/>
              </a:spcBef>
              <a:buNone/>
              <a:defRPr/>
            </a:pPr>
            <a:r>
              <a:rPr lang="en-US" altLang="zh-CN" sz="2000" dirty="0">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ii</a:t>
            </a:r>
            <a:r>
              <a:rPr lang="zh-CN" altLang="en-US" sz="2000" dirty="0">
                <a:latin typeface="楷体" panose="02010609060101010101" pitchFamily="49" charset="-122"/>
                <a:ea typeface="楷体" panose="02010609060101010101" pitchFamily="49" charset="-122"/>
              </a:rPr>
              <a:t>）</a:t>
            </a:r>
            <a:r>
              <a:rPr lang="zh-CN" altLang="zh-CN" sz="2300" b="1" dirty="0">
                <a:latin typeface="楷体" panose="02010609060101010101" pitchFamily="49" charset="-122"/>
                <a:ea typeface="楷体" panose="02010609060101010101" pitchFamily="49" charset="-122"/>
              </a:rPr>
              <a:t>理工科</a:t>
            </a:r>
            <a:r>
              <a:rPr lang="zh-CN" altLang="en-US" sz="2300" b="1" dirty="0">
                <a:latin typeface="楷体" panose="02010609060101010101" pitchFamily="49" charset="-122"/>
                <a:ea typeface="楷体" panose="02010609060101010101" pitchFamily="49" charset="-122"/>
              </a:rPr>
              <a:t>博士</a:t>
            </a:r>
            <a:r>
              <a:rPr lang="zh-CN" altLang="zh-CN" sz="2300" b="1" dirty="0">
                <a:latin typeface="楷体" panose="02010609060101010101" pitchFamily="49" charset="-122"/>
                <a:ea typeface="楷体" panose="02010609060101010101" pitchFamily="49" charset="-122"/>
              </a:rPr>
              <a:t>生</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满足下列条件</a:t>
            </a:r>
            <a:r>
              <a:rPr lang="zh-CN" altLang="en-US" sz="2000" dirty="0">
                <a:latin typeface="楷体" panose="02010609060101010101" pitchFamily="49" charset="-122"/>
                <a:ea typeface="楷体" panose="02010609060101010101" pitchFamily="49" charset="-122"/>
              </a:rPr>
              <a:t>方可申请学位）</a:t>
            </a:r>
            <a:endParaRPr lang="en-US" altLang="zh-CN"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zh-CN" altLang="zh-CN" sz="2000" dirty="0">
                <a:latin typeface="楷体" panose="02010609060101010101" pitchFamily="49" charset="-122"/>
                <a:ea typeface="楷体" panose="02010609060101010101" pitchFamily="49" charset="-122"/>
              </a:rPr>
              <a:t>本人为第一作者在</a:t>
            </a:r>
            <a:r>
              <a:rPr lang="en-US" altLang="zh-CN" sz="2000" dirty="0">
                <a:latin typeface="楷体" panose="02010609060101010101" pitchFamily="49" charset="-122"/>
                <a:ea typeface="楷体" panose="02010609060101010101" pitchFamily="49" charset="-122"/>
              </a:rPr>
              <a:t>SCI</a:t>
            </a:r>
            <a:r>
              <a:rPr lang="zh-CN" altLang="zh-CN"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SCIE</a:t>
            </a:r>
            <a:r>
              <a:rPr lang="zh-CN" altLang="zh-CN" sz="2000" dirty="0">
                <a:latin typeface="楷体" panose="02010609060101010101" pitchFamily="49" charset="-122"/>
                <a:ea typeface="楷体" panose="02010609060101010101" pitchFamily="49" charset="-122"/>
              </a:rPr>
              <a:t>收录期刊上发表（或在线发表）</a:t>
            </a:r>
            <a:r>
              <a:rPr lang="en-US" altLang="zh-CN" sz="2000" dirty="0">
                <a:latin typeface="楷体" panose="02010609060101010101" pitchFamily="49" charset="-122"/>
                <a:ea typeface="楷体" panose="02010609060101010101" pitchFamily="49" charset="-122"/>
              </a:rPr>
              <a:t>1</a:t>
            </a:r>
            <a:r>
              <a:rPr lang="zh-CN" altLang="zh-CN" sz="2000" dirty="0">
                <a:latin typeface="楷体" panose="02010609060101010101" pitchFamily="49" charset="-122"/>
                <a:ea typeface="楷体" panose="02010609060101010101" pitchFamily="49" charset="-122"/>
              </a:rPr>
              <a:t>篇学术论文；</a:t>
            </a:r>
            <a:endParaRPr lang="en-US" altLang="zh-CN" sz="2000" dirty="0">
              <a:latin typeface="楷体" panose="02010609060101010101" pitchFamily="49" charset="-122"/>
              <a:ea typeface="楷体" panose="02010609060101010101" pitchFamily="49" charset="-122"/>
            </a:endParaRPr>
          </a:p>
          <a:p>
            <a:pPr marL="0" lvl="0" indent="0" defTabSz="867015">
              <a:lnSpc>
                <a:spcPct val="100000"/>
              </a:lnSpc>
              <a:spcBef>
                <a:spcPts val="0"/>
              </a:spcBef>
              <a:buNone/>
              <a:defRPr/>
            </a:pP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6351104" y="1398287"/>
            <a:ext cx="5522028"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（七）科研训练与成果要求</a:t>
            </a:r>
            <a:endParaRPr lang="zh-CN" altLang="en-US" sz="3000" dirty="0"/>
          </a:p>
        </p:txBody>
      </p:sp>
    </p:spTree>
    <p:extLst>
      <p:ext uri="{BB962C8B-B14F-4D97-AF65-F5344CB8AC3E}">
        <p14:creationId xmlns:p14="http://schemas.microsoft.com/office/powerpoint/2010/main" val="36168683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4" y="2266653"/>
            <a:ext cx="9928069" cy="373151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7015">
              <a:lnSpc>
                <a:spcPct val="150000"/>
              </a:lnSpc>
              <a:spcBef>
                <a:spcPts val="0"/>
              </a:spcBef>
              <a:buNone/>
              <a:defRPr/>
            </a:pPr>
            <a:r>
              <a:rPr lang="en-US" altLang="zh-CN" sz="2000" b="1" dirty="0">
                <a:solidFill>
                  <a:srgbClr val="0070C0"/>
                </a:solidFill>
                <a:latin typeface="楷体" panose="02010609060101010101" pitchFamily="49" charset="-122"/>
                <a:ea typeface="楷体" panose="02010609060101010101" pitchFamily="49" charset="-122"/>
              </a:rPr>
              <a:t>    </a:t>
            </a:r>
            <a:r>
              <a:rPr lang="en-US" altLang="zh-CN" sz="2400" b="1" dirty="0">
                <a:solidFill>
                  <a:srgbClr val="0070C0"/>
                </a:solidFill>
                <a:latin typeface="楷体" panose="02010609060101010101" pitchFamily="49" charset="-122"/>
                <a:ea typeface="楷体" panose="02010609060101010101" pitchFamily="49" charset="-122"/>
              </a:rPr>
              <a:t>2</a:t>
            </a:r>
            <a:r>
              <a:rPr lang="zh-CN" altLang="en-US" sz="2400" b="1" dirty="0">
                <a:solidFill>
                  <a:srgbClr val="0070C0"/>
                </a:solidFill>
                <a:latin typeface="楷体" panose="02010609060101010101" pitchFamily="49" charset="-122"/>
                <a:ea typeface="楷体" panose="02010609060101010101" pitchFamily="49" charset="-122"/>
              </a:rPr>
              <a:t>、科研成果学校基本要求</a:t>
            </a:r>
            <a:endParaRPr lang="en-US" altLang="zh-CN" sz="2400" b="1" dirty="0">
              <a:solidFill>
                <a:srgbClr val="0070C0"/>
              </a:solidFill>
              <a:latin typeface="楷体" panose="02010609060101010101" pitchFamily="49" charset="-122"/>
              <a:ea typeface="楷体" panose="02010609060101010101" pitchFamily="49" charset="-122"/>
            </a:endParaRPr>
          </a:p>
          <a:p>
            <a:pPr marL="0" indent="0" fontAlgn="base">
              <a:lnSpc>
                <a:spcPct val="150000"/>
              </a:lnSpc>
              <a:spcBef>
                <a:spcPts val="0"/>
              </a:spcBef>
              <a:spcAft>
                <a:spcPct val="0"/>
              </a:spcAft>
              <a:buNone/>
              <a:defRPr/>
            </a:pPr>
            <a:r>
              <a:rPr lang="en-US" altLang="zh-CN" sz="2300" b="1" dirty="0">
                <a:latin typeface="楷体" panose="02010609060101010101" pitchFamily="49" charset="-122"/>
                <a:ea typeface="楷体" panose="02010609060101010101" pitchFamily="49" charset="-122"/>
              </a:rPr>
              <a:t>    </a:t>
            </a:r>
            <a:r>
              <a:rPr lang="en-US" altLang="zh-CN" sz="2300" dirty="0">
                <a:latin typeface="楷体" panose="02010609060101010101" pitchFamily="49" charset="-122"/>
                <a:ea typeface="楷体" panose="02010609060101010101" pitchFamily="49" charset="-122"/>
              </a:rPr>
              <a:t>(iii)</a:t>
            </a:r>
            <a:r>
              <a:rPr lang="zh-CN" altLang="en-US" sz="2300" b="1" dirty="0">
                <a:latin typeface="楷体" panose="02010609060101010101" pitchFamily="49" charset="-122"/>
                <a:ea typeface="楷体" panose="02010609060101010101" pitchFamily="49" charset="-122"/>
              </a:rPr>
              <a:t>港澳台与留学</a:t>
            </a:r>
            <a:r>
              <a:rPr lang="zh-CN" altLang="zh-CN" sz="2300" b="1" dirty="0">
                <a:latin typeface="楷体" panose="02010609060101010101" pitchFamily="49" charset="-122"/>
                <a:ea typeface="楷体" panose="02010609060101010101" pitchFamily="49" charset="-122"/>
              </a:rPr>
              <a:t>博士生</a:t>
            </a:r>
            <a:r>
              <a:rPr lang="zh-CN" altLang="en-US" sz="2000" dirty="0">
                <a:latin typeface="楷体" panose="02010609060101010101" pitchFamily="49" charset="-122"/>
                <a:ea typeface="楷体" panose="02010609060101010101" pitchFamily="49" charset="-122"/>
              </a:rPr>
              <a:t>（申请学位时须达到的最低要求）</a:t>
            </a:r>
            <a:endParaRPr lang="en-US" altLang="zh-CN" sz="2000" dirty="0">
              <a:latin typeface="楷体" panose="02010609060101010101" pitchFamily="49" charset="-122"/>
              <a:ea typeface="楷体" panose="02010609060101010101" pitchFamily="49" charset="-122"/>
            </a:endParaRPr>
          </a:p>
          <a:p>
            <a:pPr marL="0" indent="0" fontAlgn="base">
              <a:lnSpc>
                <a:spcPct val="150000"/>
              </a:lnSpc>
              <a:spcBef>
                <a:spcPts val="0"/>
              </a:spcBef>
              <a:spcAft>
                <a:spcPct val="0"/>
              </a:spcAft>
              <a:buNone/>
              <a:defRPr/>
            </a:pPr>
            <a:r>
              <a:rPr lang="en-US" altLang="zh-CN" sz="2000" kern="0" dirty="0">
                <a:latin typeface="楷体" panose="02010609060101010101" pitchFamily="49" charset="-122"/>
                <a:ea typeface="楷体" panose="02010609060101010101" pitchFamily="49" charset="-122"/>
              </a:rPr>
              <a:t>    </a:t>
            </a:r>
            <a:r>
              <a:rPr lang="zh-CN" altLang="zh-CN" sz="2000" kern="0" dirty="0">
                <a:latin typeface="楷体" panose="02010609060101010101" pitchFamily="49" charset="-122"/>
                <a:ea typeface="楷体" panose="02010609060101010101" pitchFamily="49" charset="-122"/>
              </a:rPr>
              <a:t>以第一作者，我校为第一完成单位公开发表</a:t>
            </a:r>
            <a:r>
              <a:rPr lang="en-US" altLang="zh-CN" sz="2000" kern="0" dirty="0">
                <a:latin typeface="楷体" panose="02010609060101010101" pitchFamily="49" charset="-122"/>
                <a:ea typeface="楷体" panose="02010609060101010101" pitchFamily="49" charset="-122"/>
              </a:rPr>
              <a:t>2</a:t>
            </a:r>
            <a:r>
              <a:rPr lang="zh-CN" altLang="zh-CN" sz="2000" kern="0" dirty="0">
                <a:latin typeface="楷体" panose="02010609060101010101" pitchFamily="49" charset="-122"/>
                <a:ea typeface="楷体" panose="02010609060101010101" pitchFamily="49" charset="-122"/>
              </a:rPr>
              <a:t>篇学术论文或以第一作者，我校为第一完成单位，在</a:t>
            </a:r>
            <a:r>
              <a:rPr lang="en-US" altLang="zh-CN" sz="2000" kern="0" dirty="0">
                <a:latin typeface="楷体" panose="02010609060101010101" pitchFamily="49" charset="-122"/>
                <a:ea typeface="楷体" panose="02010609060101010101" pitchFamily="49" charset="-122"/>
              </a:rPr>
              <a:t>A&amp;HCI</a:t>
            </a:r>
            <a:r>
              <a:rPr lang="zh-CN" altLang="zh-CN" sz="2000" kern="0" dirty="0">
                <a:latin typeface="楷体" panose="02010609060101010101" pitchFamily="49" charset="-122"/>
                <a:ea typeface="楷体" panose="02010609060101010101" pitchFamily="49" charset="-122"/>
              </a:rPr>
              <a:t>、</a:t>
            </a:r>
            <a:r>
              <a:rPr lang="en-US" altLang="zh-CN" sz="2000" kern="0" dirty="0">
                <a:latin typeface="楷体" panose="02010609060101010101" pitchFamily="49" charset="-122"/>
                <a:ea typeface="楷体" panose="02010609060101010101" pitchFamily="49" charset="-122"/>
              </a:rPr>
              <a:t>SSCI</a:t>
            </a:r>
            <a:r>
              <a:rPr lang="zh-CN" altLang="zh-CN" sz="2000" kern="0" dirty="0">
                <a:latin typeface="楷体" panose="02010609060101010101" pitchFamily="49" charset="-122"/>
                <a:ea typeface="楷体" panose="02010609060101010101" pitchFamily="49" charset="-122"/>
              </a:rPr>
              <a:t>、</a:t>
            </a:r>
            <a:r>
              <a:rPr lang="en-US" altLang="zh-CN" sz="2000" kern="0" dirty="0">
                <a:latin typeface="楷体" panose="02010609060101010101" pitchFamily="49" charset="-122"/>
                <a:ea typeface="楷体" panose="02010609060101010101" pitchFamily="49" charset="-122"/>
              </a:rPr>
              <a:t>SCI/SCIE</a:t>
            </a:r>
            <a:r>
              <a:rPr lang="zh-CN" altLang="zh-CN" sz="2000" kern="0" dirty="0">
                <a:latin typeface="楷体" panose="02010609060101010101" pitchFamily="49" charset="-122"/>
                <a:ea typeface="楷体" panose="02010609060101010101" pitchFamily="49" charset="-122"/>
              </a:rPr>
              <a:t>收录期刊发表</a:t>
            </a:r>
            <a:r>
              <a:rPr lang="en-US" altLang="zh-CN" sz="2000" kern="0" dirty="0">
                <a:latin typeface="楷体" panose="02010609060101010101" pitchFamily="49" charset="-122"/>
                <a:ea typeface="楷体" panose="02010609060101010101" pitchFamily="49" charset="-122"/>
              </a:rPr>
              <a:t>1</a:t>
            </a:r>
            <a:r>
              <a:rPr lang="zh-CN" altLang="zh-CN" sz="2000" kern="0" dirty="0">
                <a:latin typeface="楷体" panose="02010609060101010101" pitchFamily="49" charset="-122"/>
                <a:ea typeface="楷体" panose="02010609060101010101" pitchFamily="49" charset="-122"/>
              </a:rPr>
              <a:t>篇学术论文。</a:t>
            </a:r>
            <a:endParaRPr lang="en-US" altLang="zh-CN" sz="2000" kern="0" dirty="0">
              <a:latin typeface="楷体" panose="02010609060101010101" pitchFamily="49" charset="-122"/>
              <a:ea typeface="楷体" panose="02010609060101010101" pitchFamily="49" charset="-122"/>
            </a:endParaRPr>
          </a:p>
          <a:p>
            <a:pPr marL="0" indent="0" fontAlgn="base">
              <a:lnSpc>
                <a:spcPct val="150000"/>
              </a:lnSpc>
              <a:spcBef>
                <a:spcPts val="0"/>
              </a:spcBef>
              <a:spcAft>
                <a:spcPct val="0"/>
              </a:spcAft>
              <a:buNone/>
              <a:defRPr/>
            </a:pPr>
            <a:r>
              <a:rPr lang="en-US" altLang="zh-CN" sz="2000" kern="0" dirty="0">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以上论文</a:t>
            </a:r>
            <a:r>
              <a:rPr lang="zh-CN" altLang="en-US" sz="2000" b="1" dirty="0">
                <a:solidFill>
                  <a:srgbClr val="FF0000"/>
                </a:solidFill>
                <a:latin typeface="楷体" panose="02010609060101010101" pitchFamily="49" charset="-122"/>
                <a:ea typeface="楷体" panose="02010609060101010101" pitchFamily="49" charset="-122"/>
              </a:rPr>
              <a:t>通讯作者</a:t>
            </a:r>
            <a:r>
              <a:rPr lang="zh-CN" altLang="zh-CN" sz="2000" b="1" dirty="0">
                <a:solidFill>
                  <a:srgbClr val="FF0000"/>
                </a:solidFill>
                <a:latin typeface="楷体" panose="02010609060101010101" pitchFamily="49" charset="-122"/>
                <a:ea typeface="楷体" panose="02010609060101010101" pitchFamily="49" charset="-122"/>
              </a:rPr>
              <a:t>的第一署名单位</a:t>
            </a:r>
            <a:r>
              <a:rPr lang="zh-CN" altLang="zh-CN" sz="2000" dirty="0">
                <a:latin typeface="楷体" panose="02010609060101010101" pitchFamily="49" charset="-122"/>
                <a:ea typeface="楷体" panose="02010609060101010101" pitchFamily="49" charset="-122"/>
              </a:rPr>
              <a:t>必须为华东师范大学</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indent="0" fontAlgn="base">
              <a:lnSpc>
                <a:spcPct val="150000"/>
              </a:lnSpc>
              <a:spcBef>
                <a:spcPts val="0"/>
              </a:spcBef>
              <a:spcAft>
                <a:spcPct val="0"/>
              </a:spcAft>
              <a:buNone/>
              <a:defRPr/>
            </a:pPr>
            <a:r>
              <a:rPr lang="en-US" altLang="zh-CN" sz="2400" b="1" dirty="0">
                <a:solidFill>
                  <a:srgbClr val="FF0000"/>
                </a:solidFill>
                <a:latin typeface="楷体" panose="02010609060101010101" pitchFamily="49" charset="-122"/>
                <a:ea typeface="楷体" panose="02010609060101010101" pitchFamily="49" charset="-122"/>
              </a:rPr>
              <a:t>   </a:t>
            </a:r>
            <a:r>
              <a:rPr lang="en-US" altLang="zh-CN" sz="2300" b="1" dirty="0">
                <a:solidFill>
                  <a:srgbClr val="FF0000"/>
                </a:solidFill>
                <a:latin typeface="楷体" panose="02010609060101010101" pitchFamily="49" charset="-122"/>
                <a:ea typeface="楷体" panose="02010609060101010101" pitchFamily="49" charset="-122"/>
              </a:rPr>
              <a:t>3</a:t>
            </a:r>
            <a:r>
              <a:rPr lang="zh-CN" altLang="en-US" sz="2300" b="1" dirty="0">
                <a:solidFill>
                  <a:srgbClr val="FF0000"/>
                </a:solidFill>
                <a:latin typeface="楷体" panose="02010609060101010101" pitchFamily="49" charset="-122"/>
                <a:ea typeface="楷体" panose="02010609060101010101" pitchFamily="49" charset="-122"/>
              </a:rPr>
              <a:t>、各学科专业申请学位的科研成果要求具体以学科培养方案规定为准。</a:t>
            </a:r>
            <a:endParaRPr lang="en-US" altLang="zh-CN" sz="2300" b="1" dirty="0">
              <a:solidFill>
                <a:srgbClr val="FF0000"/>
              </a:solidFill>
              <a:latin typeface="楷体" panose="02010609060101010101" pitchFamily="49" charset="-122"/>
              <a:ea typeface="楷体" panose="02010609060101010101" pitchFamily="49" charset="-122"/>
            </a:endParaRPr>
          </a:p>
          <a:p>
            <a:pPr marL="0" indent="0" fontAlgn="base">
              <a:lnSpc>
                <a:spcPct val="150000"/>
              </a:lnSpc>
              <a:spcBef>
                <a:spcPts val="0"/>
              </a:spcBef>
              <a:spcAft>
                <a:spcPct val="0"/>
              </a:spcAft>
              <a:buNone/>
              <a:defRPr/>
            </a:pPr>
            <a:r>
              <a:rPr lang="en-US" altLang="zh-CN" sz="2000" b="1" dirty="0">
                <a:latin typeface="楷体" panose="02010609060101010101" pitchFamily="49" charset="-122"/>
                <a:ea typeface="楷体" panose="02010609060101010101" pitchFamily="49" charset="-122"/>
              </a:rPr>
              <a:t>    </a:t>
            </a:r>
            <a:r>
              <a:rPr lang="en-US" altLang="zh-CN" sz="2400" b="1" dirty="0">
                <a:solidFill>
                  <a:srgbClr val="0070C0"/>
                </a:solidFill>
                <a:latin typeface="楷体" panose="02010609060101010101" pitchFamily="49" charset="-122"/>
                <a:ea typeface="楷体" panose="02010609060101010101" pitchFamily="49" charset="-122"/>
              </a:rPr>
              <a:t>4</a:t>
            </a:r>
            <a:r>
              <a:rPr lang="zh-CN" altLang="en-US" sz="2400" b="1" dirty="0">
                <a:solidFill>
                  <a:srgbClr val="0070C0"/>
                </a:solidFill>
                <a:latin typeface="楷体" panose="02010609060101010101" pitchFamily="49" charset="-122"/>
                <a:ea typeface="楷体" panose="02010609060101010101" pitchFamily="49" charset="-122"/>
              </a:rPr>
              <a:t>、科研成果审核时间：</a:t>
            </a:r>
            <a:r>
              <a:rPr lang="zh-CN" altLang="en-US" sz="2000" dirty="0">
                <a:latin typeface="楷体" panose="02010609060101010101" pitchFamily="49" charset="-122"/>
                <a:ea typeface="楷体" panose="02010609060101010101" pitchFamily="49" charset="-122"/>
              </a:rPr>
              <a:t>论文盲审前完成</a:t>
            </a:r>
            <a:r>
              <a:rPr lang="zh-CN" altLang="en-US" sz="2000" b="1" dirty="0">
                <a:latin typeface="楷体" panose="02010609060101010101" pitchFamily="49" charset="-122"/>
                <a:ea typeface="楷体" panose="02010609060101010101" pitchFamily="49" charset="-122"/>
              </a:rPr>
              <a:t>。</a:t>
            </a: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6654018" y="1380805"/>
            <a:ext cx="4909625" cy="553998"/>
          </a:xfrm>
          <a:prstGeom prst="rect">
            <a:avLst/>
          </a:prstGeom>
          <a:noFill/>
        </p:spPr>
        <p:txBody>
          <a:bodyPr wrap="square" rtlCol="0">
            <a:spAutoFit/>
          </a:bodyPr>
          <a:lstStyle/>
          <a:p>
            <a:r>
              <a:rPr lang="zh-CN" altLang="en-US" sz="3000" b="1" dirty="0">
                <a:solidFill>
                  <a:srgbClr val="0070C0"/>
                </a:solidFill>
                <a:latin typeface="楷体" panose="02010609060101010101" pitchFamily="49" charset="-122"/>
                <a:ea typeface="楷体" panose="02010609060101010101" pitchFamily="49" charset="-122"/>
              </a:rPr>
              <a:t>（七）科研训练与成果要求</a:t>
            </a:r>
            <a:endParaRPr lang="zh-CN" altLang="en-US" sz="3000" dirty="0">
              <a:solidFill>
                <a:srgbClr val="0070C0"/>
              </a:solidFill>
            </a:endParaRPr>
          </a:p>
        </p:txBody>
      </p:sp>
    </p:spTree>
    <p:extLst>
      <p:ext uri="{BB962C8B-B14F-4D97-AF65-F5344CB8AC3E}">
        <p14:creationId xmlns:p14="http://schemas.microsoft.com/office/powerpoint/2010/main" val="29973713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副标题 5"/>
          <p:cNvSpPr txBox="1">
            <a:spLocks/>
          </p:cNvSpPr>
          <p:nvPr/>
        </p:nvSpPr>
        <p:spPr>
          <a:xfrm>
            <a:off x="1765790" y="2555493"/>
            <a:ext cx="9657176" cy="3412774"/>
          </a:xfrm>
          <a:prstGeom prst="rect">
            <a:avLst/>
          </a:prstGeom>
          <a:noFill/>
          <a:ln>
            <a:noFill/>
          </a:ln>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a:lnSpc>
                <a:spcPct val="150000"/>
              </a:lnSpc>
              <a:buNone/>
            </a:pPr>
            <a:r>
              <a:rPr lang="en-US" altLang="zh-CN" sz="2300" b="1" kern="0" dirty="0">
                <a:solidFill>
                  <a:srgbClr val="0070C0"/>
                </a:solidFill>
                <a:latin typeface="楷体" panose="02010609060101010101" pitchFamily="49" charset="-122"/>
                <a:ea typeface="楷体" panose="02010609060101010101" pitchFamily="49" charset="-122"/>
              </a:rPr>
              <a:t>1.</a:t>
            </a:r>
            <a:r>
              <a:rPr lang="zh-CN" altLang="en-US" sz="2300" b="1" kern="0" dirty="0">
                <a:solidFill>
                  <a:srgbClr val="0070C0"/>
                </a:solidFill>
                <a:latin typeface="楷体" panose="02010609060101010101" pitchFamily="49" charset="-122"/>
                <a:ea typeface="楷体" panose="02010609060101010101" pitchFamily="49" charset="-122"/>
              </a:rPr>
              <a:t>学校文件</a:t>
            </a:r>
            <a:r>
              <a:rPr lang="zh-CN" altLang="en-US" sz="2400" kern="0" dirty="0">
                <a:ea typeface="楷体" panose="02010609060101010101" pitchFamily="49" charset="-122"/>
              </a:rPr>
              <a:t>：</a:t>
            </a:r>
            <a:r>
              <a:rPr lang="zh-CN" altLang="en-US" sz="2000" kern="0" dirty="0">
                <a:ea typeface="楷体" panose="02010609060101010101" pitchFamily="49" charset="-122"/>
              </a:rPr>
              <a:t>华东师范大学关于涉及人体、动物实验的课题立项伦理审查和研究生论文中增加伦理审查说明的通知（华师学科</a:t>
            </a:r>
            <a:r>
              <a:rPr lang="en-US" altLang="zh-CN" sz="2000" kern="0" dirty="0">
                <a:ea typeface="楷体" panose="02010609060101010101" pitchFamily="49" charset="-122"/>
              </a:rPr>
              <a:t>〔2015〕1 </a:t>
            </a:r>
            <a:r>
              <a:rPr lang="zh-CN" altLang="en-US" sz="2000" kern="0" dirty="0">
                <a:ea typeface="楷体" panose="02010609060101010101" pitchFamily="49" charset="-122"/>
              </a:rPr>
              <a:t>号）。</a:t>
            </a:r>
            <a:endParaRPr lang="en-US" altLang="zh-CN" sz="2000" kern="0" dirty="0">
              <a:ea typeface="楷体" panose="02010609060101010101" pitchFamily="49" charset="-122"/>
            </a:endParaRPr>
          </a:p>
          <a:p>
            <a:pPr marL="0" indent="0">
              <a:lnSpc>
                <a:spcPct val="150000"/>
              </a:lnSpc>
              <a:buNone/>
            </a:pPr>
            <a:r>
              <a:rPr lang="en-US" altLang="zh-CN" sz="2300" b="1" kern="0" dirty="0">
                <a:solidFill>
                  <a:srgbClr val="0070C0"/>
                </a:solidFill>
                <a:latin typeface="楷体" panose="02010609060101010101" pitchFamily="49" charset="-122"/>
                <a:ea typeface="楷体" panose="02010609060101010101" pitchFamily="49" charset="-122"/>
              </a:rPr>
              <a:t>2.</a:t>
            </a:r>
            <a:r>
              <a:rPr lang="zh-CN" altLang="en-US" sz="2300" b="1" kern="0" dirty="0">
                <a:solidFill>
                  <a:srgbClr val="0070C0"/>
                </a:solidFill>
                <a:latin typeface="楷体" panose="02010609060101010101" pitchFamily="49" charset="-122"/>
                <a:ea typeface="楷体" panose="02010609060101010101" pitchFamily="49" charset="-122"/>
              </a:rPr>
              <a:t>基本要求</a:t>
            </a:r>
            <a:r>
              <a:rPr lang="zh-CN" altLang="en-US" sz="2000" kern="0" dirty="0">
                <a:ea typeface="楷体" panose="02010609060101010101" pitchFamily="49" charset="-122"/>
              </a:rPr>
              <a:t>：</a:t>
            </a:r>
            <a:r>
              <a:rPr lang="zh-CN" altLang="en-US" sz="2000" b="1" kern="0" dirty="0">
                <a:ea typeface="楷体" panose="02010609060101010101" pitchFamily="49" charset="-122"/>
              </a:rPr>
              <a:t>研究生在论文研究中</a:t>
            </a:r>
            <a:r>
              <a:rPr lang="zh-CN" altLang="en-US" sz="2000" kern="0" dirty="0">
                <a:ea typeface="楷体" panose="02010609060101010101" pitchFamily="49" charset="-122"/>
              </a:rPr>
              <a:t>，凡涉及人体、动物实验的研究，均需向学校人体、动物实验伦理委员会递交申请，</a:t>
            </a:r>
            <a:r>
              <a:rPr lang="zh-CN" altLang="en-US" sz="2000" b="1" kern="0" dirty="0">
                <a:ea typeface="楷体" panose="02010609060101010101" pitchFamily="49" charset="-122"/>
              </a:rPr>
              <a:t>经人体、动物伦理委员会审查通过后，方可立项、开题，进入研究阶段。</a:t>
            </a:r>
            <a:endParaRPr lang="en-US" altLang="zh-CN" sz="2000" b="1" kern="0" dirty="0">
              <a:ea typeface="楷体" panose="02010609060101010101" pitchFamily="49" charset="-122"/>
            </a:endParaRPr>
          </a:p>
          <a:p>
            <a:pPr marL="0" indent="0">
              <a:lnSpc>
                <a:spcPct val="150000"/>
              </a:lnSpc>
              <a:buNone/>
            </a:pPr>
            <a:r>
              <a:rPr lang="en-US" altLang="zh-CN" sz="2300" b="1" kern="0" dirty="0">
                <a:solidFill>
                  <a:srgbClr val="0070C0"/>
                </a:solidFill>
                <a:latin typeface="楷体" panose="02010609060101010101" pitchFamily="49" charset="-122"/>
                <a:ea typeface="楷体" panose="02010609060101010101" pitchFamily="49" charset="-122"/>
              </a:rPr>
              <a:t>3.</a:t>
            </a:r>
            <a:r>
              <a:rPr lang="zh-CN" altLang="en-US" sz="2300" b="1" kern="0" dirty="0">
                <a:solidFill>
                  <a:srgbClr val="0070C0"/>
                </a:solidFill>
                <a:latin typeface="楷体" panose="02010609060101010101" pitchFamily="49" charset="-122"/>
                <a:ea typeface="楷体" panose="02010609060101010101" pitchFamily="49" charset="-122"/>
              </a:rPr>
              <a:t>操作指南</a:t>
            </a:r>
            <a:r>
              <a:rPr lang="zh-CN" altLang="en-US" sz="2000" kern="0" dirty="0">
                <a:ea typeface="楷体" panose="02010609060101010101" pitchFamily="49" charset="-122"/>
              </a:rPr>
              <a:t>：详见</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rPr>
              <a:t>2020</a:t>
            </a:r>
            <a:r>
              <a:rPr lang="zh-CN" altLang="en-US" sz="2000" b="1" dirty="0">
                <a:solidFill>
                  <a:srgbClr val="C00000"/>
                </a:solidFill>
                <a:latin typeface="楷体" panose="02010609060101010101" pitchFamily="49" charset="-122"/>
                <a:ea typeface="楷体" panose="02010609060101010101" pitchFamily="49" charset="-122"/>
              </a:rPr>
              <a:t>）。</a:t>
            </a:r>
            <a:endParaRPr lang="zh-CN" altLang="en-US" sz="2000" kern="0" dirty="0">
              <a:ea typeface="楷体" panose="02010609060101010101" pitchFamily="49" charset="-122"/>
            </a:endParaRPr>
          </a:p>
          <a:p>
            <a:pPr marL="0" indent="0">
              <a:buNone/>
            </a:pPr>
            <a:endParaRPr lang="zh-CN" altLang="en-US" sz="2000" kern="0" dirty="0">
              <a:ea typeface="楷体" panose="02010609060101010101" pitchFamily="49" charset="-122"/>
            </a:endParaRPr>
          </a:p>
        </p:txBody>
      </p:sp>
      <p:sp>
        <p:nvSpPr>
          <p:cNvPr id="9" name="Rectangle 2"/>
          <p:cNvSpPr txBox="1">
            <a:spLocks/>
          </p:cNvSpPr>
          <p:nvPr/>
        </p:nvSpPr>
        <p:spPr>
          <a:xfrm>
            <a:off x="1765790" y="185147"/>
            <a:ext cx="8645709" cy="742021"/>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六、人体、动物实验伦理审查</a:t>
            </a:r>
            <a:endParaRPr lang="zh-CN" altLang="zh-CN" b="1" kern="0" dirty="0">
              <a:solidFill>
                <a:srgbClr val="FFFF0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5562427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78064"/>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076157" y="2483655"/>
            <a:ext cx="10767081" cy="3495099"/>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defRPr/>
            </a:pP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构建多层次、全覆盖的学术交流平台，为研究生开阔学术视野、开展交流对话、促进全面成才提供有力支持：</a:t>
            </a:r>
            <a:endPar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Font typeface="Arial" panose="020B0604020202020204" pitchFamily="34" charset="0"/>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学术论坛、暑期学校、学术沙龙；</a:t>
            </a:r>
          </a:p>
          <a:p>
            <a:pPr marL="0" indent="0">
              <a:lnSpc>
                <a:spcPct val="150000"/>
              </a:lnSpc>
              <a:spcBef>
                <a:spcPts val="0"/>
              </a:spcBef>
              <a:buFont typeface="Arial" panose="020B0604020202020204" pitchFamily="34" charset="0"/>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联合培养（中法联培等）、海外研修（含国家公派、学校出境访学</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A/B/C</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类）、学术会议（列入目录范围的，可享受资助）</a:t>
            </a:r>
            <a:endPar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Font typeface="Arial" panose="020B0604020202020204" pitchFamily="34" charset="0"/>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学术讲座等</a:t>
            </a:r>
            <a:endPar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Font typeface="Arial" panose="020B0604020202020204" pitchFamily="34" charset="0"/>
              <a:buNone/>
              <a:defRPr/>
            </a:pP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详请关注：研究生院网站</a:t>
            </a:r>
            <a:r>
              <a:rPr lang="zh-CN" altLang="en-US" sz="2000" b="1" dirty="0">
                <a:solidFill>
                  <a:prstClr val="black"/>
                </a:solidFill>
                <a:latin typeface="Arial Unicode MS" pitchFamily="34" charset="-122"/>
                <a:ea typeface="Arial Unicode MS" pitchFamily="34" charset="-122"/>
                <a:cs typeface="Arial Unicode MS" pitchFamily="34" charset="-122"/>
              </a:rPr>
              <a:t>（</a:t>
            </a:r>
            <a:r>
              <a:rPr lang="en-US" altLang="zh-CN" sz="2000" b="1" dirty="0">
                <a:solidFill>
                  <a:srgbClr val="00B050"/>
                </a:solidFill>
                <a:latin typeface="Arial Unicode MS" pitchFamily="34" charset="-122"/>
                <a:ea typeface="Arial Unicode MS" pitchFamily="34" charset="-122"/>
                <a:cs typeface="Arial Unicode MS" pitchFamily="34" charset="-122"/>
              </a:rPr>
              <a:t>http://www.yjsy.ecnu.edu.cn/</a:t>
            </a:r>
            <a:r>
              <a:rPr lang="zh-CN" altLang="en-US" sz="2000" b="1" dirty="0">
                <a:solidFill>
                  <a:prstClr val="black"/>
                </a:solidFill>
                <a:latin typeface="Arial Unicode MS" pitchFamily="34" charset="-122"/>
                <a:ea typeface="Arial Unicode MS" pitchFamily="34" charset="-122"/>
                <a:cs typeface="Arial Unicode MS" pitchFamily="34" charset="-122"/>
              </a:rPr>
              <a:t>）</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9" name="标题 1"/>
          <p:cNvSpPr txBox="1"/>
          <p:nvPr/>
        </p:nvSpPr>
        <p:spPr>
          <a:xfrm>
            <a:off x="1635240" y="340236"/>
            <a:ext cx="4725803" cy="64788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七、学术交流</a:t>
            </a:r>
          </a:p>
        </p:txBody>
      </p:sp>
      <p:sp>
        <p:nvSpPr>
          <p:cNvPr id="4" name="矩形 3"/>
          <p:cNvSpPr/>
          <p:nvPr/>
        </p:nvSpPr>
        <p:spPr>
          <a:xfrm>
            <a:off x="4859011" y="1441316"/>
            <a:ext cx="6799384" cy="637675"/>
          </a:xfrm>
          <a:prstGeom prst="rect">
            <a:avLst/>
          </a:prstGeom>
        </p:spPr>
        <p:txBody>
          <a:bodyPr wrap="square">
            <a:spAutoFit/>
          </a:bodyPr>
          <a:lstStyle/>
          <a:p>
            <a:pPr algn="r">
              <a:lnSpc>
                <a:spcPct val="150000"/>
              </a:lnSpc>
              <a:defRPr/>
            </a:pPr>
            <a:r>
              <a:rPr lang="zh-CN" altLang="en-US" sz="2800" b="1" dirty="0">
                <a:solidFill>
                  <a:srgbClr val="C00000"/>
                </a:solidFill>
                <a:latin typeface="楷体" panose="02010609060101010101" pitchFamily="49" charset="-122"/>
                <a:ea typeface="楷体" panose="02010609060101010101" pitchFamily="49" charset="-122"/>
                <a:cs typeface="楷体" panose="02010609060101010101" pitchFamily="49" charset="-122"/>
              </a:rPr>
              <a:t>实施研究生“学术交流计划”</a:t>
            </a:r>
            <a:endParaRPr lang="en-US" altLang="zh-CN" sz="24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Tree>
    <p:extLst>
      <p:ext uri="{BB962C8B-B14F-4D97-AF65-F5344CB8AC3E}">
        <p14:creationId xmlns:p14="http://schemas.microsoft.com/office/powerpoint/2010/main" val="2057475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2" name="标题 1"/>
          <p:cNvSpPr txBox="1"/>
          <p:nvPr/>
        </p:nvSpPr>
        <p:spPr>
          <a:xfrm>
            <a:off x="1565236" y="476143"/>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八、学科竞赛</a:t>
            </a:r>
          </a:p>
        </p:txBody>
      </p:sp>
      <p:sp>
        <p:nvSpPr>
          <p:cNvPr id="25" name="矩形 24"/>
          <p:cNvSpPr/>
          <p:nvPr/>
        </p:nvSpPr>
        <p:spPr>
          <a:xfrm>
            <a:off x="703868" y="2392431"/>
            <a:ext cx="5390794" cy="4136710"/>
          </a:xfrm>
          <a:prstGeom prst="rect">
            <a:avLst/>
          </a:prstGeom>
        </p:spPr>
        <p:txBody>
          <a:bodyPr wrap="square">
            <a:spAutoFit/>
          </a:bodyPr>
          <a:lstStyle/>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1</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、中国研究生电子设计竞赛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、中国研究生创“芯”大赛</a:t>
            </a: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、中国研究生数学建模竞赛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、中国研究生公共管理案例大赛</a:t>
            </a: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5</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 </a:t>
            </a:r>
            <a:r>
              <a:rPr lang="en-US" altLang="zh-CN" sz="2000" dirty="0" err="1">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MPAcc</a:t>
            </a: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学生案例大赛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6</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、中国研究生智慧城市技术与创意设计大赛</a:t>
            </a: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7</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、中国研究生移动终端应用设计创新大赛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8</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、中国研究生未来飞行器创新大赛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9</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、中国石油工程设计大赛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rPr>
              <a:t>10</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rPr>
              <a:t>、中国研究生石油装备创新设计大赛 </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7" name="矩形 26"/>
          <p:cNvSpPr/>
          <p:nvPr/>
        </p:nvSpPr>
        <p:spPr>
          <a:xfrm>
            <a:off x="3747281" y="1509050"/>
            <a:ext cx="8023337" cy="1198854"/>
          </a:xfrm>
          <a:prstGeom prst="rect">
            <a:avLst/>
          </a:prstGeom>
        </p:spPr>
        <p:txBody>
          <a:bodyPr wrap="square">
            <a:spAutoFit/>
          </a:bodyPr>
          <a:lstStyle/>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全国“互联网</a:t>
            </a:r>
            <a:r>
              <a:rPr lang="en-US" altLang="zh-CN" sz="2600" b="1" dirty="0">
                <a:solidFill>
                  <a:prstClr val="black"/>
                </a:solidFill>
                <a:latin typeface="楷体" panose="02010609060101010101" pitchFamily="49" charset="-122"/>
                <a:ea typeface="楷体" panose="02010609060101010101" pitchFamily="49" charset="-122"/>
              </a:rPr>
              <a:t>+</a:t>
            </a:r>
            <a:r>
              <a:rPr lang="zh-CN" altLang="en-US" sz="2600" b="1" dirty="0">
                <a:solidFill>
                  <a:prstClr val="black"/>
                </a:solidFill>
                <a:latin typeface="楷体" panose="02010609060101010101" pitchFamily="49" charset="-122"/>
                <a:ea typeface="楷体" panose="02010609060101010101" pitchFamily="49" charset="-122"/>
              </a:rPr>
              <a:t>”、挑战杯等国内、国际重要赛事</a:t>
            </a:r>
          </a:p>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创新实践系列十大主题赛事</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3" name="矩形 2"/>
          <p:cNvSpPr/>
          <p:nvPr/>
        </p:nvSpPr>
        <p:spPr>
          <a:xfrm>
            <a:off x="6246055" y="4166633"/>
            <a:ext cx="5524563" cy="1536511"/>
          </a:xfrm>
          <a:prstGeom prst="rect">
            <a:avLst/>
          </a:prstGeom>
        </p:spPr>
        <p:txBody>
          <a:bodyPr wrap="square">
            <a:spAutoFit/>
          </a:bodyPr>
          <a:lstStyle/>
          <a:p>
            <a:pPr>
              <a:lnSpc>
                <a:spcPct val="150000"/>
              </a:lnSpc>
              <a:defRPr/>
            </a:pPr>
            <a:r>
              <a:rPr lang="zh-CN" altLang="en-US" sz="2200" kern="0" dirty="0">
                <a:solidFill>
                  <a:prstClr val="black"/>
                </a:solidFill>
                <a:latin typeface="楷体" panose="02010609060101010101" pitchFamily="49" charset="-122"/>
                <a:ea typeface="楷体" panose="02010609060101010101" pitchFamily="49" charset="-122"/>
              </a:rPr>
              <a:t>学校支持研究生积极参加重大学科竞赛，并对</a:t>
            </a:r>
            <a:r>
              <a:rPr lang="zh-CN" altLang="en-US" sz="2200" b="1" kern="0" dirty="0">
                <a:solidFill>
                  <a:srgbClr val="C00000"/>
                </a:solidFill>
                <a:latin typeface="楷体" panose="02010609060101010101" pitchFamily="49" charset="-122"/>
                <a:ea typeface="楷体" panose="02010609060101010101" pitchFamily="49" charset="-122"/>
              </a:rPr>
              <a:t>获奖学生（团队）给予奖励</a:t>
            </a:r>
            <a:r>
              <a:rPr lang="zh-CN" altLang="en-US" sz="2200" kern="0" dirty="0">
                <a:latin typeface="楷体" panose="02010609060101010101" pitchFamily="49" charset="-122"/>
                <a:ea typeface="楷体" panose="02010609060101010101" pitchFamily="49" charset="-122"/>
              </a:rPr>
              <a:t>（由学校认定）</a:t>
            </a:r>
            <a:r>
              <a:rPr lang="zh-CN" altLang="en-US" sz="2200" kern="0" dirty="0">
                <a:solidFill>
                  <a:prstClr val="black"/>
                </a:solidFill>
                <a:latin typeface="楷体" panose="02010609060101010101" pitchFamily="49" charset="-122"/>
                <a:ea typeface="楷体" panose="02010609060101010101" pitchFamily="49" charset="-122"/>
              </a:rPr>
              <a:t>。部分获奖，</a:t>
            </a:r>
            <a:r>
              <a:rPr lang="zh-CN" altLang="en-US" sz="2200" b="1" kern="0" dirty="0">
                <a:solidFill>
                  <a:srgbClr val="C00000"/>
                </a:solidFill>
                <a:latin typeface="楷体" panose="02010609060101010101" pitchFamily="49" charset="-122"/>
                <a:ea typeface="楷体" panose="02010609060101010101" pitchFamily="49" charset="-122"/>
              </a:rPr>
              <a:t>可享受上海落户加分</a:t>
            </a:r>
            <a:r>
              <a:rPr lang="zh-CN" altLang="en-US" sz="2200" kern="0" dirty="0">
                <a:solidFill>
                  <a:prstClr val="black"/>
                </a:solidFill>
                <a:latin typeface="楷体" panose="02010609060101010101" pitchFamily="49" charset="-122"/>
                <a:ea typeface="楷体" panose="02010609060101010101" pitchFamily="49" charset="-122"/>
              </a:rPr>
              <a:t>。</a:t>
            </a:r>
            <a:endParaRPr lang="en-US" altLang="zh-CN" sz="2200" kern="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4260539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2" name="标题 1"/>
          <p:cNvSpPr txBox="1"/>
          <p:nvPr/>
        </p:nvSpPr>
        <p:spPr>
          <a:xfrm>
            <a:off x="1635575" y="406268"/>
            <a:ext cx="3690928" cy="835697"/>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八、学科竞赛</a:t>
            </a:r>
          </a:p>
        </p:txBody>
      </p:sp>
      <p:sp>
        <p:nvSpPr>
          <p:cNvPr id="25" name="矩形 24"/>
          <p:cNvSpPr/>
          <p:nvPr/>
        </p:nvSpPr>
        <p:spPr>
          <a:xfrm>
            <a:off x="1047951" y="2732177"/>
            <a:ext cx="5715209" cy="1264129"/>
          </a:xfrm>
          <a:prstGeom prst="rect">
            <a:avLst/>
          </a:prstGeom>
        </p:spPr>
        <p:txBody>
          <a:bodyPr wrap="square">
            <a:spAutoFit/>
          </a:bodyPr>
          <a:lstStyle/>
          <a:p>
            <a:pPr eaLnBrk="0" fontAlgn="base" hangingPunct="0">
              <a:lnSpc>
                <a:spcPts val="3200"/>
              </a:lnSpc>
              <a:defRPr/>
            </a:pP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rPr>
              <a:t> </a:t>
            </a:r>
          </a:p>
          <a:p>
            <a:pPr eaLnBrk="0" fontAlgn="base" hangingPunct="0">
              <a:lnSpc>
                <a:spcPts val="3200"/>
              </a:lnSpc>
              <a:defRPr/>
            </a:pP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3" name="文本框 2">
            <a:extLst>
              <a:ext uri="{FF2B5EF4-FFF2-40B4-BE49-F238E27FC236}">
                <a16:creationId xmlns:a16="http://schemas.microsoft.com/office/drawing/2014/main" xmlns="" id="{7DE3A64F-397C-407B-95E5-080AC55EB85D}"/>
              </a:ext>
            </a:extLst>
          </p:cNvPr>
          <p:cNvSpPr txBox="1"/>
          <p:nvPr/>
        </p:nvSpPr>
        <p:spPr>
          <a:xfrm>
            <a:off x="4585793" y="1389093"/>
            <a:ext cx="7150392" cy="1198854"/>
          </a:xfrm>
          <a:prstGeom prst="rect">
            <a:avLst/>
          </a:prstGeom>
        </p:spPr>
        <p:txBody>
          <a:bodyPr wrap="square">
            <a:spAutoFit/>
          </a:bodyPr>
          <a:lstStyle>
            <a:defPPr>
              <a:defRPr lang="zh-CN"/>
            </a:defPPr>
            <a:lvl1pPr algn="r">
              <a:lnSpc>
                <a:spcPct val="150000"/>
              </a:lnSpc>
              <a:defRPr sz="2600" b="1">
                <a:solidFill>
                  <a:prstClr val="black"/>
                </a:solidFill>
                <a:latin typeface="楷体" panose="02010609060101010101" pitchFamily="49" charset="-122"/>
                <a:ea typeface="楷体" panose="02010609060101010101" pitchFamily="49" charset="-122"/>
              </a:defRPr>
            </a:lvl1pPr>
          </a:lstStyle>
          <a:p>
            <a:r>
              <a:rPr lang="zh-CN" altLang="en-US" dirty="0"/>
              <a:t>教育部、全国</a:t>
            </a:r>
            <a:r>
              <a:rPr lang="zh-CN" altLang="en-US"/>
              <a:t>各专业 研究生</a:t>
            </a:r>
            <a:r>
              <a:rPr lang="zh-CN" altLang="en-US" dirty="0"/>
              <a:t>教育指导委员会等重要学科竞赛（以学校认定为准）</a:t>
            </a:r>
          </a:p>
        </p:txBody>
      </p:sp>
      <p:pic>
        <p:nvPicPr>
          <p:cNvPr id="10" name="图片 9">
            <a:extLst>
              <a:ext uri="{FF2B5EF4-FFF2-40B4-BE49-F238E27FC236}">
                <a16:creationId xmlns:a16="http://schemas.microsoft.com/office/drawing/2014/main" xmlns="" id="{6EAA98A1-3FAF-48E0-82B2-2C86CB033B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9493" y="3016777"/>
            <a:ext cx="5246692" cy="3285549"/>
          </a:xfrm>
          <a:prstGeom prst="rect">
            <a:avLst/>
          </a:prstGeom>
        </p:spPr>
      </p:pic>
      <p:pic>
        <p:nvPicPr>
          <p:cNvPr id="7" name="图片 6">
            <a:extLst>
              <a:ext uri="{FF2B5EF4-FFF2-40B4-BE49-F238E27FC236}">
                <a16:creationId xmlns:a16="http://schemas.microsoft.com/office/drawing/2014/main" xmlns="" id="{5A431EC7-243F-4BAA-BEFC-2ED0E58212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373" y="3013426"/>
            <a:ext cx="5765083" cy="3285549"/>
          </a:xfrm>
          <a:prstGeom prst="rect">
            <a:avLst/>
          </a:prstGeom>
        </p:spPr>
      </p:pic>
    </p:spTree>
    <p:extLst>
      <p:ext uri="{BB962C8B-B14F-4D97-AF65-F5344CB8AC3E}">
        <p14:creationId xmlns:p14="http://schemas.microsoft.com/office/powerpoint/2010/main" val="755709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4" name="矩形 13"/>
          <p:cNvSpPr/>
          <p:nvPr/>
        </p:nvSpPr>
        <p:spPr>
          <a:xfrm>
            <a:off x="3858351" y="1499335"/>
            <a:ext cx="7485178" cy="1468928"/>
          </a:xfrm>
          <a:prstGeom prst="rect">
            <a:avLst/>
          </a:prstGeom>
        </p:spPr>
        <p:txBody>
          <a:bodyPr wrap="square">
            <a:spAutoFit/>
          </a:bodyPr>
          <a:lstStyle/>
          <a:p>
            <a:pPr algn="r">
              <a:lnSpc>
                <a:spcPct val="120000"/>
              </a:lnSpc>
              <a:defRPr/>
            </a:pPr>
            <a:r>
              <a:rPr lang="zh-CN" altLang="en-US" sz="2600" b="1" dirty="0">
                <a:solidFill>
                  <a:prstClr val="black"/>
                </a:solidFill>
                <a:latin typeface="楷体" panose="02010609060101010101" pitchFamily="49" charset="-122"/>
                <a:ea typeface="楷体" panose="02010609060101010101" pitchFamily="49" charset="-122"/>
              </a:rPr>
              <a:t>研究生在</a:t>
            </a:r>
            <a:r>
              <a:rPr lang="zh-CN" altLang="en-US" sz="2600" b="1" dirty="0">
                <a:solidFill>
                  <a:srgbClr val="C00000"/>
                </a:solidFill>
                <a:latin typeface="楷体" panose="02010609060101010101" pitchFamily="49" charset="-122"/>
                <a:ea typeface="楷体" panose="02010609060101010101" pitchFamily="49" charset="-122"/>
              </a:rPr>
              <a:t>“互联网</a:t>
            </a:r>
            <a:r>
              <a:rPr lang="en-US" altLang="zh-CN" sz="2600" b="1" dirty="0">
                <a:solidFill>
                  <a:srgbClr val="C00000"/>
                </a:solidFill>
                <a:latin typeface="楷体" panose="02010609060101010101" pitchFamily="49" charset="-122"/>
                <a:ea typeface="楷体" panose="02010609060101010101" pitchFamily="49" charset="-122"/>
              </a:rPr>
              <a:t>+</a:t>
            </a:r>
            <a:r>
              <a:rPr lang="zh-CN" altLang="en-US" sz="2600" b="1" dirty="0">
                <a:solidFill>
                  <a:srgbClr val="C00000"/>
                </a:solidFill>
                <a:latin typeface="楷体" panose="02010609060101010101" pitchFamily="49" charset="-122"/>
                <a:ea typeface="楷体" panose="02010609060101010101" pitchFamily="49" charset="-122"/>
              </a:rPr>
              <a:t>”、</a:t>
            </a: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a:t>
            </a:r>
            <a:endParaRPr lang="en-US" altLang="zh-CN" sz="2600" b="1" dirty="0">
              <a:solidFill>
                <a:srgbClr val="C00000"/>
              </a:solidFill>
              <a:latin typeface="楷体" panose="02010609060101010101" pitchFamily="49" charset="-122"/>
              <a:ea typeface="楷体" panose="02010609060101010101" pitchFamily="49" charset="-122"/>
            </a:endParaRPr>
          </a:p>
          <a:p>
            <a:pPr algn="r">
              <a:lnSpc>
                <a:spcPct val="120000"/>
              </a:lnSpc>
              <a:defRPr/>
            </a:pPr>
            <a:r>
              <a:rPr lang="zh-CN" altLang="en-US" sz="2600" b="1" dirty="0">
                <a:solidFill>
                  <a:srgbClr val="C00000"/>
                </a:solidFill>
                <a:latin typeface="楷体" panose="02010609060101010101" pitchFamily="49" charset="-122"/>
                <a:ea typeface="楷体" panose="02010609060101010101" pitchFamily="49" charset="-122"/>
              </a:rPr>
              <a:t>系列大赛等</a:t>
            </a:r>
            <a:r>
              <a:rPr lang="zh-CN" altLang="en-US" sz="2600" b="1" dirty="0">
                <a:latin typeface="楷体" panose="02010609060101010101" pitchFamily="49" charset="-122"/>
                <a:ea typeface="楷体" panose="02010609060101010101" pitchFamily="49" charset="-122"/>
              </a:rPr>
              <a:t>重大赛事</a:t>
            </a:r>
            <a:endParaRPr lang="en-US" altLang="zh-CN" sz="2600" b="1" dirty="0">
              <a:latin typeface="楷体" panose="02010609060101010101" pitchFamily="49" charset="-122"/>
              <a:ea typeface="楷体" panose="02010609060101010101" pitchFamily="49" charset="-122"/>
            </a:endParaRPr>
          </a:p>
          <a:p>
            <a:pPr algn="r">
              <a:lnSpc>
                <a:spcPct val="120000"/>
              </a:lnSpc>
              <a:defRPr/>
            </a:pPr>
            <a:r>
              <a:rPr lang="zh-CN" altLang="en-US" sz="2600" b="1" dirty="0">
                <a:solidFill>
                  <a:srgbClr val="C00000"/>
                </a:solidFill>
                <a:latin typeface="楷体" panose="02010609060101010101" pitchFamily="49" charset="-122"/>
                <a:ea typeface="楷体" panose="02010609060101010101" pitchFamily="49" charset="-122"/>
              </a:rPr>
              <a:t>主要获奖（</a:t>
            </a:r>
            <a:r>
              <a:rPr lang="en-US" altLang="zh-CN" sz="2600" b="1" dirty="0">
                <a:solidFill>
                  <a:srgbClr val="C00000"/>
                </a:solidFill>
                <a:latin typeface="楷体" panose="02010609060101010101" pitchFamily="49" charset="-122"/>
                <a:ea typeface="楷体" panose="02010609060101010101" pitchFamily="49" charset="-122"/>
              </a:rPr>
              <a:t>2019</a:t>
            </a:r>
            <a:r>
              <a:rPr lang="zh-CN" altLang="en-US" sz="2600" b="1" dirty="0">
                <a:solidFill>
                  <a:srgbClr val="C00000"/>
                </a:solidFill>
                <a:latin typeface="楷体" panose="02010609060101010101" pitchFamily="49" charset="-122"/>
                <a:ea typeface="楷体" panose="02010609060101010101" pitchFamily="49" charset="-122"/>
              </a:rPr>
              <a:t>）</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3" name="矩形 2"/>
          <p:cNvSpPr/>
          <p:nvPr/>
        </p:nvSpPr>
        <p:spPr>
          <a:xfrm>
            <a:off x="1635575" y="2812902"/>
            <a:ext cx="8859817" cy="3636573"/>
          </a:xfrm>
          <a:prstGeom prst="rect">
            <a:avLst/>
          </a:prstGeom>
        </p:spPr>
        <p:txBody>
          <a:bodyPr wrap="square">
            <a:spAutoFit/>
          </a:bodyPr>
          <a:lstStyle/>
          <a:p>
            <a:pPr>
              <a:lnSpc>
                <a:spcPts val="2800"/>
              </a:lnSpc>
            </a:pPr>
            <a:r>
              <a:rPr lang="en-US" altLang="zh-CN" sz="2000" dirty="0">
                <a:latin typeface="楷体" pitchFamily="49" charset="-122"/>
                <a:ea typeface="楷体" pitchFamily="49" charset="-122"/>
              </a:rPr>
              <a:t>1</a:t>
            </a:r>
            <a:r>
              <a:rPr lang="zh-CN" altLang="en-US" sz="2000" dirty="0">
                <a:latin typeface="楷体" pitchFamily="49" charset="-122"/>
                <a:ea typeface="楷体" pitchFamily="49" charset="-122"/>
              </a:rPr>
              <a:t>、第五届中国“互联网</a:t>
            </a:r>
            <a:r>
              <a:rPr lang="en-US" altLang="zh-CN" sz="2000" dirty="0">
                <a:latin typeface="楷体" pitchFamily="49" charset="-122"/>
                <a:ea typeface="楷体" pitchFamily="49" charset="-122"/>
              </a:rPr>
              <a:t>+”</a:t>
            </a:r>
            <a:r>
              <a:rPr lang="zh-CN" altLang="en-US" sz="2000" dirty="0">
                <a:latin typeface="楷体" pitchFamily="49" charset="-122"/>
                <a:ea typeface="楷体" pitchFamily="49" charset="-122"/>
              </a:rPr>
              <a:t>大学生创新创业大赛：</a:t>
            </a:r>
            <a:endParaRPr lang="en-US" altLang="zh-CN" sz="2000" dirty="0">
              <a:latin typeface="楷体" pitchFamily="49" charset="-122"/>
              <a:ea typeface="楷体" pitchFamily="49" charset="-122"/>
            </a:endParaRPr>
          </a:p>
          <a:p>
            <a:pPr>
              <a:lnSpc>
                <a:spcPts val="2800"/>
              </a:lnSpc>
            </a:pPr>
            <a:r>
              <a:rPr lang="en-US" altLang="zh-CN" sz="2000" dirty="0">
                <a:latin typeface="楷体" pitchFamily="49" charset="-122"/>
                <a:ea typeface="楷体" pitchFamily="49" charset="-122"/>
              </a:rPr>
              <a:t>   </a:t>
            </a:r>
            <a:r>
              <a:rPr lang="zh-CN" altLang="en-US" sz="2000" dirty="0">
                <a:latin typeface="楷体" pitchFamily="49" charset="-122"/>
                <a:ea typeface="楷体" pitchFamily="49" charset="-122"/>
              </a:rPr>
              <a:t>全国</a:t>
            </a:r>
            <a:r>
              <a:rPr lang="zh-CN" altLang="en-US" sz="2000" b="1" dirty="0">
                <a:latin typeface="楷体" pitchFamily="49" charset="-122"/>
                <a:ea typeface="楷体" pitchFamily="49" charset="-122"/>
              </a:rPr>
              <a:t>总决赛金奖</a:t>
            </a:r>
            <a:r>
              <a:rPr lang="en-US" altLang="zh-CN" sz="2000" b="1" dirty="0">
                <a:solidFill>
                  <a:srgbClr val="C00000"/>
                </a:solidFill>
                <a:latin typeface="楷体" pitchFamily="49" charset="-122"/>
                <a:ea typeface="楷体" pitchFamily="49" charset="-122"/>
              </a:rPr>
              <a:t>2</a:t>
            </a:r>
            <a:r>
              <a:rPr lang="zh-CN" altLang="en-US" sz="2000" b="1" dirty="0">
                <a:latin typeface="楷体" pitchFamily="49" charset="-122"/>
                <a:ea typeface="楷体" pitchFamily="49" charset="-122"/>
              </a:rPr>
              <a:t>项</a:t>
            </a:r>
            <a:r>
              <a:rPr lang="zh-CN" altLang="en-US" sz="2000" dirty="0">
                <a:latin typeface="楷体" pitchFamily="49" charset="-122"/>
                <a:ea typeface="楷体" pitchFamily="49" charset="-122"/>
              </a:rPr>
              <a:t>、银奖</a:t>
            </a:r>
            <a:r>
              <a:rPr lang="en-US" altLang="zh-CN" sz="2000" b="1" dirty="0">
                <a:latin typeface="楷体" pitchFamily="49" charset="-122"/>
                <a:ea typeface="楷体" pitchFamily="49" charset="-122"/>
              </a:rPr>
              <a:t>2</a:t>
            </a:r>
            <a:r>
              <a:rPr lang="zh-CN" altLang="en-US" sz="2000" dirty="0">
                <a:latin typeface="楷体" pitchFamily="49" charset="-122"/>
                <a:ea typeface="楷体" pitchFamily="49" charset="-122"/>
              </a:rPr>
              <a:t>项、铜奖</a:t>
            </a:r>
            <a:r>
              <a:rPr lang="en-US" altLang="zh-CN" sz="2000" dirty="0">
                <a:latin typeface="楷体" pitchFamily="49" charset="-122"/>
                <a:ea typeface="楷体" pitchFamily="49" charset="-122"/>
              </a:rPr>
              <a:t>3</a:t>
            </a:r>
            <a:r>
              <a:rPr lang="zh-CN" altLang="en-US" sz="2000" dirty="0">
                <a:latin typeface="楷体" pitchFamily="49" charset="-122"/>
                <a:ea typeface="楷体" pitchFamily="49" charset="-122"/>
              </a:rPr>
              <a:t>项</a:t>
            </a:r>
          </a:p>
          <a:p>
            <a:pPr>
              <a:lnSpc>
                <a:spcPts val="2800"/>
              </a:lnSpc>
            </a:pPr>
            <a:r>
              <a:rPr lang="en-US" altLang="zh-CN" sz="2000" dirty="0">
                <a:latin typeface="楷体" pitchFamily="49" charset="-122"/>
                <a:ea typeface="楷体" pitchFamily="49" charset="-122"/>
              </a:rPr>
              <a:t>2</a:t>
            </a:r>
            <a:r>
              <a:rPr lang="zh-CN" altLang="en-US" sz="2000" dirty="0">
                <a:latin typeface="楷体" pitchFamily="49" charset="-122"/>
                <a:ea typeface="楷体" pitchFamily="49" charset="-122"/>
              </a:rPr>
              <a:t>、</a:t>
            </a:r>
            <a:r>
              <a:rPr lang="zh-CN" altLang="zh-CN" sz="2000" dirty="0">
                <a:latin typeface="楷体" pitchFamily="49" charset="-122"/>
                <a:ea typeface="楷体" pitchFamily="49" charset="-122"/>
              </a:rPr>
              <a:t>十六届“挑战杯”北航投全国大学生课外学术科技作品竞赛</a:t>
            </a:r>
            <a:r>
              <a:rPr lang="zh-CN" altLang="en-US" sz="2000" dirty="0">
                <a:latin typeface="楷体" pitchFamily="49" charset="-122"/>
                <a:ea typeface="楷体" pitchFamily="49" charset="-122"/>
              </a:rPr>
              <a:t>：</a:t>
            </a:r>
            <a:endParaRPr lang="en-US" altLang="zh-CN" sz="2000" dirty="0">
              <a:latin typeface="楷体" pitchFamily="49" charset="-122"/>
              <a:ea typeface="楷体" pitchFamily="49" charset="-122"/>
            </a:endParaRPr>
          </a:p>
          <a:p>
            <a:pPr>
              <a:lnSpc>
                <a:spcPts val="2800"/>
              </a:lnSpc>
            </a:pPr>
            <a:r>
              <a:rPr lang="en-US" altLang="zh-CN" dirty="0">
                <a:effectLst/>
                <a:ea typeface="等线" panose="02010600030101010101" pitchFamily="2" charset="-122"/>
                <a:cs typeface="Times New Roman" panose="02020603050405020304" pitchFamily="18" charset="0"/>
              </a:rPr>
              <a:t>      </a:t>
            </a:r>
            <a:r>
              <a:rPr lang="zh-CN" altLang="zh-CN" sz="2000" dirty="0">
                <a:latin typeface="楷体" pitchFamily="49" charset="-122"/>
                <a:ea typeface="楷体" pitchFamily="49" charset="-122"/>
              </a:rPr>
              <a:t>全国</a:t>
            </a:r>
            <a:r>
              <a:rPr lang="zh-CN" altLang="zh-CN" sz="2000" b="1" dirty="0">
                <a:latin typeface="楷体" pitchFamily="49" charset="-122"/>
                <a:ea typeface="楷体" pitchFamily="49" charset="-122"/>
              </a:rPr>
              <a:t>一等奖</a:t>
            </a:r>
            <a:r>
              <a:rPr lang="en-US" altLang="zh-CN" sz="2000" b="1" dirty="0">
                <a:solidFill>
                  <a:srgbClr val="C00000"/>
                </a:solidFill>
                <a:latin typeface="楷体" pitchFamily="49" charset="-122"/>
                <a:ea typeface="楷体" pitchFamily="49" charset="-122"/>
              </a:rPr>
              <a:t>1</a:t>
            </a:r>
            <a:r>
              <a:rPr lang="zh-CN" altLang="zh-CN" sz="2000" b="1" dirty="0">
                <a:latin typeface="楷体" pitchFamily="49" charset="-122"/>
                <a:ea typeface="楷体" pitchFamily="49" charset="-122"/>
              </a:rPr>
              <a:t>项</a:t>
            </a:r>
            <a:r>
              <a:rPr lang="zh-CN" altLang="zh-CN" sz="2000" dirty="0">
                <a:latin typeface="楷体" pitchFamily="49" charset="-122"/>
                <a:ea typeface="楷体" pitchFamily="49" charset="-122"/>
              </a:rPr>
              <a:t>、二等奖</a:t>
            </a:r>
            <a:r>
              <a:rPr lang="en-US" altLang="zh-CN" sz="2000" b="1" dirty="0">
                <a:latin typeface="楷体" pitchFamily="49" charset="-122"/>
                <a:ea typeface="楷体" pitchFamily="49" charset="-122"/>
              </a:rPr>
              <a:t>2</a:t>
            </a:r>
            <a:r>
              <a:rPr lang="zh-CN" altLang="zh-CN" sz="2000" dirty="0">
                <a:latin typeface="楷体" pitchFamily="49" charset="-122"/>
                <a:ea typeface="楷体" pitchFamily="49" charset="-122"/>
              </a:rPr>
              <a:t>项、三等奖</a:t>
            </a:r>
            <a:r>
              <a:rPr lang="en-US" altLang="zh-CN" sz="2000" dirty="0">
                <a:latin typeface="楷体" pitchFamily="49" charset="-122"/>
                <a:ea typeface="楷体" pitchFamily="49" charset="-122"/>
              </a:rPr>
              <a:t>1</a:t>
            </a:r>
            <a:r>
              <a:rPr lang="zh-CN" altLang="zh-CN" sz="2000" dirty="0">
                <a:latin typeface="楷体" pitchFamily="49" charset="-122"/>
                <a:ea typeface="楷体" pitchFamily="49" charset="-122"/>
              </a:rPr>
              <a:t>项</a:t>
            </a:r>
            <a:endParaRPr lang="en-US" altLang="zh-CN" sz="2000" dirty="0">
              <a:latin typeface="楷体" pitchFamily="49" charset="-122"/>
              <a:ea typeface="楷体" pitchFamily="49" charset="-122"/>
            </a:endParaRPr>
          </a:p>
          <a:p>
            <a:pPr>
              <a:lnSpc>
                <a:spcPts val="2800"/>
              </a:lnSpc>
            </a:pPr>
            <a:r>
              <a:rPr lang="en-US" altLang="zh-CN" sz="2000" dirty="0">
                <a:latin typeface="楷体" pitchFamily="49" charset="-122"/>
                <a:ea typeface="楷体" pitchFamily="49" charset="-122"/>
              </a:rPr>
              <a:t>3</a:t>
            </a:r>
            <a:r>
              <a:rPr lang="zh-CN" altLang="en-US" sz="2000" dirty="0">
                <a:latin typeface="楷体" pitchFamily="49" charset="-122"/>
                <a:ea typeface="楷体" pitchFamily="49" charset="-122"/>
              </a:rPr>
              <a:t>、</a:t>
            </a:r>
            <a:r>
              <a:rPr lang="zh-CN" altLang="zh-CN" sz="2000" dirty="0">
                <a:latin typeface="楷体" pitchFamily="49" charset="-122"/>
                <a:ea typeface="楷体" pitchFamily="49" charset="-122"/>
              </a:rPr>
              <a:t>中国研究生电子设计竞赛</a:t>
            </a:r>
            <a:r>
              <a:rPr lang="zh-CN" altLang="en-US" sz="2000" dirty="0">
                <a:latin typeface="楷体" pitchFamily="49" charset="-122"/>
                <a:ea typeface="楷体" pitchFamily="49" charset="-122"/>
              </a:rPr>
              <a:t>：</a:t>
            </a:r>
            <a:endParaRPr lang="en-US" altLang="zh-CN" sz="2000" dirty="0">
              <a:latin typeface="楷体" pitchFamily="49" charset="-122"/>
              <a:ea typeface="楷体" pitchFamily="49" charset="-122"/>
            </a:endParaRPr>
          </a:p>
          <a:p>
            <a:pPr>
              <a:lnSpc>
                <a:spcPts val="2800"/>
              </a:lnSpc>
            </a:pPr>
            <a:r>
              <a:rPr lang="en-US" altLang="zh-CN" sz="2000" dirty="0">
                <a:latin typeface="楷体" pitchFamily="49" charset="-122"/>
                <a:ea typeface="楷体" pitchFamily="49" charset="-122"/>
              </a:rPr>
              <a:t>   </a:t>
            </a:r>
            <a:r>
              <a:rPr lang="zh-CN" altLang="zh-CN" sz="2000" dirty="0">
                <a:latin typeface="楷体" pitchFamily="49" charset="-122"/>
                <a:ea typeface="楷体" pitchFamily="49" charset="-122"/>
              </a:rPr>
              <a:t>全国</a:t>
            </a:r>
            <a:r>
              <a:rPr lang="zh-CN" altLang="zh-CN" sz="2000" b="1" dirty="0">
                <a:latin typeface="楷体" pitchFamily="49" charset="-122"/>
                <a:ea typeface="楷体" pitchFamily="49" charset="-122"/>
              </a:rPr>
              <a:t>一等奖</a:t>
            </a:r>
            <a:r>
              <a:rPr lang="en-US" altLang="zh-CN" sz="2000" b="1" dirty="0">
                <a:solidFill>
                  <a:srgbClr val="C00000"/>
                </a:solidFill>
                <a:latin typeface="楷体" pitchFamily="49" charset="-122"/>
                <a:ea typeface="楷体" pitchFamily="49" charset="-122"/>
              </a:rPr>
              <a:t>5</a:t>
            </a:r>
            <a:r>
              <a:rPr lang="zh-CN" altLang="zh-CN" sz="2000" b="1" dirty="0">
                <a:latin typeface="楷体" pitchFamily="49" charset="-122"/>
                <a:ea typeface="楷体" pitchFamily="49" charset="-122"/>
              </a:rPr>
              <a:t>项</a:t>
            </a:r>
            <a:r>
              <a:rPr lang="zh-CN" altLang="zh-CN" sz="2000" dirty="0">
                <a:latin typeface="楷体" pitchFamily="49" charset="-122"/>
                <a:ea typeface="楷体" pitchFamily="49" charset="-122"/>
              </a:rPr>
              <a:t>、二等奖</a:t>
            </a:r>
            <a:r>
              <a:rPr lang="en-US" altLang="zh-CN" sz="2000" b="1" dirty="0">
                <a:latin typeface="楷体" pitchFamily="49" charset="-122"/>
                <a:ea typeface="楷体" pitchFamily="49" charset="-122"/>
              </a:rPr>
              <a:t>2</a:t>
            </a:r>
            <a:r>
              <a:rPr lang="zh-CN" altLang="zh-CN" sz="2000" dirty="0">
                <a:latin typeface="楷体" pitchFamily="49" charset="-122"/>
                <a:ea typeface="楷体" pitchFamily="49" charset="-122"/>
              </a:rPr>
              <a:t>项（一等奖获奖总数连续第三年居全国首位）；</a:t>
            </a:r>
            <a:endParaRPr lang="en-US" altLang="zh-CN" sz="2000" dirty="0">
              <a:latin typeface="楷体" pitchFamily="49" charset="-122"/>
              <a:ea typeface="楷体" pitchFamily="49" charset="-122"/>
            </a:endParaRPr>
          </a:p>
          <a:p>
            <a:pPr>
              <a:lnSpc>
                <a:spcPts val="2800"/>
              </a:lnSpc>
            </a:pPr>
            <a:r>
              <a:rPr lang="en-US" altLang="zh-CN" sz="2000" dirty="0">
                <a:latin typeface="楷体" pitchFamily="49" charset="-122"/>
                <a:ea typeface="楷体" pitchFamily="49" charset="-122"/>
              </a:rPr>
              <a:t>4</a:t>
            </a:r>
            <a:r>
              <a:rPr lang="zh-CN" altLang="en-US" sz="2000" dirty="0">
                <a:latin typeface="楷体" pitchFamily="49" charset="-122"/>
                <a:ea typeface="楷体" pitchFamily="49" charset="-122"/>
              </a:rPr>
              <a:t>、</a:t>
            </a:r>
            <a:r>
              <a:rPr lang="zh-CN" altLang="zh-CN" sz="2000" dirty="0">
                <a:latin typeface="楷体" pitchFamily="49" charset="-122"/>
                <a:ea typeface="楷体" pitchFamily="49" charset="-122"/>
              </a:rPr>
              <a:t>中国研究生创“芯”大赛</a:t>
            </a:r>
            <a:r>
              <a:rPr lang="zh-CN" altLang="en-US" sz="2000" dirty="0">
                <a:latin typeface="楷体" pitchFamily="49" charset="-122"/>
                <a:ea typeface="楷体" pitchFamily="49" charset="-122"/>
              </a:rPr>
              <a:t>：</a:t>
            </a:r>
            <a:endParaRPr lang="en-US" altLang="zh-CN" sz="2000" dirty="0">
              <a:latin typeface="楷体" pitchFamily="49" charset="-122"/>
              <a:ea typeface="楷体" pitchFamily="49" charset="-122"/>
            </a:endParaRPr>
          </a:p>
          <a:p>
            <a:pPr>
              <a:lnSpc>
                <a:spcPts val="2800"/>
              </a:lnSpc>
            </a:pPr>
            <a:r>
              <a:rPr lang="en-US" altLang="zh-CN" sz="2000" dirty="0">
                <a:latin typeface="楷体" pitchFamily="49" charset="-122"/>
                <a:ea typeface="楷体" pitchFamily="49" charset="-122"/>
              </a:rPr>
              <a:t>   </a:t>
            </a:r>
            <a:r>
              <a:rPr lang="zh-CN" altLang="zh-CN" sz="2000" dirty="0">
                <a:latin typeface="楷体" pitchFamily="49" charset="-122"/>
                <a:ea typeface="楷体" pitchFamily="49" charset="-122"/>
              </a:rPr>
              <a:t>全国</a:t>
            </a:r>
            <a:r>
              <a:rPr lang="zh-CN" altLang="en-US" sz="2000" b="1" dirty="0">
                <a:latin typeface="楷体" pitchFamily="49" charset="-122"/>
                <a:ea typeface="楷体" pitchFamily="49" charset="-122"/>
              </a:rPr>
              <a:t>一等奖</a:t>
            </a:r>
            <a:r>
              <a:rPr lang="en-US" altLang="zh-CN" sz="2000" b="1" dirty="0">
                <a:solidFill>
                  <a:srgbClr val="C00000"/>
                </a:solidFill>
                <a:latin typeface="楷体" pitchFamily="49" charset="-122"/>
                <a:ea typeface="楷体" pitchFamily="49" charset="-122"/>
              </a:rPr>
              <a:t>1</a:t>
            </a:r>
            <a:r>
              <a:rPr lang="zh-CN" altLang="zh-CN" sz="2000" b="1" dirty="0">
                <a:latin typeface="楷体" pitchFamily="49" charset="-122"/>
                <a:ea typeface="楷体" pitchFamily="49" charset="-122"/>
              </a:rPr>
              <a:t>项</a:t>
            </a:r>
            <a:r>
              <a:rPr lang="zh-CN" altLang="zh-CN" sz="2000" dirty="0">
                <a:latin typeface="楷体" pitchFamily="49" charset="-122"/>
                <a:ea typeface="楷体" pitchFamily="49" charset="-122"/>
              </a:rPr>
              <a:t>、二等奖</a:t>
            </a:r>
            <a:r>
              <a:rPr lang="en-US" altLang="zh-CN" sz="2000" b="1" dirty="0">
                <a:latin typeface="楷体" pitchFamily="49" charset="-122"/>
                <a:ea typeface="楷体" pitchFamily="49" charset="-122"/>
              </a:rPr>
              <a:t>2</a:t>
            </a:r>
            <a:r>
              <a:rPr lang="zh-CN" altLang="zh-CN" sz="2000" dirty="0">
                <a:latin typeface="楷体" pitchFamily="49" charset="-122"/>
                <a:ea typeface="楷体" pitchFamily="49" charset="-122"/>
              </a:rPr>
              <a:t>项、三等奖</a:t>
            </a:r>
            <a:r>
              <a:rPr lang="en-US" altLang="zh-CN" sz="2000" dirty="0">
                <a:latin typeface="楷体" pitchFamily="49" charset="-122"/>
                <a:ea typeface="楷体" pitchFamily="49" charset="-122"/>
              </a:rPr>
              <a:t>3</a:t>
            </a:r>
            <a:r>
              <a:rPr lang="zh-CN" altLang="zh-CN" sz="2000" dirty="0">
                <a:latin typeface="楷体" pitchFamily="49" charset="-122"/>
                <a:ea typeface="楷体" pitchFamily="49" charset="-122"/>
              </a:rPr>
              <a:t>项</a:t>
            </a:r>
            <a:endParaRPr lang="en-US" altLang="zh-CN" sz="2000" dirty="0">
              <a:latin typeface="楷体" pitchFamily="49" charset="-122"/>
              <a:ea typeface="楷体" pitchFamily="49" charset="-122"/>
            </a:endParaRPr>
          </a:p>
          <a:p>
            <a:pPr>
              <a:lnSpc>
                <a:spcPts val="2800"/>
              </a:lnSpc>
            </a:pPr>
            <a:r>
              <a:rPr lang="en-US" altLang="zh-CN" sz="2000" dirty="0">
                <a:latin typeface="楷体" pitchFamily="49" charset="-122"/>
                <a:ea typeface="楷体" pitchFamily="49" charset="-122"/>
              </a:rPr>
              <a:t>5</a:t>
            </a:r>
            <a:r>
              <a:rPr lang="zh-CN" altLang="en-US" sz="2000" dirty="0">
                <a:latin typeface="楷体" pitchFamily="49" charset="-122"/>
                <a:ea typeface="楷体" pitchFamily="49" charset="-122"/>
              </a:rPr>
              <a:t>、</a:t>
            </a:r>
            <a:r>
              <a:rPr lang="zh-CN" altLang="zh-CN" sz="2000" dirty="0">
                <a:latin typeface="楷体" pitchFamily="49" charset="-122"/>
                <a:ea typeface="楷体" pitchFamily="49" charset="-122"/>
              </a:rPr>
              <a:t>中国研究生</a:t>
            </a:r>
            <a:r>
              <a:rPr lang="zh-CN" altLang="en-US" sz="2000" dirty="0">
                <a:latin typeface="楷体" pitchFamily="49" charset="-122"/>
                <a:ea typeface="楷体" pitchFamily="49" charset="-122"/>
              </a:rPr>
              <a:t>数学建模</a:t>
            </a:r>
            <a:r>
              <a:rPr lang="zh-CN" altLang="zh-CN" sz="2000" dirty="0">
                <a:latin typeface="楷体" pitchFamily="49" charset="-122"/>
                <a:ea typeface="楷体" pitchFamily="49" charset="-122"/>
              </a:rPr>
              <a:t>竞赛</a:t>
            </a:r>
            <a:r>
              <a:rPr lang="zh-CN" altLang="en-US" sz="2000" dirty="0">
                <a:latin typeface="楷体" pitchFamily="49" charset="-122"/>
                <a:ea typeface="楷体" pitchFamily="49" charset="-122"/>
              </a:rPr>
              <a:t>：</a:t>
            </a:r>
            <a:endParaRPr lang="en-US" altLang="zh-CN" sz="2000" dirty="0">
              <a:latin typeface="楷体" pitchFamily="49" charset="-122"/>
              <a:ea typeface="楷体" pitchFamily="49" charset="-122"/>
            </a:endParaRPr>
          </a:p>
          <a:p>
            <a:pPr>
              <a:lnSpc>
                <a:spcPts val="2800"/>
              </a:lnSpc>
            </a:pPr>
            <a:r>
              <a:rPr lang="en-US" altLang="zh-CN" sz="2000" dirty="0">
                <a:latin typeface="楷体" pitchFamily="49" charset="-122"/>
                <a:ea typeface="楷体" pitchFamily="49" charset="-122"/>
              </a:rPr>
              <a:t>   </a:t>
            </a:r>
            <a:r>
              <a:rPr lang="zh-CN" altLang="zh-CN" sz="2000" dirty="0">
                <a:latin typeface="楷体" pitchFamily="49" charset="-122"/>
                <a:ea typeface="楷体" pitchFamily="49" charset="-122"/>
              </a:rPr>
              <a:t>全国</a:t>
            </a:r>
            <a:r>
              <a:rPr lang="zh-CN" altLang="zh-CN" sz="2000" b="1" dirty="0">
                <a:latin typeface="楷体" pitchFamily="49" charset="-122"/>
                <a:ea typeface="楷体" pitchFamily="49" charset="-122"/>
              </a:rPr>
              <a:t>一等奖</a:t>
            </a:r>
            <a:r>
              <a:rPr lang="en-US" altLang="zh-CN" sz="2000" b="1" dirty="0">
                <a:solidFill>
                  <a:srgbClr val="C00000"/>
                </a:solidFill>
                <a:latin typeface="楷体" pitchFamily="49" charset="-122"/>
                <a:ea typeface="楷体" pitchFamily="49" charset="-122"/>
              </a:rPr>
              <a:t>3</a:t>
            </a:r>
            <a:r>
              <a:rPr lang="zh-CN" altLang="zh-CN" sz="2000" dirty="0">
                <a:latin typeface="楷体" pitchFamily="49" charset="-122"/>
                <a:ea typeface="楷体" pitchFamily="49" charset="-122"/>
              </a:rPr>
              <a:t>项、二等奖</a:t>
            </a:r>
            <a:r>
              <a:rPr lang="en-US" altLang="zh-CN" sz="2000" b="1" dirty="0">
                <a:latin typeface="楷体" pitchFamily="49" charset="-122"/>
                <a:ea typeface="楷体" pitchFamily="49" charset="-122"/>
              </a:rPr>
              <a:t>38</a:t>
            </a:r>
            <a:r>
              <a:rPr lang="zh-CN" altLang="zh-CN" sz="2000" dirty="0">
                <a:latin typeface="楷体" pitchFamily="49" charset="-122"/>
                <a:ea typeface="楷体" pitchFamily="49" charset="-122"/>
              </a:rPr>
              <a:t>项（全国第八）</a:t>
            </a:r>
            <a:endParaRPr lang="zh-CN" altLang="en-US" sz="2000" b="1" dirty="0">
              <a:latin typeface="楷体" pitchFamily="49" charset="-122"/>
              <a:ea typeface="楷体" pitchFamily="49" charset="-122"/>
            </a:endParaRPr>
          </a:p>
        </p:txBody>
      </p:sp>
      <p:sp>
        <p:nvSpPr>
          <p:cNvPr id="15"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八、学科竞赛</a:t>
            </a:r>
          </a:p>
        </p:txBody>
      </p:sp>
    </p:spTree>
    <p:extLst>
      <p:ext uri="{BB962C8B-B14F-4D97-AF65-F5344CB8AC3E}">
        <p14:creationId xmlns:p14="http://schemas.microsoft.com/office/powerpoint/2010/main" val="1771980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2000" cy="6857623"/>
            <a:chOff x="335" y="189"/>
            <a:chExt cx="12192000" cy="6857623"/>
          </a:xfrm>
        </p:grpSpPr>
        <p:sp>
          <p:nvSpPr>
            <p:cNvPr id="17" name="Freeform 6"/>
            <p:cNvSpPr/>
            <p:nvPr/>
          </p:nvSpPr>
          <p:spPr bwMode="auto">
            <a:xfrm>
              <a:off x="1004" y="5144471"/>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765455" y="456903"/>
            <a:ext cx="4078754"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一、培养方案</a:t>
            </a:r>
          </a:p>
        </p:txBody>
      </p:sp>
      <p:grpSp>
        <p:nvGrpSpPr>
          <p:cNvPr id="3" name="组合 2"/>
          <p:cNvGrpSpPr/>
          <p:nvPr/>
        </p:nvGrpSpPr>
        <p:grpSpPr>
          <a:xfrm>
            <a:off x="1704606" y="2163458"/>
            <a:ext cx="2660904" cy="1707452"/>
            <a:chOff x="1324611" y="2742565"/>
            <a:chExt cx="2808605" cy="2373105"/>
          </a:xfrm>
        </p:grpSpPr>
        <p:cxnSp>
          <p:nvCxnSpPr>
            <p:cNvPr id="14" name="直接连接符 43"/>
            <p:cNvCxnSpPr/>
            <p:nvPr/>
          </p:nvCxnSpPr>
          <p:spPr>
            <a:xfrm>
              <a:off x="1324611" y="2850515"/>
              <a:ext cx="2808605"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a:cxnSpLocks/>
            </p:cNvCxnSpPr>
            <p:nvPr/>
          </p:nvCxnSpPr>
          <p:spPr>
            <a:xfrm>
              <a:off x="1413005" y="2742565"/>
              <a:ext cx="0" cy="2373105"/>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324611" y="2742565"/>
              <a:ext cx="215900" cy="2159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pic>
        <p:nvPicPr>
          <p:cNvPr id="7" name="图片 6"/>
          <p:cNvPicPr>
            <a:picLocks noChangeAspect="1"/>
          </p:cNvPicPr>
          <p:nvPr/>
        </p:nvPicPr>
        <p:blipFill>
          <a:blip r:embed="rId4"/>
          <a:stretch>
            <a:fillRect/>
          </a:stretch>
        </p:blipFill>
        <p:spPr>
          <a:xfrm>
            <a:off x="1000772" y="4224859"/>
            <a:ext cx="1816759" cy="1507974"/>
          </a:xfrm>
          <a:prstGeom prst="rect">
            <a:avLst/>
          </a:prstGeom>
        </p:spPr>
      </p:pic>
      <p:sp>
        <p:nvSpPr>
          <p:cNvPr id="8" name="文本框 7"/>
          <p:cNvSpPr txBox="1"/>
          <p:nvPr/>
        </p:nvSpPr>
        <p:spPr>
          <a:xfrm>
            <a:off x="1971041" y="2247704"/>
            <a:ext cx="9572732" cy="1760097"/>
          </a:xfrm>
          <a:prstGeom prst="rect">
            <a:avLst/>
          </a:prstGeom>
          <a:noFill/>
        </p:spPr>
        <p:txBody>
          <a:bodyPr wrap="square" rtlCol="0">
            <a:spAutoFit/>
          </a:bodyPr>
          <a:lstStyle/>
          <a:p>
            <a:pPr>
              <a:lnSpc>
                <a:spcPct val="150000"/>
              </a:lnSpc>
              <a:defRPr/>
            </a:pPr>
            <a:r>
              <a:rPr lang="zh-CN" altLang="en-US" sz="2800" b="1" dirty="0">
                <a:solidFill>
                  <a:srgbClr val="0070C0"/>
                </a:solidFill>
                <a:latin typeface="楷体" panose="02010609060101010101" pitchFamily="49" charset="-122"/>
                <a:ea typeface="楷体" panose="02010609060101010101" pitchFamily="49" charset="-122"/>
                <a:cs typeface="楷体" panose="02010609060101010101" pitchFamily="49" charset="-122"/>
              </a:rPr>
              <a:t>培养方案：</a:t>
            </a: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研究生培养的依据和指导</a:t>
            </a:r>
            <a:r>
              <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400" dirty="0">
                <a:latin typeface="楷体" panose="02010609060101010101" pitchFamily="49" charset="-122"/>
                <a:ea typeface="楷体" panose="02010609060101010101" pitchFamily="49" charset="-122"/>
                <a:cs typeface="楷体" panose="02010609060101010101" pitchFamily="49" charset="-122"/>
              </a:rPr>
              <a:t>主要包括：</a:t>
            </a:r>
            <a:r>
              <a:rPr lang="zh-CN" altLang="en-US" sz="2400" kern="0" dirty="0">
                <a:latin typeface="楷体" panose="02010609060101010101" pitchFamily="49" charset="-122"/>
                <a:ea typeface="楷体" panose="02010609060101010101" pitchFamily="49" charset="-122"/>
                <a:cs typeface="楷体" panose="02010609060101010101" pitchFamily="49" charset="-122"/>
              </a:rPr>
              <a:t>培养目标、学习年限与培养方式、课程设置与学分要求、培养环节与考核要求、实践环节和科研训练、科研成果、学位论文要求及基本文献阅读书目等。</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11" name="文本框 10"/>
          <p:cNvSpPr txBox="1"/>
          <p:nvPr/>
        </p:nvSpPr>
        <p:spPr>
          <a:xfrm>
            <a:off x="1084216" y="4298311"/>
            <a:ext cx="10022897" cy="1206099"/>
          </a:xfrm>
          <a:prstGeom prst="rect">
            <a:avLst/>
          </a:prstGeom>
          <a:noFill/>
        </p:spPr>
        <p:txBody>
          <a:bodyPr wrap="square" rtlCol="0">
            <a:spAutoFit/>
          </a:bodyPr>
          <a:lstStyle/>
          <a:p>
            <a:pPr lvl="0" fontAlgn="auto">
              <a:lnSpc>
                <a:spcPct val="150000"/>
              </a:lnSpc>
              <a:defRPr/>
            </a:pPr>
            <a:r>
              <a:rPr lang="zh-CN" altLang="en-US" sz="28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查看路径：</a:t>
            </a:r>
            <a:endParaRPr lang="en-US" altLang="zh-CN" sz="28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endParaRPr>
          </a:p>
          <a:p>
            <a:pPr lvl="0" fontAlgn="auto">
              <a:lnSpc>
                <a:spcPct val="150000"/>
              </a:lnSpc>
              <a:defRPr/>
            </a:pPr>
            <a:r>
              <a:rPr lang="zh-CN" altLang="en-US" sz="24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 点击“培养” → 选择“查看本专业培养方案”</a:t>
            </a:r>
            <a:endParaRPr lang="zh-CN" altLang="en-US" sz="2400" kern="0" dirty="0">
              <a:latin typeface="楷体" panose="02010609060101010101" pitchFamily="49" charset="-122"/>
              <a:ea typeface="楷体" panose="02010609060101010101" pitchFamily="49" charset="-122"/>
              <a:cs typeface="楷体" panose="02010609060101010101" pitchFamily="49" charset="-122"/>
            </a:endParaRPr>
          </a:p>
        </p:txBody>
      </p:sp>
    </p:spTree>
    <p:extLst>
      <p:ext uri="{BB962C8B-B14F-4D97-AF65-F5344CB8AC3E}">
        <p14:creationId xmlns:p14="http://schemas.microsoft.com/office/powerpoint/2010/main" val="14718595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内容占位符 2"/>
          <p:cNvSpPr txBox="1"/>
          <p:nvPr/>
        </p:nvSpPr>
        <p:spPr>
          <a:xfrm>
            <a:off x="1080728" y="2411900"/>
            <a:ext cx="10030543" cy="3572359"/>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defRPr/>
            </a:pPr>
            <a:r>
              <a:rPr lang="en-US" altLang="zh-CN" sz="2200" dirty="0">
                <a:solidFill>
                  <a:prstClr val="black"/>
                </a:solidFill>
                <a:latin typeface="楷体" panose="02010609060101010101" pitchFamily="49" charset="-122"/>
                <a:ea typeface="楷体" panose="02010609060101010101" pitchFamily="49" charset="-122"/>
              </a:rPr>
              <a:t>    1</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构建研究生创新创业教育体系</a:t>
            </a:r>
            <a:r>
              <a:rPr lang="zh-CN" altLang="en-US" sz="2200" dirty="0">
                <a:solidFill>
                  <a:prstClr val="black"/>
                </a:solidFill>
                <a:latin typeface="楷体" panose="02010609060101010101" pitchFamily="49" charset="-122"/>
                <a:ea typeface="楷体" panose="02010609060101010101" pitchFamily="49" charset="-122"/>
              </a:rPr>
              <a:t>：</a:t>
            </a:r>
            <a:r>
              <a:rPr lang="zh-CN" altLang="zh-CN" sz="2200" dirty="0">
                <a:solidFill>
                  <a:prstClr val="black"/>
                </a:solidFill>
                <a:latin typeface="楷体" panose="02010609060101010101" pitchFamily="49" charset="-122"/>
                <a:ea typeface="楷体" panose="02010609060101010101" pitchFamily="49" charset="-122"/>
              </a:rPr>
              <a:t>以提升研究生创新实践能力培养为核心，深化研究生院、创新创业学院合作，落实院系的主体责任，多方联动，双创课程、科研训练、学科竞赛、双创基地、创业指导、政策激励等多措并举，</a:t>
            </a:r>
            <a:r>
              <a:rPr lang="zh-CN" altLang="en-US" sz="2200" dirty="0">
                <a:solidFill>
                  <a:prstClr val="black"/>
                </a:solidFill>
                <a:latin typeface="楷体" panose="02010609060101010101" pitchFamily="49" charset="-122"/>
                <a:ea typeface="楷体" panose="02010609060101010101" pitchFamily="49" charset="-122"/>
              </a:rPr>
              <a:t>合力营造氛围，构建“双创”教育平台，推进研究生创新创业教育。</a:t>
            </a:r>
            <a:endParaRPr lang="en-US" altLang="zh-CN" sz="22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600"/>
              </a:spcBef>
              <a:buNone/>
              <a:defRPr/>
            </a:pPr>
            <a:r>
              <a:rPr lang="en-US" altLang="zh-CN" sz="2200" dirty="0">
                <a:solidFill>
                  <a:prstClr val="black"/>
                </a:solidFill>
                <a:latin typeface="楷体" panose="02010609060101010101" pitchFamily="49" charset="-122"/>
                <a:ea typeface="楷体" panose="02010609060101010101" pitchFamily="49" charset="-122"/>
              </a:rPr>
              <a:t>    2</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培育研究生创新创业优秀成果</a:t>
            </a:r>
            <a:r>
              <a:rPr lang="zh-CN" altLang="en-US" sz="2200" dirty="0">
                <a:solidFill>
                  <a:prstClr val="black"/>
                </a:solidFill>
                <a:latin typeface="楷体" panose="02010609060101010101" pitchFamily="49" charset="-122"/>
                <a:ea typeface="楷体" panose="02010609060101010101" pitchFamily="49" charset="-122"/>
              </a:rPr>
              <a:t>：构建校院二级“双创”成果培育和奖励制度，鼓励研究生积极参与创新创业实践和各类创新创业大赛，优秀成果推荐参加全国、上海市级“互联网</a:t>
            </a:r>
            <a:r>
              <a:rPr lang="en-US" altLang="zh-CN" sz="2200" dirty="0">
                <a:solidFill>
                  <a:prstClr val="black"/>
                </a:solidFill>
                <a:latin typeface="楷体" panose="02010609060101010101" pitchFamily="49" charset="-122"/>
                <a:ea typeface="楷体" panose="02010609060101010101" pitchFamily="49" charset="-122"/>
              </a:rPr>
              <a:t>+</a:t>
            </a:r>
            <a:r>
              <a:rPr lang="zh-CN" altLang="en-US" sz="2200" dirty="0">
                <a:solidFill>
                  <a:prstClr val="black"/>
                </a:solidFill>
                <a:latin typeface="楷体" panose="02010609060101010101" pitchFamily="49" charset="-122"/>
                <a:ea typeface="楷体" panose="02010609060101010101" pitchFamily="49" charset="-122"/>
              </a:rPr>
              <a:t>”创新创业等大赛。</a:t>
            </a:r>
            <a:endParaRPr lang="en-US" altLang="zh-CN" sz="2200" kern="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56444" y="401556"/>
            <a:ext cx="4699977" cy="879492"/>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3600" b="1" kern="0" dirty="0">
                <a:solidFill>
                  <a:srgbClr val="FFFF00"/>
                </a:solidFill>
                <a:latin typeface="华文新魏" panose="02010800040101010101" pitchFamily="2" charset="-122"/>
                <a:ea typeface="华文新魏" panose="02010800040101010101" pitchFamily="2" charset="-122"/>
              </a:rPr>
              <a:t> </a:t>
            </a:r>
            <a:r>
              <a:rPr lang="zh-CN" altLang="en-US" b="1" kern="0" dirty="0">
                <a:solidFill>
                  <a:srgbClr val="FFFF00"/>
                </a:solidFill>
                <a:latin typeface="华文新魏" panose="02010800040101010101" pitchFamily="2" charset="-122"/>
                <a:ea typeface="华文新魏" panose="02010800040101010101" pitchFamily="2" charset="-122"/>
              </a:rPr>
              <a:t>九、创新创业</a:t>
            </a:r>
            <a:endParaRPr lang="zh-CN" altLang="zh-CN" b="1" kern="0" dirty="0">
              <a:solidFill>
                <a:srgbClr val="FFFF0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3492349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9" name="内容占位符 2"/>
          <p:cNvSpPr txBox="1">
            <a:spLocks/>
          </p:cNvSpPr>
          <p:nvPr/>
        </p:nvSpPr>
        <p:spPr>
          <a:xfrm>
            <a:off x="1312346" y="2407309"/>
            <a:ext cx="10179199" cy="3492330"/>
          </a:xfrm>
          <a:prstGeom prst="rect">
            <a:avLst/>
          </a:prstGeom>
          <a:noFill/>
          <a:ln>
            <a:noFill/>
          </a:ln>
        </p:spPr>
        <p:txBody>
          <a:bodyPr/>
          <a:lstStyle>
            <a:lvl1pPr marL="216755" indent="-216755" algn="l" defTabSz="867015"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62" indent="-216755" algn="l" defTabSz="867015"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767" indent="-216755" algn="l" defTabSz="867015"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27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78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290"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799"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306"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813" indent="-216755" algn="l" defTabSz="867015"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a:lstStyle>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1</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博士学位论文是综合衡量博士生培养质量和学术水平的重要标志，应在导师</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   </a:t>
            </a:r>
            <a:r>
              <a:rPr lang="zh-CN" altLang="zh-CN" sz="2200" dirty="0">
                <a:latin typeface="楷体" panose="02010609060101010101" pitchFamily="49" charset="-122"/>
                <a:ea typeface="楷体" panose="02010609060101010101" pitchFamily="49" charset="-122"/>
              </a:rPr>
              <a:t>指导下，由博士生独立完成</a:t>
            </a:r>
            <a:r>
              <a:rPr lang="zh-CN" altLang="en-US" sz="2200" dirty="0">
                <a:latin typeface="楷体" panose="02010609060101010101" pitchFamily="49" charset="-122"/>
                <a:ea typeface="楷体" panose="02010609060101010101" pitchFamily="49" charset="-122"/>
              </a:rPr>
              <a:t>。</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2</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博士学位论文应体现前沿性与创新性，应以作者的创造性研究成果为主体，反</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   </a:t>
            </a:r>
            <a:r>
              <a:rPr lang="zh-CN" altLang="zh-CN" sz="2200" dirty="0">
                <a:latin typeface="楷体" panose="02010609060101010101" pitchFamily="49" charset="-122"/>
                <a:ea typeface="楷体" panose="02010609060101010101" pitchFamily="49" charset="-122"/>
              </a:rPr>
              <a:t>映作者已具有独立从事科学研究工作的能力，以及在本学科上的坚实宽广的理</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   </a:t>
            </a:r>
            <a:r>
              <a:rPr lang="zh-CN" altLang="zh-CN" sz="2200" dirty="0">
                <a:latin typeface="楷体" panose="02010609060101010101" pitchFamily="49" charset="-122"/>
                <a:ea typeface="楷体" panose="02010609060101010101" pitchFamily="49" charset="-122"/>
              </a:rPr>
              <a:t>论基础和系统深入的专业知识。</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3</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博士生在学期间一般用至少两年的时间完成学位论文。</a:t>
            </a:r>
            <a:endParaRPr lang="en-US" altLang="zh-CN" sz="2200" dirty="0">
              <a:latin typeface="楷体" panose="02010609060101010101" pitchFamily="49" charset="-122"/>
              <a:ea typeface="楷体" panose="02010609060101010101" pitchFamily="49" charset="-122"/>
            </a:endParaRPr>
          </a:p>
          <a:p>
            <a:pPr marL="0" indent="0">
              <a:lnSpc>
                <a:spcPct val="150000"/>
              </a:lnSpc>
              <a:buNone/>
            </a:pPr>
            <a:endParaRPr lang="en-US" altLang="zh-CN" sz="2200" dirty="0">
              <a:latin typeface="楷体" panose="02010609060101010101" pitchFamily="49" charset="-122"/>
              <a:ea typeface="楷体" panose="02010609060101010101" pitchFamily="49" charset="-122"/>
            </a:endParaRPr>
          </a:p>
          <a:p>
            <a:pPr marL="0" indent="0">
              <a:lnSpc>
                <a:spcPct val="150000"/>
              </a:lnSpc>
              <a:buNone/>
            </a:pPr>
            <a:endParaRPr lang="en-US" altLang="zh-CN" sz="2800" dirty="0">
              <a:latin typeface="楷体" panose="02010609060101010101" pitchFamily="49" charset="-122"/>
              <a:ea typeface="楷体" panose="02010609060101010101" pitchFamily="49" charset="-122"/>
            </a:endParaRPr>
          </a:p>
        </p:txBody>
      </p:sp>
      <p:sp>
        <p:nvSpPr>
          <p:cNvPr id="10" name="Rectangle 2"/>
          <p:cNvSpPr txBox="1">
            <a:spLocks/>
          </p:cNvSpPr>
          <p:nvPr/>
        </p:nvSpPr>
        <p:spPr>
          <a:xfrm>
            <a:off x="1556445" y="465582"/>
            <a:ext cx="4228894" cy="815466"/>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十、学位论文</a:t>
            </a:r>
            <a:endParaRPr lang="zh-CN" altLang="zh-CN" b="1" kern="0" dirty="0">
              <a:solidFill>
                <a:srgbClr val="FFFF0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588371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8191166" y="5185241"/>
            <a:ext cx="4000500" cy="50116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buNone/>
            </a:pPr>
            <a:r>
              <a:rPr lang="zh-CN" altLang="en-US" sz="2000" b="1" dirty="0">
                <a:solidFill>
                  <a:srgbClr val="0070C0"/>
                </a:solidFill>
                <a:latin typeface="华文仿宋" panose="02010600040101010101" pitchFamily="2" charset="-122"/>
              </a:rPr>
              <a:t>网站：</a:t>
            </a:r>
            <a:r>
              <a:rPr lang="en-US" altLang="zh-CN" sz="1800" b="1" dirty="0">
                <a:solidFill>
                  <a:srgbClr val="C00000"/>
                </a:solidFill>
                <a:latin typeface="Arial Unicode MS" pitchFamily="34" charset="-122"/>
                <a:ea typeface="Arial Unicode MS" pitchFamily="34" charset="-122"/>
                <a:cs typeface="Arial Unicode MS" pitchFamily="34" charset="-122"/>
              </a:rPr>
              <a:t>http://www.yjsy.ecnu.edu.cn/</a:t>
            </a:r>
          </a:p>
        </p:txBody>
      </p:sp>
      <p:pic>
        <p:nvPicPr>
          <p:cNvPr id="9" name="图片 1"/>
          <p:cNvPicPr>
            <a:picLocks noChangeAspect="1"/>
          </p:cNvPicPr>
          <p:nvPr/>
        </p:nvPicPr>
        <p:blipFill>
          <a:blip r:embed="rId4"/>
          <a:stretch>
            <a:fillRect/>
          </a:stretch>
        </p:blipFill>
        <p:spPr>
          <a:xfrm>
            <a:off x="1846729" y="2239252"/>
            <a:ext cx="6136686" cy="3794204"/>
          </a:xfrm>
          <a:prstGeom prst="rect">
            <a:avLst/>
          </a:prstGeom>
          <a:noFill/>
          <a:ln w="9525">
            <a:noFill/>
          </a:ln>
        </p:spPr>
      </p:pic>
      <p:sp>
        <p:nvSpPr>
          <p:cNvPr id="11" name="标题 1"/>
          <p:cNvSpPr txBox="1"/>
          <p:nvPr/>
        </p:nvSpPr>
        <p:spPr>
          <a:xfrm>
            <a:off x="1706052" y="439513"/>
            <a:ext cx="2680447" cy="6642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研究生院</a:t>
            </a:r>
          </a:p>
        </p:txBody>
      </p:sp>
      <p:sp>
        <p:nvSpPr>
          <p:cNvPr id="12" name="内容占位符 2"/>
          <p:cNvSpPr txBox="1"/>
          <p:nvPr/>
        </p:nvSpPr>
        <p:spPr>
          <a:xfrm>
            <a:off x="8106508" y="1276940"/>
            <a:ext cx="4000500" cy="1195269"/>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zh-CN" altLang="en-US" sz="2000" b="1" dirty="0">
                <a:solidFill>
                  <a:srgbClr val="0070C0"/>
                </a:solidFill>
                <a:latin typeface="华文仿宋" panose="02010600040101010101" pitchFamily="2" charset="-122"/>
              </a:rPr>
              <a:t>微信公众号：</a:t>
            </a:r>
            <a:r>
              <a:rPr lang="en-US" altLang="zh-CN" sz="1900" b="1" dirty="0">
                <a:solidFill>
                  <a:srgbClr val="C00000"/>
                </a:solidFill>
                <a:latin typeface="Arial Unicode MS" pitchFamily="34" charset="-122"/>
                <a:ea typeface="Arial Unicode MS" pitchFamily="34" charset="-122"/>
                <a:cs typeface="Arial Unicode MS" pitchFamily="34" charset="-122"/>
              </a:rPr>
              <a:t>ECNU_GRAD_EDU</a:t>
            </a:r>
          </a:p>
          <a:p>
            <a:pPr marL="0" indent="0" algn="r">
              <a:lnSpc>
                <a:spcPct val="150000"/>
              </a:lnSpc>
              <a:buNone/>
            </a:pPr>
            <a:r>
              <a:rPr lang="en-US" altLang="zh-CN" sz="2000" b="1" dirty="0">
                <a:latin typeface="宋体" panose="02010600030101010101" pitchFamily="2" charset="-122"/>
                <a:ea typeface="宋体" panose="02010600030101010101" pitchFamily="2" charset="-122"/>
                <a:cs typeface="Arial Unicode MS" pitchFamily="34" charset="-122"/>
              </a:rPr>
              <a:t>(</a:t>
            </a:r>
            <a:r>
              <a:rPr lang="zh-CN" altLang="en-US" sz="2000" b="1" dirty="0">
                <a:latin typeface="宋体" panose="02010600030101010101" pitchFamily="2" charset="-122"/>
                <a:ea typeface="宋体" panose="02010600030101010101" pitchFamily="2" charset="-122"/>
                <a:cs typeface="Arial Unicode MS" pitchFamily="34" charset="-122"/>
              </a:rPr>
              <a:t>华东师范大学研究生教育）</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78033" y="2479764"/>
            <a:ext cx="24574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6998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35" name="标题 1"/>
          <p:cNvSpPr txBox="1"/>
          <p:nvPr/>
        </p:nvSpPr>
        <p:spPr>
          <a:xfrm>
            <a:off x="1635574" y="462243"/>
            <a:ext cx="2941405" cy="6045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三点期望</a:t>
            </a:r>
            <a:endParaRPr lang="en-US" altLang="zh-CN" b="1" kern="0" dirty="0">
              <a:solidFill>
                <a:srgbClr val="FFFF00"/>
              </a:solidFill>
              <a:latin typeface="华文新魏" panose="02010800040101010101" pitchFamily="2" charset="-122"/>
              <a:ea typeface="华文新魏" panose="02010800040101010101" pitchFamily="2" charset="-122"/>
            </a:endParaRPr>
          </a:p>
        </p:txBody>
      </p:sp>
      <p:sp>
        <p:nvSpPr>
          <p:cNvPr id="36" name="矩形 35"/>
          <p:cNvSpPr/>
          <p:nvPr/>
        </p:nvSpPr>
        <p:spPr>
          <a:xfrm>
            <a:off x="1973717" y="2670904"/>
            <a:ext cx="2141626" cy="2819233"/>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珍惜</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日常课程学习始终勤奋、刻苦</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科学研究、实践活动始终钻研、好问</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37" name="矩形 36"/>
          <p:cNvSpPr/>
          <p:nvPr/>
        </p:nvSpPr>
        <p:spPr>
          <a:xfrm>
            <a:off x="5037992" y="2695751"/>
            <a:ext cx="2168637" cy="2548390"/>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自信</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勇于质疑、探索</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主动研究创新、实践创新</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  </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8" name="矩形 37"/>
          <p:cNvSpPr/>
          <p:nvPr/>
        </p:nvSpPr>
        <p:spPr>
          <a:xfrm>
            <a:off x="8220715" y="2690554"/>
            <a:ext cx="2073806" cy="1938992"/>
          </a:xfrm>
          <a:prstGeom prst="rect">
            <a:avLst/>
          </a:prstGeom>
        </p:spPr>
        <p:txBody>
          <a:bodyPr wrap="square">
            <a:spAutoFit/>
          </a:bodyPr>
          <a:lstStyle/>
          <a:p>
            <a:pPr lvl="0">
              <a:defRPr/>
            </a:pPr>
            <a:r>
              <a:rPr lang="zh-CN" altLang="en-US" sz="3200" b="1" dirty="0">
                <a:latin typeface="楷体" panose="02010609060101010101" pitchFamily="49" charset="-122"/>
                <a:ea typeface="楷体" panose="02010609060101010101" pitchFamily="49" charset="-122"/>
                <a:cs typeface="楷体" panose="02010609060101010101" pitchFamily="49" charset="-122"/>
              </a:rPr>
              <a:t>   感恩</a:t>
            </a:r>
            <a:endParaRPr lang="en-US" altLang="zh-CN" sz="3200" b="1"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善于分享</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乐于合作、团队交流</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grpSp>
        <p:nvGrpSpPr>
          <p:cNvPr id="39" name="组 38"/>
          <p:cNvGrpSpPr/>
          <p:nvPr/>
        </p:nvGrpSpPr>
        <p:grpSpPr>
          <a:xfrm>
            <a:off x="1481230" y="2648093"/>
            <a:ext cx="2634113" cy="3168352"/>
            <a:chOff x="251520" y="1628800"/>
            <a:chExt cx="2634113" cy="3168352"/>
          </a:xfrm>
        </p:grpSpPr>
        <p:sp>
          <p:nvSpPr>
            <p:cNvPr id="40"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p>
          </p:txBody>
        </p:sp>
        <p:cxnSp>
          <p:nvCxnSpPr>
            <p:cNvPr id="41"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2"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45" name="组 44"/>
          <p:cNvGrpSpPr/>
          <p:nvPr/>
        </p:nvGrpSpPr>
        <p:grpSpPr>
          <a:xfrm>
            <a:off x="4576980" y="2645473"/>
            <a:ext cx="2634113" cy="3168352"/>
            <a:chOff x="251520" y="1628800"/>
            <a:chExt cx="2634113" cy="3168352"/>
          </a:xfrm>
        </p:grpSpPr>
        <p:sp>
          <p:nvSpPr>
            <p:cNvPr id="46"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7"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8"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9"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0"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51" name="组 50"/>
          <p:cNvGrpSpPr/>
          <p:nvPr/>
        </p:nvGrpSpPr>
        <p:grpSpPr>
          <a:xfrm>
            <a:off x="7664872" y="2642853"/>
            <a:ext cx="2634113" cy="3168352"/>
            <a:chOff x="251520" y="1628800"/>
            <a:chExt cx="2634113" cy="3168352"/>
          </a:xfrm>
        </p:grpSpPr>
        <p:sp>
          <p:nvSpPr>
            <p:cNvPr id="52"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53"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4"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5"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6"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sp>
        <p:nvSpPr>
          <p:cNvPr id="57" name="文本框 56"/>
          <p:cNvSpPr txBox="1"/>
          <p:nvPr/>
        </p:nvSpPr>
        <p:spPr>
          <a:xfrm>
            <a:off x="1881352" y="5885793"/>
            <a:ext cx="184731" cy="461665"/>
          </a:xfrm>
          <a:prstGeom prst="rect">
            <a:avLst/>
          </a:prstGeom>
          <a:noFill/>
        </p:spPr>
        <p:txBody>
          <a:bodyPr wrap="none" rtlCol="0">
            <a:spAutoFit/>
          </a:bodyPr>
          <a:lstStyle/>
          <a:p>
            <a:endParaRPr kumimoji="1" lang="zh-CN" altLang="en-US" dirty="0"/>
          </a:p>
        </p:txBody>
      </p:sp>
    </p:spTree>
    <p:extLst>
      <p:ext uri="{BB962C8B-B14F-4D97-AF65-F5344CB8AC3E}">
        <p14:creationId xmlns:p14="http://schemas.microsoft.com/office/powerpoint/2010/main" val="3148593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3"/>
          <p:cNvSpPr txBox="1"/>
          <p:nvPr/>
        </p:nvSpPr>
        <p:spPr>
          <a:xfrm>
            <a:off x="2277209" y="2331192"/>
            <a:ext cx="8176845" cy="756745"/>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a:r>
              <a:rPr lang="zh-CN" altLang="en-US" sz="4200" b="1" dirty="0">
                <a:solidFill>
                  <a:srgbClr val="FF0000"/>
                </a:solidFill>
                <a:ea typeface="华文中宋" panose="02010600040101010101" pitchFamily="2" charset="-122"/>
              </a:rPr>
              <a:t>不负青春，成就人生新高度！</a:t>
            </a:r>
          </a:p>
        </p:txBody>
      </p:sp>
      <p:pic>
        <p:nvPicPr>
          <p:cNvPr id="11" name="图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468560"/>
            <a:ext cx="12192001" cy="3389251"/>
          </a:xfrm>
          <a:prstGeom prst="rect">
            <a:avLst/>
          </a:prstGeom>
        </p:spPr>
      </p:pic>
      <p:sp>
        <p:nvSpPr>
          <p:cNvPr id="12" name="标题 1"/>
          <p:cNvSpPr txBox="1"/>
          <p:nvPr/>
        </p:nvSpPr>
        <p:spPr>
          <a:xfrm>
            <a:off x="1635575" y="387626"/>
            <a:ext cx="5311877" cy="685391"/>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爱在师大  研在师大</a:t>
            </a:r>
            <a:endParaRPr lang="en-US" altLang="zh-CN" b="1" kern="0" dirty="0">
              <a:solidFill>
                <a:srgbClr val="FFFF0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1127597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765790" y="426131"/>
            <a:ext cx="4475984"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二、培养计划</a:t>
            </a:r>
          </a:p>
        </p:txBody>
      </p:sp>
      <p:grpSp>
        <p:nvGrpSpPr>
          <p:cNvPr id="3" name="组合 2"/>
          <p:cNvGrpSpPr/>
          <p:nvPr/>
        </p:nvGrpSpPr>
        <p:grpSpPr>
          <a:xfrm>
            <a:off x="1294921" y="2946076"/>
            <a:ext cx="2905760" cy="2048510"/>
            <a:chOff x="1772" y="4226"/>
            <a:chExt cx="4576" cy="3226"/>
          </a:xfrm>
        </p:grpSpPr>
        <p:cxnSp>
          <p:nvCxnSpPr>
            <p:cNvPr id="14" name="直接连接符 43"/>
            <p:cNvCxnSpPr/>
            <p:nvPr/>
          </p:nvCxnSpPr>
          <p:spPr>
            <a:xfrm>
              <a:off x="1926" y="4382"/>
              <a:ext cx="4423"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942" y="4334"/>
              <a:ext cx="0" cy="3119"/>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772" y="4226"/>
              <a:ext cx="340" cy="34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prstClr val="white"/>
                </a:solidFill>
                <a:latin typeface="微软雅黑" panose="020B0503020204020204" pitchFamily="34" charset="-122"/>
              </a:endParaRPr>
            </a:p>
          </p:txBody>
        </p:sp>
      </p:grpSp>
      <p:sp>
        <p:nvSpPr>
          <p:cNvPr id="21" name="矩形 20"/>
          <p:cNvSpPr/>
          <p:nvPr/>
        </p:nvSpPr>
        <p:spPr>
          <a:xfrm>
            <a:off x="1618771" y="3159230"/>
            <a:ext cx="10296378" cy="3106171"/>
          </a:xfrm>
          <a:prstGeom prst="rect">
            <a:avLst/>
          </a:prstGeom>
        </p:spPr>
        <p:txBody>
          <a:bodyPr wrap="square">
            <a:spAutoFit/>
          </a:bodyPr>
          <a:lstStyle/>
          <a:p>
            <a:pPr>
              <a:lnSpc>
                <a:spcPct val="150000"/>
              </a:lnSpc>
              <a:defRPr/>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主要包括</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rPr>
              <a:t>课程学习要求、培养环节要求、科研成果要求等；</a:t>
            </a:r>
          </a:p>
          <a:p>
            <a:pPr>
              <a:lnSpc>
                <a:spcPct val="150000"/>
              </a:lnSpc>
              <a:defRPr/>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制定要求</a:t>
            </a:r>
            <a:r>
              <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入学后</a:t>
            </a:r>
            <a:r>
              <a:rPr lang="en-US" altLang="zh-CN" sz="2200" b="1"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两个月内</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，在导师和导师组的指导下，按照所在学科培养方案</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endParaRPr>
          </a:p>
          <a:p>
            <a:pPr>
              <a:lnSpc>
                <a:spcPct val="150000"/>
              </a:lnSpc>
              <a:defRPr/>
            </a:pPr>
            <a:r>
              <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结合个人情况，制定培养计划</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交所在院系存档，并严格执行</a:t>
            </a:r>
            <a:r>
              <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p>
          <a:p>
            <a:pPr>
              <a:lnSpc>
                <a:spcPct val="150000"/>
              </a:lnSpc>
              <a:defRPr/>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具体路径</a:t>
            </a:r>
            <a:r>
              <a:rPr lang="zh-CN" altLang="en-US" sz="2200" b="1" dirty="0">
                <a:latin typeface="楷体" panose="02010609060101010101" pitchFamily="49" charset="-122"/>
                <a:ea typeface="楷体" panose="02010609060101010101" pitchFamily="49" charset="-122"/>
                <a:cs typeface="楷体" panose="02010609060101010101" pitchFamily="49" charset="-122"/>
                <a:sym typeface="Wingdings" pitchFamily="2" charset="2"/>
              </a:rPr>
              <a:t>：</a:t>
            </a:r>
            <a:endParaRPr lang="en-US" altLang="zh-CN" sz="2200" b="1" dirty="0">
              <a:latin typeface="楷体" panose="02010609060101010101" pitchFamily="49" charset="-122"/>
              <a:ea typeface="楷体" panose="02010609060101010101" pitchFamily="49" charset="-122"/>
              <a:cs typeface="楷体" panose="02010609060101010101" pitchFamily="49" charset="-122"/>
              <a:sym typeface="Wingdings" pitchFamily="2" charset="2"/>
            </a:endParaRPr>
          </a:p>
          <a:p>
            <a:pPr>
              <a:lnSpc>
                <a:spcPct val="150000"/>
              </a:lnSpc>
              <a:defRPr/>
            </a:pP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Wingdings" pitchFamily="2" charset="2"/>
              </a:rPr>
              <a:t>（</a:t>
            </a:r>
            <a:r>
              <a:rPr lang="en-US" altLang="zh-CN"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Wingdings" pitchFamily="2" charset="2"/>
              </a:rPr>
              <a:t>1</a:t>
            </a: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Wingdings" pitchFamily="2" charset="2"/>
              </a:rPr>
              <a:t>）制定：</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 点击“培养” → 选择</a:t>
            </a:r>
            <a:r>
              <a:rPr lang="en-US" altLang="zh-CN"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制定我的培养计划</a:t>
            </a:r>
            <a:r>
              <a:rPr lang="en-US" altLang="zh-CN"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）查看：</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选择“查看我的培养计划”，查看个人培养计划。</a:t>
            </a:r>
            <a:endPar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矩形 3"/>
          <p:cNvSpPr/>
          <p:nvPr/>
        </p:nvSpPr>
        <p:spPr>
          <a:xfrm>
            <a:off x="4450417" y="1867322"/>
            <a:ext cx="6707663" cy="1042208"/>
          </a:xfrm>
          <a:prstGeom prst="rect">
            <a:avLst/>
          </a:prstGeom>
        </p:spPr>
        <p:txBody>
          <a:bodyPr wrap="square">
            <a:spAutoFit/>
          </a:bodyPr>
          <a:lstStyle/>
          <a:p>
            <a:pPr>
              <a:lnSpc>
                <a:spcPct val="150000"/>
              </a:lnSpc>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培养计划</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rPr>
              <a:t>是导师指导博士生学习、开展研究工作的基础，也是对博士生毕业及学位授予审查的依据。</a:t>
            </a:r>
            <a:endParaRPr lang="zh-CN" altLang="en-US" sz="2200" dirty="0">
              <a:solidFill>
                <a:prstClr val="black"/>
              </a:solidFill>
            </a:endParaRPr>
          </a:p>
        </p:txBody>
      </p:sp>
      <p:pic>
        <p:nvPicPr>
          <p:cNvPr id="6" name="图片 5"/>
          <p:cNvPicPr>
            <a:picLocks noChangeAspect="1"/>
          </p:cNvPicPr>
          <p:nvPr/>
        </p:nvPicPr>
        <p:blipFill>
          <a:blip r:embed="rId4"/>
          <a:stretch>
            <a:fillRect/>
          </a:stretch>
        </p:blipFill>
        <p:spPr>
          <a:xfrm>
            <a:off x="4309266" y="1692466"/>
            <a:ext cx="2914141" cy="1431118"/>
          </a:xfrm>
          <a:prstGeom prst="rect">
            <a:avLst/>
          </a:prstGeom>
        </p:spPr>
      </p:pic>
    </p:spTree>
    <p:extLst>
      <p:ext uri="{BB962C8B-B14F-4D97-AF65-F5344CB8AC3E}">
        <p14:creationId xmlns:p14="http://schemas.microsoft.com/office/powerpoint/2010/main" val="2365083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8" name="矩形 7"/>
          <p:cNvSpPr/>
          <p:nvPr/>
        </p:nvSpPr>
        <p:spPr>
          <a:xfrm>
            <a:off x="8124930" y="2693529"/>
            <a:ext cx="3509182" cy="2062103"/>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r>
              <a:rPr lang="zh-CN" altLang="zh-CN" sz="2800" b="1" dirty="0">
                <a:solidFill>
                  <a:prstClr val="black"/>
                </a:solidFill>
                <a:latin typeface="楷体" panose="02010609060101010101" pitchFamily="49" charset="-122"/>
                <a:ea typeface="楷体" panose="02010609060101010101" pitchFamily="49" charset="-122"/>
              </a:rPr>
              <a:t>硕博连读研究生</a:t>
            </a:r>
            <a:endParaRPr lang="en-US" altLang="zh-CN" sz="2800" b="1" dirty="0">
              <a:solidFill>
                <a:prstClr val="black"/>
              </a:solidFill>
              <a:latin typeface="楷体" panose="02010609060101010101" pitchFamily="49" charset="-122"/>
              <a:ea typeface="楷体" panose="02010609060101010101" pitchFamily="49" charset="-122"/>
            </a:endParaRPr>
          </a:p>
          <a:p>
            <a:endParaRPr lang="en-US" altLang="zh-CN" sz="2800" b="1"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基本学习年限为</a:t>
            </a:r>
            <a:r>
              <a:rPr lang="en-US" altLang="zh-CN" sz="2400" dirty="0">
                <a:solidFill>
                  <a:prstClr val="black"/>
                </a:solidFill>
                <a:latin typeface="楷体" panose="02010609060101010101" pitchFamily="49" charset="-122"/>
                <a:ea typeface="楷体" panose="02010609060101010101" pitchFamily="49" charset="-122"/>
              </a:rPr>
              <a:t>5-6</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最长学习年限为</a:t>
            </a:r>
            <a:r>
              <a:rPr lang="en-US" altLang="zh-CN" sz="2400" dirty="0">
                <a:solidFill>
                  <a:prstClr val="black"/>
                </a:solidFill>
                <a:latin typeface="楷体" panose="02010609060101010101" pitchFamily="49" charset="-122"/>
                <a:ea typeface="楷体" panose="02010609060101010101" pitchFamily="49" charset="-122"/>
              </a:rPr>
              <a:t>7</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p:txBody>
      </p:sp>
      <p:sp>
        <p:nvSpPr>
          <p:cNvPr id="9" name="矩形 8"/>
          <p:cNvSpPr/>
          <p:nvPr/>
        </p:nvSpPr>
        <p:spPr>
          <a:xfrm>
            <a:off x="4458947" y="2716704"/>
            <a:ext cx="3369366" cy="2062103"/>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r>
              <a:rPr lang="zh-CN" altLang="zh-CN" sz="2800" b="1" dirty="0">
                <a:solidFill>
                  <a:prstClr val="black"/>
                </a:solidFill>
                <a:latin typeface="楷体" panose="02010609060101010101" pitchFamily="49" charset="-122"/>
                <a:ea typeface="楷体" panose="02010609060101010101" pitchFamily="49" charset="-122"/>
              </a:rPr>
              <a:t>本科直博研究生</a:t>
            </a:r>
            <a:endParaRPr lang="en-US" altLang="zh-CN" sz="2800" b="1" dirty="0">
              <a:solidFill>
                <a:prstClr val="black"/>
              </a:solidFill>
              <a:latin typeface="楷体" panose="02010609060101010101" pitchFamily="49" charset="-122"/>
              <a:ea typeface="楷体" panose="02010609060101010101" pitchFamily="49" charset="-122"/>
            </a:endParaRPr>
          </a:p>
          <a:p>
            <a:endParaRPr lang="en-US" altLang="zh-CN" sz="2800" b="1"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基本学习年限为</a:t>
            </a:r>
            <a:r>
              <a:rPr lang="en-US" altLang="zh-CN" sz="2400" dirty="0">
                <a:solidFill>
                  <a:prstClr val="black"/>
                </a:solidFill>
                <a:latin typeface="楷体" panose="02010609060101010101" pitchFamily="49" charset="-122"/>
                <a:ea typeface="楷体" panose="02010609060101010101" pitchFamily="49" charset="-122"/>
              </a:rPr>
              <a:t>5</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最长学习年限为</a:t>
            </a:r>
            <a:r>
              <a:rPr lang="en-US" altLang="zh-CN" sz="2400" dirty="0">
                <a:solidFill>
                  <a:prstClr val="black"/>
                </a:solidFill>
                <a:latin typeface="楷体" panose="02010609060101010101" pitchFamily="49" charset="-122"/>
                <a:ea typeface="楷体" panose="02010609060101010101" pitchFamily="49" charset="-122"/>
              </a:rPr>
              <a:t>7</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p:txBody>
      </p:sp>
      <p:sp>
        <p:nvSpPr>
          <p:cNvPr id="10" name="Rectangle 2"/>
          <p:cNvSpPr txBox="1">
            <a:spLocks/>
          </p:cNvSpPr>
          <p:nvPr/>
        </p:nvSpPr>
        <p:spPr>
          <a:xfrm>
            <a:off x="1452984" y="379627"/>
            <a:ext cx="6544803" cy="725451"/>
          </a:xfrm>
          <a:prstGeom prst="rect">
            <a:avLst/>
          </a:prstGeom>
          <a:noFill/>
          <a:ln>
            <a:noFill/>
          </a:ln>
        </p:spPr>
        <p:txBody>
          <a:bodyPr/>
          <a:lstStyle>
            <a:lvl1pPr algn="l" defTabSz="867015" rtl="0" eaLnBrk="1" latinLnBrk="0" hangingPunct="1">
              <a:lnSpc>
                <a:spcPct val="90000"/>
              </a:lnSpc>
              <a:spcBef>
                <a:spcPct val="0"/>
              </a:spcBef>
              <a:buNone/>
              <a:defRPr sz="4172" kern="1200">
                <a:solidFill>
                  <a:schemeClr val="tx1"/>
                </a:solidFill>
                <a:latin typeface="+mj-lt"/>
                <a:ea typeface="+mj-ea"/>
                <a:cs typeface="+mj-cs"/>
              </a:defRPr>
            </a:lvl1pPr>
          </a:lstStyle>
          <a:p>
            <a:r>
              <a:rPr lang="zh-CN" altLang="en-US" sz="4000" b="1" dirty="0">
                <a:solidFill>
                  <a:srgbClr val="FFFF00"/>
                </a:solidFill>
              </a:rPr>
              <a:t> </a:t>
            </a:r>
            <a:r>
              <a:rPr lang="zh-CN" altLang="en-US" sz="4000" b="1" dirty="0">
                <a:solidFill>
                  <a:srgbClr val="FFFF00"/>
                </a:solidFill>
                <a:latin typeface="华文新魏" panose="02010800040101010101" pitchFamily="2" charset="-122"/>
                <a:ea typeface="华文新魏" panose="02010800040101010101" pitchFamily="2" charset="-122"/>
              </a:rPr>
              <a:t>三、</a:t>
            </a:r>
            <a:r>
              <a:rPr lang="zh-CN" altLang="en-US" sz="4400" b="1" dirty="0">
                <a:solidFill>
                  <a:srgbClr val="FFFF00"/>
                </a:solidFill>
                <a:latin typeface="华文新魏" panose="02010800040101010101" pitchFamily="2" charset="-122"/>
                <a:ea typeface="华文新魏" panose="02010800040101010101" pitchFamily="2" charset="-122"/>
              </a:rPr>
              <a:t>学习年限与培养方式</a:t>
            </a:r>
            <a:endParaRPr lang="zh-CN" altLang="zh-CN" sz="4000" dirty="0">
              <a:solidFill>
                <a:srgbClr val="FFFF00"/>
              </a:solidFill>
              <a:latin typeface="华文新魏" panose="02010800040101010101" pitchFamily="2" charset="-122"/>
              <a:ea typeface="华文新魏" panose="02010800040101010101" pitchFamily="2" charset="-122"/>
            </a:endParaRPr>
          </a:p>
        </p:txBody>
      </p:sp>
      <p:sp>
        <p:nvSpPr>
          <p:cNvPr id="12" name="直角三角形 22"/>
          <p:cNvSpPr>
            <a:spLocks noChangeArrowheads="1"/>
          </p:cNvSpPr>
          <p:nvPr/>
        </p:nvSpPr>
        <p:spPr bwMode="auto">
          <a:xfrm flipH="1">
            <a:off x="621065" y="2598636"/>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p>
        </p:txBody>
      </p:sp>
      <p:cxnSp>
        <p:nvCxnSpPr>
          <p:cNvPr id="13" name="直接连接符 27"/>
          <p:cNvCxnSpPr>
            <a:cxnSpLocks noChangeShapeType="1"/>
          </p:cNvCxnSpPr>
          <p:nvPr/>
        </p:nvCxnSpPr>
        <p:spPr bwMode="auto">
          <a:xfrm flipV="1">
            <a:off x="1159792" y="2767924"/>
            <a:ext cx="3046172" cy="9157"/>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4" name="直接连接符 29"/>
          <p:cNvCxnSpPr>
            <a:cxnSpLocks noChangeShapeType="1"/>
          </p:cNvCxnSpPr>
          <p:nvPr/>
        </p:nvCxnSpPr>
        <p:spPr bwMode="auto">
          <a:xfrm flipH="1">
            <a:off x="4164525" y="2777081"/>
            <a:ext cx="21681" cy="2139723"/>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5" name="直接连接符 32"/>
          <p:cNvCxnSpPr>
            <a:cxnSpLocks noChangeShapeType="1"/>
          </p:cNvCxnSpPr>
          <p:nvPr/>
        </p:nvCxnSpPr>
        <p:spPr bwMode="auto">
          <a:xfrm>
            <a:off x="602092" y="4244969"/>
            <a:ext cx="0" cy="66076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16" name="直接连接符 30"/>
          <p:cNvCxnSpPr>
            <a:cxnSpLocks noChangeShapeType="1"/>
          </p:cNvCxnSpPr>
          <p:nvPr/>
        </p:nvCxnSpPr>
        <p:spPr bwMode="auto">
          <a:xfrm>
            <a:off x="621065" y="4905730"/>
            <a:ext cx="3543460" cy="3749"/>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sp>
        <p:nvSpPr>
          <p:cNvPr id="21" name="矩形 20"/>
          <p:cNvSpPr/>
          <p:nvPr/>
        </p:nvSpPr>
        <p:spPr>
          <a:xfrm>
            <a:off x="738699" y="2746565"/>
            <a:ext cx="3276827" cy="2062103"/>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r>
              <a:rPr lang="zh-CN" altLang="en-US" sz="2800" b="1" dirty="0">
                <a:solidFill>
                  <a:prstClr val="black"/>
                </a:solidFill>
                <a:latin typeface="楷体" panose="02010609060101010101" pitchFamily="49" charset="-122"/>
                <a:ea typeface="楷体" panose="02010609060101010101" pitchFamily="49" charset="-122"/>
              </a:rPr>
              <a:t>统招</a:t>
            </a:r>
            <a:r>
              <a:rPr lang="zh-CN" altLang="zh-CN" sz="2800" b="1" dirty="0">
                <a:solidFill>
                  <a:prstClr val="black"/>
                </a:solidFill>
                <a:latin typeface="楷体" panose="02010609060101010101" pitchFamily="49" charset="-122"/>
                <a:ea typeface="楷体" panose="02010609060101010101" pitchFamily="49" charset="-122"/>
              </a:rPr>
              <a:t>博士研究生</a:t>
            </a:r>
            <a:endParaRPr lang="en-US" altLang="zh-CN" sz="2800" b="1" dirty="0">
              <a:solidFill>
                <a:prstClr val="black"/>
              </a:solidFill>
              <a:latin typeface="楷体" panose="02010609060101010101" pitchFamily="49" charset="-122"/>
              <a:ea typeface="楷体" panose="02010609060101010101" pitchFamily="49" charset="-122"/>
            </a:endParaRPr>
          </a:p>
          <a:p>
            <a:endParaRPr lang="en-US" altLang="zh-CN" sz="2800" b="1"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基本学习年限为</a:t>
            </a:r>
            <a:r>
              <a:rPr lang="en-US" altLang="zh-CN" sz="2400" dirty="0">
                <a:solidFill>
                  <a:prstClr val="black"/>
                </a:solidFill>
                <a:latin typeface="楷体" panose="02010609060101010101" pitchFamily="49" charset="-122"/>
                <a:ea typeface="楷体" panose="02010609060101010101" pitchFamily="49" charset="-122"/>
              </a:rPr>
              <a:t>4</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最长学习年限为</a:t>
            </a:r>
            <a:r>
              <a:rPr lang="en-US" altLang="zh-CN" sz="2400" dirty="0">
                <a:solidFill>
                  <a:prstClr val="black"/>
                </a:solidFill>
                <a:latin typeface="楷体" panose="02010609060101010101" pitchFamily="49" charset="-122"/>
                <a:ea typeface="楷体" panose="02010609060101010101" pitchFamily="49" charset="-122"/>
              </a:rPr>
              <a:t>6</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p:txBody>
      </p:sp>
      <p:grpSp>
        <p:nvGrpSpPr>
          <p:cNvPr id="38" name="组 37"/>
          <p:cNvGrpSpPr/>
          <p:nvPr/>
        </p:nvGrpSpPr>
        <p:grpSpPr>
          <a:xfrm>
            <a:off x="4361462" y="2586107"/>
            <a:ext cx="3363584" cy="2343588"/>
            <a:chOff x="4361462" y="2586107"/>
            <a:chExt cx="3363584" cy="2343588"/>
          </a:xfrm>
        </p:grpSpPr>
        <p:cxnSp>
          <p:nvCxnSpPr>
            <p:cNvPr id="25" name="直接连接符 29"/>
            <p:cNvCxnSpPr>
              <a:cxnSpLocks noChangeShapeType="1"/>
            </p:cNvCxnSpPr>
            <p:nvPr/>
          </p:nvCxnSpPr>
          <p:spPr bwMode="auto">
            <a:xfrm>
              <a:off x="7725046" y="2694839"/>
              <a:ext cx="0" cy="223014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sp>
          <p:nvSpPr>
            <p:cNvPr id="23" name="直角三角形 22"/>
            <p:cNvSpPr>
              <a:spLocks noChangeArrowheads="1"/>
            </p:cNvSpPr>
            <p:nvPr/>
          </p:nvSpPr>
          <p:spPr bwMode="auto">
            <a:xfrm flipH="1">
              <a:off x="4361462" y="2586107"/>
              <a:ext cx="578914" cy="567497"/>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24" name="直接连接符 27"/>
            <p:cNvCxnSpPr>
              <a:cxnSpLocks noChangeShapeType="1"/>
            </p:cNvCxnSpPr>
            <p:nvPr/>
          </p:nvCxnSpPr>
          <p:spPr bwMode="auto">
            <a:xfrm flipV="1">
              <a:off x="5109850" y="2671119"/>
              <a:ext cx="2597804" cy="1398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26" name="直接连接符 32"/>
            <p:cNvCxnSpPr>
              <a:cxnSpLocks noChangeShapeType="1"/>
            </p:cNvCxnSpPr>
            <p:nvPr/>
          </p:nvCxnSpPr>
          <p:spPr bwMode="auto">
            <a:xfrm>
              <a:off x="4364032" y="4240028"/>
              <a:ext cx="0" cy="674616"/>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27" name="直接连接符 30"/>
            <p:cNvCxnSpPr>
              <a:cxnSpLocks noChangeShapeType="1"/>
            </p:cNvCxnSpPr>
            <p:nvPr/>
          </p:nvCxnSpPr>
          <p:spPr bwMode="auto">
            <a:xfrm>
              <a:off x="4361462" y="4920265"/>
              <a:ext cx="3363584" cy="943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grpSp>
        <p:nvGrpSpPr>
          <p:cNvPr id="39" name="组 38"/>
          <p:cNvGrpSpPr/>
          <p:nvPr/>
        </p:nvGrpSpPr>
        <p:grpSpPr>
          <a:xfrm>
            <a:off x="7997787" y="2608071"/>
            <a:ext cx="3363584" cy="2343588"/>
            <a:chOff x="4361462" y="2586107"/>
            <a:chExt cx="3363584" cy="2343588"/>
          </a:xfrm>
        </p:grpSpPr>
        <p:cxnSp>
          <p:nvCxnSpPr>
            <p:cNvPr id="40" name="直接连接符 29"/>
            <p:cNvCxnSpPr>
              <a:cxnSpLocks noChangeShapeType="1"/>
            </p:cNvCxnSpPr>
            <p:nvPr/>
          </p:nvCxnSpPr>
          <p:spPr bwMode="auto">
            <a:xfrm>
              <a:off x="7725046" y="2694839"/>
              <a:ext cx="0" cy="223014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sp>
          <p:nvSpPr>
            <p:cNvPr id="41" name="直角三角形 40"/>
            <p:cNvSpPr>
              <a:spLocks noChangeArrowheads="1"/>
            </p:cNvSpPr>
            <p:nvPr/>
          </p:nvSpPr>
          <p:spPr bwMode="auto">
            <a:xfrm flipH="1">
              <a:off x="4361462" y="2586107"/>
              <a:ext cx="578914" cy="567497"/>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2" name="直接连接符 27"/>
            <p:cNvCxnSpPr>
              <a:cxnSpLocks noChangeShapeType="1"/>
            </p:cNvCxnSpPr>
            <p:nvPr/>
          </p:nvCxnSpPr>
          <p:spPr bwMode="auto">
            <a:xfrm flipV="1">
              <a:off x="5109850" y="2671119"/>
              <a:ext cx="2597804" cy="13981"/>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4364032" y="4240028"/>
              <a:ext cx="0" cy="674616"/>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4361462" y="4920265"/>
              <a:ext cx="3363584" cy="9430"/>
            </a:xfrm>
            <a:prstGeom prst="line">
              <a:avLst/>
            </a:prstGeom>
            <a:noFill/>
            <a:ln w="12700">
              <a:solidFill>
                <a:srgbClr val="DE4747"/>
              </a:solidFill>
              <a:round/>
              <a:headEnd/>
              <a:tailEnd/>
            </a:ln>
            <a:extLst>
              <a:ext uri="{909E8E84-426E-40DD-AFC4-6F175D3DCCD1}">
                <a14:hiddenFill xmlns:a14="http://schemas.microsoft.com/office/drawing/2010/main">
                  <a:noFill/>
                </a14:hiddenFill>
              </a:ext>
            </a:extLst>
          </p:spPr>
        </p:cxnSp>
      </p:grpSp>
      <p:sp>
        <p:nvSpPr>
          <p:cNvPr id="3" name="文本框 2"/>
          <p:cNvSpPr txBox="1"/>
          <p:nvPr/>
        </p:nvSpPr>
        <p:spPr>
          <a:xfrm>
            <a:off x="738698" y="5318343"/>
            <a:ext cx="9565888" cy="738664"/>
          </a:xfrm>
          <a:prstGeom prst="rect">
            <a:avLst/>
          </a:prstGeom>
          <a:noFill/>
        </p:spPr>
        <p:txBody>
          <a:bodyPr wrap="square" rtlCol="0">
            <a:spAutoFit/>
          </a:bodyPr>
          <a:lstStyle/>
          <a:p>
            <a:r>
              <a:rPr lang="zh-CN" altLang="zh-CN" sz="2400" dirty="0">
                <a:solidFill>
                  <a:prstClr val="black"/>
                </a:solidFill>
                <a:latin typeface="楷体" panose="02010609060101010101" pitchFamily="49" charset="-122"/>
                <a:ea typeface="楷体" panose="02010609060101010101" pitchFamily="49" charset="-122"/>
              </a:rPr>
              <a:t>达到本学科培养方案要求的博士生，经导师同意后，</a:t>
            </a:r>
            <a:r>
              <a:rPr lang="zh-CN" altLang="en-US" sz="2400" dirty="0">
                <a:solidFill>
                  <a:prstClr val="black"/>
                </a:solidFill>
                <a:latin typeface="楷体" panose="02010609060101010101" pitchFamily="49" charset="-122"/>
                <a:ea typeface="楷体" panose="02010609060101010101" pitchFamily="49" charset="-122"/>
              </a:rPr>
              <a:t>可</a:t>
            </a:r>
            <a:r>
              <a:rPr lang="zh-CN" altLang="zh-CN" sz="2400" dirty="0">
                <a:solidFill>
                  <a:prstClr val="black"/>
                </a:solidFill>
                <a:latin typeface="楷体" panose="02010609060101010101" pitchFamily="49" charset="-122"/>
                <a:ea typeface="楷体" panose="02010609060101010101" pitchFamily="49" charset="-122"/>
              </a:rPr>
              <a:t>申请提前毕业。</a:t>
            </a:r>
          </a:p>
          <a:p>
            <a:endParaRPr lang="zh-CN" altLang="en-US" dirty="0">
              <a:solidFill>
                <a:prstClr val="black"/>
              </a:solidFill>
            </a:endParaRPr>
          </a:p>
        </p:txBody>
      </p:sp>
    </p:spTree>
    <p:extLst>
      <p:ext uri="{BB962C8B-B14F-4D97-AF65-F5344CB8AC3E}">
        <p14:creationId xmlns:p14="http://schemas.microsoft.com/office/powerpoint/2010/main" val="1491250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sp>
        <p:nvSpPr>
          <p:cNvPr id="9" name="矩形 8"/>
          <p:cNvSpPr/>
          <p:nvPr/>
        </p:nvSpPr>
        <p:spPr>
          <a:xfrm>
            <a:off x="4458947" y="2716704"/>
            <a:ext cx="3369366" cy="400110"/>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endParaRPr lang="en-US" altLang="zh-CN" sz="2400" dirty="0">
              <a:solidFill>
                <a:prstClr val="black"/>
              </a:solidFill>
              <a:latin typeface="楷体" panose="02010609060101010101" pitchFamily="49" charset="-122"/>
              <a:ea typeface="楷体" panose="02010609060101010101" pitchFamily="49" charset="-122"/>
            </a:endParaRPr>
          </a:p>
        </p:txBody>
      </p:sp>
      <p:sp>
        <p:nvSpPr>
          <p:cNvPr id="10" name="Rectangle 2"/>
          <p:cNvSpPr txBox="1">
            <a:spLocks/>
          </p:cNvSpPr>
          <p:nvPr/>
        </p:nvSpPr>
        <p:spPr>
          <a:xfrm>
            <a:off x="1452985" y="359272"/>
            <a:ext cx="6544803" cy="725451"/>
          </a:xfrm>
          <a:prstGeom prst="rect">
            <a:avLst/>
          </a:prstGeom>
          <a:noFill/>
          <a:ln>
            <a:noFill/>
          </a:ln>
        </p:spPr>
        <p:txBody>
          <a:bodyPr/>
          <a:lstStyle>
            <a:lvl1pPr algn="l" defTabSz="867015" rtl="0" eaLnBrk="1" latinLnBrk="0" hangingPunct="1">
              <a:lnSpc>
                <a:spcPct val="90000"/>
              </a:lnSpc>
              <a:spcBef>
                <a:spcPct val="0"/>
              </a:spcBef>
              <a:buNone/>
              <a:defRPr sz="4172" kern="1200">
                <a:solidFill>
                  <a:schemeClr val="tx1"/>
                </a:solidFill>
                <a:latin typeface="+mj-lt"/>
                <a:ea typeface="+mj-ea"/>
                <a:cs typeface="+mj-cs"/>
              </a:defRPr>
            </a:lvl1pPr>
          </a:lstStyle>
          <a:p>
            <a:r>
              <a:rPr lang="zh-CN" altLang="en-US" sz="4000" b="1" dirty="0">
                <a:solidFill>
                  <a:srgbClr val="FFFF00"/>
                </a:solidFill>
              </a:rPr>
              <a:t> </a:t>
            </a:r>
            <a:r>
              <a:rPr lang="zh-CN" altLang="en-US" sz="4000" b="1" dirty="0">
                <a:solidFill>
                  <a:srgbClr val="FFFF00"/>
                </a:solidFill>
                <a:latin typeface="华文新魏" panose="02010800040101010101" pitchFamily="2" charset="-122"/>
                <a:ea typeface="华文新魏" panose="02010800040101010101" pitchFamily="2" charset="-122"/>
              </a:rPr>
              <a:t>三、</a:t>
            </a:r>
            <a:r>
              <a:rPr lang="zh-CN" altLang="en-US" sz="4400" b="1" dirty="0">
                <a:solidFill>
                  <a:srgbClr val="FFFF00"/>
                </a:solidFill>
                <a:latin typeface="华文新魏" panose="02010800040101010101" pitchFamily="2" charset="-122"/>
                <a:ea typeface="华文新魏" panose="02010800040101010101" pitchFamily="2" charset="-122"/>
              </a:rPr>
              <a:t>学习年限与培养方式</a:t>
            </a:r>
            <a:endParaRPr lang="zh-CN" altLang="zh-CN" sz="4000" dirty="0">
              <a:solidFill>
                <a:srgbClr val="FFFF00"/>
              </a:solidFill>
              <a:latin typeface="华文新魏" panose="02010800040101010101" pitchFamily="2" charset="-122"/>
              <a:ea typeface="华文新魏" panose="02010800040101010101" pitchFamily="2" charset="-122"/>
            </a:endParaRPr>
          </a:p>
        </p:txBody>
      </p:sp>
      <p:pic>
        <p:nvPicPr>
          <p:cNvPr id="30" name="图片 29"/>
          <p:cNvPicPr>
            <a:picLocks noChangeAspect="1"/>
          </p:cNvPicPr>
          <p:nvPr/>
        </p:nvPicPr>
        <p:blipFill>
          <a:blip r:embed="rId4"/>
          <a:stretch>
            <a:fillRect/>
          </a:stretch>
        </p:blipFill>
        <p:spPr>
          <a:xfrm>
            <a:off x="1409878" y="2992811"/>
            <a:ext cx="3715785" cy="1965439"/>
          </a:xfrm>
          <a:prstGeom prst="rect">
            <a:avLst/>
          </a:prstGeom>
        </p:spPr>
      </p:pic>
      <p:sp>
        <p:nvSpPr>
          <p:cNvPr id="4" name="文本框 3"/>
          <p:cNvSpPr txBox="1"/>
          <p:nvPr/>
        </p:nvSpPr>
        <p:spPr>
          <a:xfrm>
            <a:off x="1635240" y="3224138"/>
            <a:ext cx="10083148" cy="1670329"/>
          </a:xfrm>
          <a:prstGeom prst="rect">
            <a:avLst/>
          </a:prstGeom>
          <a:noFill/>
        </p:spPr>
        <p:txBody>
          <a:bodyPr wrap="square" rtlCol="0">
            <a:spAutoFit/>
          </a:bodyPr>
          <a:lstStyle/>
          <a:p>
            <a:pPr>
              <a:lnSpc>
                <a:spcPct val="150000"/>
              </a:lnSpc>
            </a:pPr>
            <a:r>
              <a:rPr lang="zh-CN" altLang="zh-CN" sz="2400" dirty="0">
                <a:latin typeface="楷体" panose="02010609060101010101" pitchFamily="49" charset="-122"/>
                <a:ea typeface="楷体" panose="02010609060101010101" pitchFamily="49" charset="-122"/>
              </a:rPr>
              <a:t>实行导师负责制，由导师个别指导和导师组共同培养相结合。</a:t>
            </a:r>
            <a:endParaRPr lang="en-US" altLang="zh-CN" sz="2400" dirty="0">
              <a:latin typeface="楷体" panose="02010609060101010101" pitchFamily="49" charset="-122"/>
              <a:ea typeface="楷体" panose="02010609060101010101" pitchFamily="49" charset="-122"/>
            </a:endParaRPr>
          </a:p>
          <a:p>
            <a:pPr>
              <a:lnSpc>
                <a:spcPct val="150000"/>
              </a:lnSpc>
            </a:pPr>
            <a:r>
              <a:rPr lang="zh-CN" altLang="zh-CN" sz="2400" dirty="0">
                <a:latin typeface="楷体" panose="02010609060101010101" pitchFamily="49" charset="-122"/>
                <a:ea typeface="楷体" panose="02010609060101010101" pitchFamily="49" charset="-122"/>
              </a:rPr>
              <a:t>博士生通过课程学习、参与课题研究等方式，</a:t>
            </a:r>
            <a:r>
              <a:rPr lang="zh-CN" altLang="en-US" sz="2400" dirty="0">
                <a:latin typeface="楷体" panose="02010609060101010101" pitchFamily="49" charset="-122"/>
                <a:ea typeface="楷体" panose="02010609060101010101" pitchFamily="49" charset="-122"/>
              </a:rPr>
              <a:t>系统掌握所在学科领域的理论、方法与技术，提高分析问题和解决问题的能力，提高学术创新能力</a:t>
            </a:r>
            <a:r>
              <a:rPr lang="zh-CN" altLang="en-US" dirty="0"/>
              <a:t>。</a:t>
            </a:r>
          </a:p>
        </p:txBody>
      </p:sp>
      <p:sp>
        <p:nvSpPr>
          <p:cNvPr id="3" name="文本框 2">
            <a:extLst>
              <a:ext uri="{FF2B5EF4-FFF2-40B4-BE49-F238E27FC236}">
                <a16:creationId xmlns:a16="http://schemas.microsoft.com/office/drawing/2014/main" xmlns="" id="{4F4B3999-14B9-41AF-9DB0-446684E46A68}"/>
              </a:ext>
            </a:extLst>
          </p:cNvPr>
          <p:cNvSpPr txBox="1"/>
          <p:nvPr/>
        </p:nvSpPr>
        <p:spPr>
          <a:xfrm>
            <a:off x="1963839" y="2447569"/>
            <a:ext cx="1786597" cy="523220"/>
          </a:xfrm>
          <a:prstGeom prst="rect">
            <a:avLst/>
          </a:prstGeom>
          <a:noFill/>
        </p:spPr>
        <p:txBody>
          <a:bodyPr wrap="square" rtlCol="0">
            <a:spAutoFit/>
          </a:bodyPr>
          <a:lstStyle/>
          <a:p>
            <a:r>
              <a:rPr lang="zh-CN" altLang="en-US" sz="2800" b="1" dirty="0">
                <a:solidFill>
                  <a:srgbClr val="0070C0"/>
                </a:solidFill>
                <a:latin typeface="楷体" panose="02010609060101010101" pitchFamily="49" charset="-122"/>
                <a:ea typeface="楷体" panose="02010609060101010101" pitchFamily="49" charset="-122"/>
              </a:rPr>
              <a:t>培养方式</a:t>
            </a:r>
          </a:p>
        </p:txBody>
      </p:sp>
    </p:spTree>
    <p:extLst>
      <p:ext uri="{BB962C8B-B14F-4D97-AF65-F5344CB8AC3E}">
        <p14:creationId xmlns:p14="http://schemas.microsoft.com/office/powerpoint/2010/main" val="24687417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0"/>
            <a:ext cx="12191331" cy="6857623"/>
            <a:chOff x="335" y="189"/>
            <a:chExt cx="12191331" cy="6857623"/>
          </a:xfrm>
        </p:grpSpPr>
        <p:sp>
          <p:nvSpPr>
            <p:cNvPr id="17" name="Freeform 6"/>
            <p:cNvSpPr>
              <a:spLocks/>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8" name="Freeform 8"/>
            <p:cNvSpPr>
              <a:spLocks/>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19" name="Freeform 9"/>
            <p:cNvSpPr>
              <a:spLocks/>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sp>
          <p:nvSpPr>
            <p:cNvPr id="20" name="Freeform 11"/>
            <p:cNvSpPr>
              <a:spLocks/>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headEnd/>
              <a:tailEnd/>
            </a:ln>
          </p:spPr>
          <p:txBody>
            <a:bodyPr vert="horz" wrap="square" lIns="121913" tIns="60956" rIns="121913" bIns="60956" numCol="1" anchor="t" anchorCtr="0" compatLnSpc="1">
              <a:prstTxWarp prst="textNoShape">
                <a:avLst/>
              </a:prstTxWarp>
            </a:bodyPr>
            <a:lstStyle/>
            <a:p>
              <a:pPr fontAlgn="base">
                <a:spcBef>
                  <a:spcPct val="0"/>
                </a:spcBef>
                <a:spcAft>
                  <a:spcPct val="0"/>
                </a:spcAft>
              </a:pPr>
              <a:endParaRPr lang="zh-CN" altLang="en-US" sz="1707">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0550" y="206205"/>
              <a:ext cx="1505025" cy="1505025"/>
            </a:xfrm>
            <a:prstGeom prst="ellipse">
              <a:avLst/>
            </a:prstGeom>
            <a:solidFill>
              <a:schemeClr val="bg1"/>
            </a:solidFill>
          </p:spPr>
        </p:pic>
      </p:grpSp>
      <p:graphicFrame>
        <p:nvGraphicFramePr>
          <p:cNvPr id="12" name="表格 11"/>
          <p:cNvGraphicFramePr>
            <a:graphicFrameLocks noGrp="1"/>
          </p:cNvGraphicFramePr>
          <p:nvPr>
            <p:extLst>
              <p:ext uri="{D42A27DB-BD31-4B8C-83A1-F6EECF244321}">
                <p14:modId xmlns:p14="http://schemas.microsoft.com/office/powerpoint/2010/main" val="2551400898"/>
              </p:ext>
            </p:extLst>
          </p:nvPr>
        </p:nvGraphicFramePr>
        <p:xfrm>
          <a:off x="1172470" y="2690343"/>
          <a:ext cx="9847060" cy="2090637"/>
        </p:xfrm>
        <a:graphic>
          <a:graphicData uri="http://schemas.openxmlformats.org/drawingml/2006/table">
            <a:tbl>
              <a:tblPr firstRow="1" bandRow="1"/>
              <a:tblGrid>
                <a:gridCol w="1164277">
                  <a:extLst>
                    <a:ext uri="{9D8B030D-6E8A-4147-A177-3AD203B41FA5}">
                      <a16:colId xmlns:a16="http://schemas.microsoft.com/office/drawing/2014/main" xmlns="" val="20000"/>
                    </a:ext>
                  </a:extLst>
                </a:gridCol>
                <a:gridCol w="1298968">
                  <a:extLst>
                    <a:ext uri="{9D8B030D-6E8A-4147-A177-3AD203B41FA5}">
                      <a16:colId xmlns:a16="http://schemas.microsoft.com/office/drawing/2014/main" xmlns="" val="20001"/>
                    </a:ext>
                  </a:extLst>
                </a:gridCol>
                <a:gridCol w="1229807">
                  <a:extLst>
                    <a:ext uri="{9D8B030D-6E8A-4147-A177-3AD203B41FA5}">
                      <a16:colId xmlns:a16="http://schemas.microsoft.com/office/drawing/2014/main" xmlns="" val="20002"/>
                    </a:ext>
                  </a:extLst>
                </a:gridCol>
                <a:gridCol w="1448868">
                  <a:extLst>
                    <a:ext uri="{9D8B030D-6E8A-4147-A177-3AD203B41FA5}">
                      <a16:colId xmlns:a16="http://schemas.microsoft.com/office/drawing/2014/main" xmlns="" val="20003"/>
                    </a:ext>
                  </a:extLst>
                </a:gridCol>
                <a:gridCol w="1320741">
                  <a:extLst>
                    <a:ext uri="{9D8B030D-6E8A-4147-A177-3AD203B41FA5}">
                      <a16:colId xmlns:a16="http://schemas.microsoft.com/office/drawing/2014/main" xmlns="" val="20004"/>
                    </a:ext>
                  </a:extLst>
                </a:gridCol>
                <a:gridCol w="1483467">
                  <a:extLst>
                    <a:ext uri="{9D8B030D-6E8A-4147-A177-3AD203B41FA5}">
                      <a16:colId xmlns:a16="http://schemas.microsoft.com/office/drawing/2014/main" xmlns="" val="20005"/>
                    </a:ext>
                  </a:extLst>
                </a:gridCol>
                <a:gridCol w="956603">
                  <a:extLst>
                    <a:ext uri="{9D8B030D-6E8A-4147-A177-3AD203B41FA5}">
                      <a16:colId xmlns:a16="http://schemas.microsoft.com/office/drawing/2014/main" xmlns="" val="20006"/>
                    </a:ext>
                  </a:extLst>
                </a:gridCol>
                <a:gridCol w="944329">
                  <a:extLst>
                    <a:ext uri="{9D8B030D-6E8A-4147-A177-3AD203B41FA5}">
                      <a16:colId xmlns:a16="http://schemas.microsoft.com/office/drawing/2014/main" xmlns="" val="20007"/>
                    </a:ext>
                  </a:extLst>
                </a:gridCol>
              </a:tblGrid>
              <a:tr h="637543">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latin typeface="楷体" panose="02010609060101010101" pitchFamily="49" charset="-122"/>
                          <a:ea typeface="楷体" panose="02010609060101010101" pitchFamily="49" charset="-122"/>
                        </a:rPr>
                        <a:t>学生类别</a:t>
                      </a: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学位公共课（必修）</a:t>
                      </a: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学位基础课</a:t>
                      </a: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学位专业课（必修）</a:t>
                      </a: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学位专业课（选修）</a:t>
                      </a: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latin typeface="楷体" panose="02010609060101010101" pitchFamily="49" charset="-122"/>
                          <a:ea typeface="楷体" panose="02010609060101010101" pitchFamily="49" charset="-122"/>
                        </a:rPr>
                        <a:t>跨学科</a:t>
                      </a:r>
                      <a:r>
                        <a:rPr lang="en-US" altLang="zh-CN" sz="1800" baseline="0" dirty="0">
                          <a:solidFill>
                            <a:schemeClr val="tx1"/>
                          </a:solidFill>
                          <a:latin typeface="楷体" panose="02010609060101010101" pitchFamily="49" charset="-122"/>
                          <a:ea typeface="楷体" panose="02010609060101010101" pitchFamily="49" charset="-122"/>
                        </a:rPr>
                        <a:t>/</a:t>
                      </a:r>
                      <a:r>
                        <a:rPr lang="zh-CN" altLang="en-US" sz="1800" baseline="0" dirty="0">
                          <a:solidFill>
                            <a:schemeClr val="tx1"/>
                          </a:solidFill>
                          <a:latin typeface="楷体" panose="02010609060101010101" pitchFamily="49" charset="-122"/>
                          <a:ea typeface="楷体" panose="02010609060101010101" pitchFamily="49" charset="-122"/>
                        </a:rPr>
                        <a:t>跨专业选修课</a:t>
                      </a: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latin typeface="楷体" panose="02010609060101010101" pitchFamily="49" charset="-122"/>
                          <a:ea typeface="楷体" panose="02010609060101010101" pitchFamily="49" charset="-122"/>
                        </a:rPr>
                        <a:t>公共选修课</a:t>
                      </a: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b="1" kern="1200">
                          <a:solidFill>
                            <a:schemeClr val="lt1"/>
                          </a:solidFill>
                          <a:latin typeface="Arial"/>
                          <a:ea typeface="宋体"/>
                          <a:cs typeface=""/>
                        </a:defRPr>
                      </a:lvl1pPr>
                      <a:lvl2pPr marL="433508" algn="l" defTabSz="867015" rtl="0" eaLnBrk="1" latinLnBrk="0" hangingPunct="1">
                        <a:defRPr sz="1707" b="1" kern="1200">
                          <a:solidFill>
                            <a:schemeClr val="lt1"/>
                          </a:solidFill>
                          <a:latin typeface="Arial"/>
                          <a:ea typeface="宋体"/>
                          <a:cs typeface=""/>
                        </a:defRPr>
                      </a:lvl2pPr>
                      <a:lvl3pPr marL="867015" algn="l" defTabSz="867015" rtl="0" eaLnBrk="1" latinLnBrk="0" hangingPunct="1">
                        <a:defRPr sz="1707" b="1" kern="1200">
                          <a:solidFill>
                            <a:schemeClr val="lt1"/>
                          </a:solidFill>
                          <a:latin typeface="Arial"/>
                          <a:ea typeface="宋体"/>
                          <a:cs typeface=""/>
                        </a:defRPr>
                      </a:lvl3pPr>
                      <a:lvl4pPr marL="1300522" algn="l" defTabSz="867015" rtl="0" eaLnBrk="1" latinLnBrk="0" hangingPunct="1">
                        <a:defRPr sz="1707" b="1" kern="1200">
                          <a:solidFill>
                            <a:schemeClr val="lt1"/>
                          </a:solidFill>
                          <a:latin typeface="Arial"/>
                          <a:ea typeface="宋体"/>
                          <a:cs typeface=""/>
                        </a:defRPr>
                      </a:lvl4pPr>
                      <a:lvl5pPr marL="1734030" algn="l" defTabSz="867015" rtl="0" eaLnBrk="1" latinLnBrk="0" hangingPunct="1">
                        <a:defRPr sz="1707" b="1" kern="1200">
                          <a:solidFill>
                            <a:schemeClr val="lt1"/>
                          </a:solidFill>
                          <a:latin typeface="Arial"/>
                          <a:ea typeface="宋体"/>
                          <a:cs typeface=""/>
                        </a:defRPr>
                      </a:lvl5pPr>
                      <a:lvl6pPr marL="2167538" algn="l" defTabSz="867015" rtl="0" eaLnBrk="1" latinLnBrk="0" hangingPunct="1">
                        <a:defRPr sz="1707" b="1" kern="1200">
                          <a:solidFill>
                            <a:schemeClr val="lt1"/>
                          </a:solidFill>
                          <a:latin typeface="Arial"/>
                          <a:ea typeface="宋体"/>
                          <a:cs typeface=""/>
                        </a:defRPr>
                      </a:lvl6pPr>
                      <a:lvl7pPr marL="2601045" algn="l" defTabSz="867015" rtl="0" eaLnBrk="1" latinLnBrk="0" hangingPunct="1">
                        <a:defRPr sz="1707" b="1" kern="1200">
                          <a:solidFill>
                            <a:schemeClr val="lt1"/>
                          </a:solidFill>
                          <a:latin typeface="Arial"/>
                          <a:ea typeface="宋体"/>
                          <a:cs typeface=""/>
                        </a:defRPr>
                      </a:lvl7pPr>
                      <a:lvl8pPr marL="3034552" algn="l" defTabSz="867015" rtl="0" eaLnBrk="1" latinLnBrk="0" hangingPunct="1">
                        <a:defRPr sz="1707" b="1" kern="1200">
                          <a:solidFill>
                            <a:schemeClr val="lt1"/>
                          </a:solidFill>
                          <a:latin typeface="Arial"/>
                          <a:ea typeface="宋体"/>
                          <a:cs typeface=""/>
                        </a:defRPr>
                      </a:lvl8pPr>
                      <a:lvl9pPr marL="3468061" algn="l" defTabSz="867015" rtl="0" eaLnBrk="1" latinLnBrk="0" hangingPunct="1">
                        <a:defRPr sz="1707" b="1" kern="1200">
                          <a:solidFill>
                            <a:schemeClr val="lt1"/>
                          </a:solidFill>
                          <a:latin typeface="Arial"/>
                          <a:ea typeface="宋体"/>
                          <a:cs typeface=""/>
                        </a:defRPr>
                      </a:lvl9pPr>
                    </a:lstStyle>
                    <a:p>
                      <a:r>
                        <a:rPr lang="zh-CN" altLang="en-US" sz="1800" baseline="0" dirty="0">
                          <a:solidFill>
                            <a:schemeClr val="tx1"/>
                          </a:solidFill>
                          <a:latin typeface="楷体" panose="02010609060101010101" pitchFamily="49" charset="-122"/>
                          <a:ea typeface="楷体" panose="02010609060101010101" pitchFamily="49" charset="-122"/>
                        </a:rPr>
                        <a:t>总学分</a:t>
                      </a: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extLst>
                  <a:ext uri="{0D108BD9-81ED-4DB2-BD59-A6C34878D82A}">
                    <a16:rowId xmlns:a16="http://schemas.microsoft.com/office/drawing/2014/main" xmlns="" val="10000"/>
                  </a:ext>
                </a:extLst>
              </a:tr>
              <a:tr h="493097">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zh-CN" altLang="en-US" sz="1800" b="1" dirty="0">
                          <a:latin typeface="楷体" panose="02010609060101010101" pitchFamily="49" charset="-122"/>
                          <a:ea typeface="楷体" panose="02010609060101010101" pitchFamily="49" charset="-122"/>
                        </a:rPr>
                        <a:t>统招博士</a:t>
                      </a: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p>
                      <a:pPr algn="ctr"/>
                      <a:r>
                        <a:rPr lang="en-US" altLang="zh-CN" dirty="0"/>
                        <a:t>2</a:t>
                      </a:r>
                      <a:endParaRPr lang="zh-CN" dirty="0"/>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0</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≥13</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extLst>
                  <a:ext uri="{0D108BD9-81ED-4DB2-BD59-A6C34878D82A}">
                    <a16:rowId xmlns:a16="http://schemas.microsoft.com/office/drawing/2014/main" xmlns="" val="10001"/>
                  </a:ext>
                </a:extLst>
              </a:tr>
              <a:tr h="523444">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zh-CN" altLang="en-US" sz="1800" b="1" dirty="0">
                          <a:latin typeface="楷体" panose="02010609060101010101" pitchFamily="49" charset="-122"/>
                          <a:ea typeface="楷体" panose="02010609060101010101" pitchFamily="49" charset="-122"/>
                        </a:rPr>
                        <a:t>硕博连读</a:t>
                      </a: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6</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lang="en-US" altLang="zh-CN" sz="1800" dirty="0">
                          <a:latin typeface="楷体" panose="02010609060101010101" pitchFamily="49" charset="-122"/>
                          <a:ea typeface="楷体" panose="02010609060101010101" pitchFamily="49" charset="-122"/>
                        </a:rPr>
                        <a:t>23</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extLst>
                  <a:ext uri="{0D108BD9-81ED-4DB2-BD59-A6C34878D82A}">
                    <a16:rowId xmlns:a16="http://schemas.microsoft.com/office/drawing/2014/main" xmlns="" val="10002"/>
                  </a:ext>
                </a:extLst>
              </a:tr>
              <a:tr h="434028">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r>
                        <a:rPr lang="zh-CN" altLang="en-US" sz="1800" b="1" dirty="0">
                          <a:latin typeface="楷体" panose="02010609060101010101" pitchFamily="49" charset="-122"/>
                          <a:ea typeface="楷体" panose="02010609060101010101" pitchFamily="49" charset="-122"/>
                        </a:rPr>
                        <a:t>本科直博</a:t>
                      </a: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7015" rtl="0" eaLnBrk="1" latinLnBrk="0" hangingPunct="1">
                        <a:defRPr sz="1707" kern="1200">
                          <a:solidFill>
                            <a:schemeClr val="dk1"/>
                          </a:solidFill>
                          <a:latin typeface="Arial"/>
                          <a:ea typeface="宋体"/>
                          <a:cs typeface=""/>
                        </a:defRPr>
                      </a:lvl1pPr>
                      <a:lvl2pPr marL="433508" algn="l" defTabSz="867015" rtl="0" eaLnBrk="1" latinLnBrk="0" hangingPunct="1">
                        <a:defRPr sz="1707" kern="1200">
                          <a:solidFill>
                            <a:schemeClr val="dk1"/>
                          </a:solidFill>
                          <a:latin typeface="Arial"/>
                          <a:ea typeface="宋体"/>
                          <a:cs typeface=""/>
                        </a:defRPr>
                      </a:lvl2pPr>
                      <a:lvl3pPr marL="867015" algn="l" defTabSz="867015" rtl="0" eaLnBrk="1" latinLnBrk="0" hangingPunct="1">
                        <a:defRPr sz="1707" kern="1200">
                          <a:solidFill>
                            <a:schemeClr val="dk1"/>
                          </a:solidFill>
                          <a:latin typeface="Arial"/>
                          <a:ea typeface="宋体"/>
                          <a:cs typeface=""/>
                        </a:defRPr>
                      </a:lvl3pPr>
                      <a:lvl4pPr marL="1300522" algn="l" defTabSz="867015" rtl="0" eaLnBrk="1" latinLnBrk="0" hangingPunct="1">
                        <a:defRPr sz="1707" kern="1200">
                          <a:solidFill>
                            <a:schemeClr val="dk1"/>
                          </a:solidFill>
                          <a:latin typeface="Arial"/>
                          <a:ea typeface="宋体"/>
                          <a:cs typeface=""/>
                        </a:defRPr>
                      </a:lvl4pPr>
                      <a:lvl5pPr marL="1734030" algn="l" defTabSz="867015" rtl="0" eaLnBrk="1" latinLnBrk="0" hangingPunct="1">
                        <a:defRPr sz="1707" kern="1200">
                          <a:solidFill>
                            <a:schemeClr val="dk1"/>
                          </a:solidFill>
                          <a:latin typeface="Arial"/>
                          <a:ea typeface="宋体"/>
                          <a:cs typeface=""/>
                        </a:defRPr>
                      </a:lvl5pPr>
                      <a:lvl6pPr marL="2167538" algn="l" defTabSz="867015" rtl="0" eaLnBrk="1" latinLnBrk="0" hangingPunct="1">
                        <a:defRPr sz="1707" kern="1200">
                          <a:solidFill>
                            <a:schemeClr val="dk1"/>
                          </a:solidFill>
                          <a:latin typeface="Arial"/>
                          <a:ea typeface="宋体"/>
                          <a:cs typeface=""/>
                        </a:defRPr>
                      </a:lvl6pPr>
                      <a:lvl7pPr marL="2601045" algn="l" defTabSz="867015" rtl="0" eaLnBrk="1" latinLnBrk="0" hangingPunct="1">
                        <a:defRPr sz="1707" kern="1200">
                          <a:solidFill>
                            <a:schemeClr val="dk1"/>
                          </a:solidFill>
                          <a:latin typeface="Arial"/>
                          <a:ea typeface="宋体"/>
                          <a:cs typeface=""/>
                        </a:defRPr>
                      </a:lvl7pPr>
                      <a:lvl8pPr marL="3034552" algn="l" defTabSz="867015" rtl="0" eaLnBrk="1" latinLnBrk="0" hangingPunct="1">
                        <a:defRPr sz="1707" kern="1200">
                          <a:solidFill>
                            <a:schemeClr val="dk1"/>
                          </a:solidFill>
                          <a:latin typeface="Arial"/>
                          <a:ea typeface="宋体"/>
                          <a:cs typeface=""/>
                        </a:defRPr>
                      </a:lvl8pPr>
                      <a:lvl9pPr marL="3468061" algn="l" defTabSz="867015" rtl="0" eaLnBrk="1" latinLnBrk="0" hangingPunct="1">
                        <a:defRPr sz="1707" kern="1200">
                          <a:solidFill>
                            <a:schemeClr val="dk1"/>
                          </a:solidFill>
                          <a:latin typeface="Arial"/>
                          <a:ea typeface="宋体"/>
                          <a:cs typeface=""/>
                        </a:defRPr>
                      </a:lvl9pPr>
                    </a:lstStyle>
                    <a:p>
                      <a:pPr algn="ct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lang="en-US" altLang="zh-CN" sz="1800" dirty="0">
                          <a:latin typeface="楷体" panose="02010609060101010101" pitchFamily="49" charset="-122"/>
                          <a:ea typeface="楷体" panose="02010609060101010101" pitchFamily="49" charset="-122"/>
                        </a:rPr>
                        <a:t>22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extLst>
                  <a:ext uri="{0D108BD9-81ED-4DB2-BD59-A6C34878D82A}">
                    <a16:rowId xmlns:a16="http://schemas.microsoft.com/office/drawing/2014/main" xmlns="" val="10003"/>
                  </a:ext>
                </a:extLst>
              </a:tr>
            </a:tbl>
          </a:graphicData>
        </a:graphic>
      </p:graphicFrame>
      <p:sp>
        <p:nvSpPr>
          <p:cNvPr id="4" name="矩形 3"/>
          <p:cNvSpPr/>
          <p:nvPr/>
        </p:nvSpPr>
        <p:spPr>
          <a:xfrm>
            <a:off x="3978557" y="1766520"/>
            <a:ext cx="5327599" cy="598690"/>
          </a:xfrm>
          <a:prstGeom prst="rect">
            <a:avLst/>
          </a:prstGeom>
        </p:spPr>
        <p:txBody>
          <a:bodyPr wrap="square">
            <a:spAutoFit/>
          </a:bodyPr>
          <a:lstStyle/>
          <a:p>
            <a:pPr lvl="0" eaLnBrk="0" fontAlgn="base" hangingPunct="0">
              <a:lnSpc>
                <a:spcPct val="150000"/>
              </a:lnSpc>
              <a:spcBef>
                <a:spcPct val="0"/>
              </a:spcBef>
              <a:spcAft>
                <a:spcPct val="0"/>
              </a:spcAft>
              <a:defRPr/>
            </a:pPr>
            <a:r>
              <a:rPr lang="zh-CN" altLang="en-US" sz="2600" b="1" kern="0" dirty="0">
                <a:solidFill>
                  <a:srgbClr val="000000"/>
                </a:solidFill>
                <a:latin typeface="楷体" panose="02010609060101010101" pitchFamily="49" charset="-122"/>
                <a:ea typeface="楷体" panose="02010609060101010101" pitchFamily="49" charset="-122"/>
              </a:rPr>
              <a:t>学校对各课程类别的最低学分要求</a:t>
            </a:r>
            <a:endParaRPr lang="en-US" altLang="zh-CN" sz="2600" b="1" kern="0" dirty="0">
              <a:solidFill>
                <a:srgbClr val="000000"/>
              </a:solidFill>
              <a:latin typeface="楷体" panose="02010609060101010101" pitchFamily="49" charset="-122"/>
              <a:ea typeface="楷体" panose="02010609060101010101" pitchFamily="49" charset="-122"/>
            </a:endParaRPr>
          </a:p>
        </p:txBody>
      </p:sp>
      <p:sp>
        <p:nvSpPr>
          <p:cNvPr id="14" name="标题 1"/>
          <p:cNvSpPr txBox="1"/>
          <p:nvPr/>
        </p:nvSpPr>
        <p:spPr>
          <a:xfrm>
            <a:off x="1424893" y="319210"/>
            <a:ext cx="8141137"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800" b="1" dirty="0">
                <a:solidFill>
                  <a:srgbClr val="FFFF00"/>
                </a:solidFill>
                <a:latin typeface="华文新魏" panose="02010800040101010101" pitchFamily="2" charset="-122"/>
                <a:ea typeface="华文新魏" panose="02010800040101010101" pitchFamily="2" charset="-122"/>
              </a:rPr>
              <a:t>（课程与学分要求）</a:t>
            </a:r>
          </a:p>
        </p:txBody>
      </p:sp>
      <p:sp>
        <p:nvSpPr>
          <p:cNvPr id="15" name="文本框 3"/>
          <p:cNvSpPr txBox="1"/>
          <p:nvPr/>
        </p:nvSpPr>
        <p:spPr>
          <a:xfrm>
            <a:off x="1141600" y="5105510"/>
            <a:ext cx="9847061" cy="692497"/>
          </a:xfrm>
          <a:prstGeom prst="rect">
            <a:avLst/>
          </a:prstGeom>
          <a:noFill/>
        </p:spPr>
        <p:txBody>
          <a:bodyPr wrap="square" rtlCol="0">
            <a:spAutoFit/>
          </a:bodyPr>
          <a:lstStyle/>
          <a:p>
            <a:pPr>
              <a:lnSpc>
                <a:spcPct val="150000"/>
              </a:lnSpc>
            </a:pPr>
            <a:r>
              <a:rPr lang="zh-CN" altLang="en-US" sz="2600" b="1" dirty="0">
                <a:solidFill>
                  <a:srgbClr val="FF0000"/>
                </a:solidFill>
                <a:latin typeface="楷体" panose="02010609060101010101" pitchFamily="49" charset="-122"/>
                <a:ea typeface="楷体" panose="02010609060101010101" pitchFamily="49" charset="-122"/>
              </a:rPr>
              <a:t>学生课程修读的学分要求，按照所在学科专业培养方案规定执行。</a:t>
            </a:r>
          </a:p>
        </p:txBody>
      </p:sp>
    </p:spTree>
    <p:extLst>
      <p:ext uri="{BB962C8B-B14F-4D97-AF65-F5344CB8AC3E}">
        <p14:creationId xmlns:p14="http://schemas.microsoft.com/office/powerpoint/2010/main" val="15206674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 name="文本框 3"/>
          <p:cNvSpPr txBox="1"/>
          <p:nvPr/>
        </p:nvSpPr>
        <p:spPr>
          <a:xfrm>
            <a:off x="1519955" y="2261475"/>
            <a:ext cx="9959282" cy="3595280"/>
          </a:xfrm>
          <a:prstGeom prst="rect">
            <a:avLst/>
          </a:prstGeom>
          <a:noFill/>
        </p:spPr>
        <p:txBody>
          <a:bodyPr wrap="square" rtlCol="0">
            <a:spAutoFit/>
          </a:bodyPr>
          <a:lstStyle/>
          <a:p>
            <a:pPr>
              <a:lnSpc>
                <a:spcPts val="2700"/>
              </a:lnSpc>
            </a:pPr>
            <a:r>
              <a:rPr lang="en-US" altLang="zh-CN"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1</a:t>
            </a: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、学位公共课（必修）</a:t>
            </a:r>
            <a:endParaRPr lang="zh-CN" altLang="en-US" sz="22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   （</a:t>
            </a:r>
            <a:r>
              <a:rPr lang="en-US" altLang="zh-CN" dirty="0">
                <a:solidFill>
                  <a:srgbClr val="FF0000"/>
                </a:solidFill>
                <a:latin typeface="楷体" panose="02010609060101010101" pitchFamily="49" charset="-122"/>
                <a:ea typeface="楷体" panose="02010609060101010101" pitchFamily="49" charset="-122"/>
                <a:cs typeface="楷体" panose="02010609060101010101" pitchFamily="49" charset="-122"/>
              </a:rPr>
              <a:t>1</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rPr>
              <a:t>思想政治理论课</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《中国马克思主义与当代》</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rPr>
              <a:t>2</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学分；</a:t>
            </a:r>
            <a:endPar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公共英语</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学分，</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学术英语写作</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或</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博士英语演讲</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二选一。</a:t>
            </a:r>
            <a:endParaRPr lang="en-US"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endParaRPr>
          </a:p>
          <a:p>
            <a:pPr>
              <a:lnSpc>
                <a:spcPts val="2700"/>
              </a:lnSpc>
            </a:pP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rPr>
              <a:t>    安排在第一学年第一学期</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rPr>
              <a:t>硕博连读生免修。</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留学博士研究生修读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rPr>
              <a:t>《中国概况》或《中国文明导论》、</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公共汉语课。</a:t>
            </a:r>
            <a:endParaRPr lang="en-US"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endParaRPr>
          </a:p>
          <a:p>
            <a:pPr>
              <a:lnSpc>
                <a:spcPts val="2700"/>
              </a:lnSpc>
            </a:pP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（3）研究伦理与学术规范类课程</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（1学分）：修读方式一是研究生院开设的《学术规范与学术伦理》课程或各院系开设的相关课程；二是自学为主，网上考核。二选一即可。</a:t>
            </a:r>
            <a:endParaRPr lang="en-US" altLang="zh-CN" dirty="0">
              <a:latin typeface="楷体" panose="02010609060101010101" pitchFamily="49" charset="-122"/>
              <a:ea typeface="楷体" panose="02010609060101010101" pitchFamily="49" charset="-122"/>
              <a:cs typeface="楷体" panose="02010609060101010101" pitchFamily="49" charset="-122"/>
              <a:sym typeface="+mn-ea"/>
            </a:endParaRPr>
          </a:p>
          <a:p>
            <a:pPr>
              <a:lnSpc>
                <a:spcPts val="2700"/>
              </a:lnSpc>
              <a:spcBef>
                <a:spcPts val="600"/>
              </a:spcBef>
            </a:pPr>
            <a:r>
              <a:rPr lang="en-US" altLang="zh-CN" sz="24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、公共选修课</a:t>
            </a:r>
            <a:endPar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    包括</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研究方法类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人文素养类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科学素养类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创新创业类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、教师教育类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等课程</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latin typeface="楷体" panose="02010609060101010101" pitchFamily="49" charset="-122"/>
                <a:ea typeface="楷体" panose="02010609060101010101" pitchFamily="49" charset="-122"/>
                <a:cs typeface="楷体" panose="02010609060101010101" pitchFamily="49" charset="-122"/>
                <a:sym typeface="+mn-ea"/>
              </a:rPr>
              <a:t>硕博连读生和本科直博生</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一般修读</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学分，也可以选修跨一级学科课程的学分冲抵；普博生可不修读。</a:t>
            </a:r>
            <a:endParaRPr lang="zh-CN" altLang="en-US" dirty="0">
              <a:solidFill>
                <a:prstClr val="black"/>
              </a:solidFill>
            </a:endParaRPr>
          </a:p>
        </p:txBody>
      </p:sp>
      <p:sp>
        <p:nvSpPr>
          <p:cNvPr id="21" name="标题 1"/>
          <p:cNvSpPr txBox="1"/>
          <p:nvPr/>
        </p:nvSpPr>
        <p:spPr>
          <a:xfrm>
            <a:off x="1635575" y="405819"/>
            <a:ext cx="52184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p>
        </p:txBody>
      </p:sp>
    </p:spTree>
    <p:extLst>
      <p:ext uri="{BB962C8B-B14F-4D97-AF65-F5344CB8AC3E}">
        <p14:creationId xmlns:p14="http://schemas.microsoft.com/office/powerpoint/2010/main" val="33714610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760"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p>
        </p:txBody>
      </p:sp>
      <p:sp>
        <p:nvSpPr>
          <p:cNvPr id="24" name="矩形 23"/>
          <p:cNvSpPr/>
          <p:nvPr/>
        </p:nvSpPr>
        <p:spPr>
          <a:xfrm>
            <a:off x="551667" y="3058414"/>
            <a:ext cx="5799603" cy="3052759"/>
          </a:xfrm>
          <a:prstGeom prst="rect">
            <a:avLst/>
          </a:prstGeom>
        </p:spPr>
        <p:txBody>
          <a:bodyPr wrap="square">
            <a:spAutoFit/>
          </a:bodyPr>
          <a:lstStyle/>
          <a:p>
            <a:pPr algn="ctr">
              <a:spcAft>
                <a:spcPts val="1200"/>
              </a:spcAft>
              <a:defRPr/>
            </a:pPr>
            <a:endParaRPr lang="en-US" altLang="zh-CN" sz="8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400"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名师</a:t>
            </a:r>
            <a:r>
              <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rPr>
              <a:t>阵容</a:t>
            </a:r>
            <a:r>
              <a:rPr lang="en-US" altLang="zh-CN" sz="24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400"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视域高端</a:t>
            </a:r>
            <a:endPar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400"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突破专业藩篱</a:t>
            </a:r>
            <a:r>
              <a:rPr lang="en-US" altLang="zh-CN" sz="24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rPr>
              <a:t>构建</a:t>
            </a:r>
            <a:r>
              <a:rPr lang="en-US" altLang="zh-CN" sz="2400"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跨学科知识体系</a:t>
            </a:r>
            <a:endPar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400" kern="0" dirty="0">
                <a:solidFill>
                  <a:prstClr val="black"/>
                </a:solidFill>
                <a:latin typeface="楷体" panose="02010609060101010101" pitchFamily="49" charset="-122"/>
                <a:ea typeface="楷体" panose="02010609060101010101" pitchFamily="49" charset="-122"/>
                <a:cs typeface="楷体" panose="02010609060101010101" pitchFamily="49" charset="-122"/>
              </a:rPr>
              <a:t>鼓励师生互动，搭建良性对话机制</a:t>
            </a:r>
            <a:endPar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400" kern="0" dirty="0">
                <a:solidFill>
                  <a:prstClr val="black"/>
                </a:solidFill>
                <a:latin typeface="楷体" panose="02010609060101010101" pitchFamily="49" charset="-122"/>
                <a:ea typeface="楷体" panose="02010609060101010101" pitchFamily="49" charset="-122"/>
                <a:cs typeface="楷体" panose="02010609060101010101" pitchFamily="49" charset="-122"/>
              </a:rPr>
              <a:t>贴近学生生活，注重实用操作</a:t>
            </a:r>
            <a:endPar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400"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适合青年特点，扩展教学空间</a:t>
            </a:r>
            <a:r>
              <a:rPr lang="en-US" altLang="zh-CN"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 </a:t>
            </a:r>
            <a:endParaRPr lang="zh-CN" altLang="en-US" sz="2400" kern="0" dirty="0">
              <a:solidFill>
                <a:prstClr val="black"/>
              </a:solidFill>
              <a:latin typeface="楷体" panose="02010609060101010101" pitchFamily="49" charset="-122"/>
              <a:ea typeface="楷体" panose="02010609060101010101" pitchFamily="49" charset="-122"/>
            </a:endParaRPr>
          </a:p>
        </p:txBody>
      </p:sp>
      <p:sp>
        <p:nvSpPr>
          <p:cNvPr id="11" name="标题 1"/>
          <p:cNvSpPr txBox="1"/>
          <p:nvPr/>
        </p:nvSpPr>
        <p:spPr>
          <a:xfrm>
            <a:off x="1635574" y="391089"/>
            <a:ext cx="5421209"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p>
        </p:txBody>
      </p:sp>
      <p:sp>
        <p:nvSpPr>
          <p:cNvPr id="3" name="矩形 2"/>
          <p:cNvSpPr/>
          <p:nvPr/>
        </p:nvSpPr>
        <p:spPr>
          <a:xfrm>
            <a:off x="6901279" y="1281048"/>
            <a:ext cx="4739054" cy="52322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en-US" altLang="zh-CN" sz="2800" b="1" dirty="0">
                <a:solidFill>
                  <a:srgbClr val="C00000"/>
                </a:solidFill>
                <a:latin typeface="楷体" panose="02010609060101010101" pitchFamily="49" charset="-122"/>
                <a:ea typeface="楷体" panose="02010609060101010101" pitchFamily="49" charset="-122"/>
                <a:cs typeface="楷体" panose="02010609060101010101" pitchFamily="49" charset="-122"/>
                <a:sym typeface="+mn-ea"/>
              </a:rPr>
              <a:t>I</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p>
        </p:txBody>
      </p:sp>
      <p:sp>
        <p:nvSpPr>
          <p:cNvPr id="13" name="文本框 12">
            <a:extLst>
              <a:ext uri="{FF2B5EF4-FFF2-40B4-BE49-F238E27FC236}">
                <a16:creationId xmlns:a16="http://schemas.microsoft.com/office/drawing/2014/main" xmlns="" id="{18DD5301-1BB1-4A33-881D-2DAD91762DE2}"/>
              </a:ext>
            </a:extLst>
          </p:cNvPr>
          <p:cNvSpPr txBox="1"/>
          <p:nvPr/>
        </p:nvSpPr>
        <p:spPr>
          <a:xfrm>
            <a:off x="3398529" y="2223008"/>
            <a:ext cx="6531220" cy="1107996"/>
          </a:xfrm>
          <a:prstGeom prst="rect">
            <a:avLst/>
          </a:prstGeom>
          <a:noFill/>
        </p:spPr>
        <p:txBody>
          <a:bodyPr wrap="square">
            <a:spAutoFit/>
          </a:bodyPr>
          <a:lstStyle/>
          <a:p>
            <a:pPr algn="ctr">
              <a:spcAft>
                <a:spcPts val="1200"/>
              </a:spcAft>
              <a:defRPr/>
            </a:pPr>
            <a:r>
              <a:rPr lang="zh-CN" altLang="en-US" sz="28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《学术规范与学术伦理》（文科类）</a:t>
            </a:r>
            <a:endParaRPr lang="en-US" altLang="zh-CN" sz="28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spcAft>
                <a:spcPts val="1200"/>
              </a:spcAft>
              <a:defRPr/>
            </a:pP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吴冠军教授 主持</a:t>
            </a:r>
            <a:endParaRPr lang="en-US" altLang="zh-CN" sz="28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15" name="文本框 14">
            <a:extLst>
              <a:ext uri="{FF2B5EF4-FFF2-40B4-BE49-F238E27FC236}">
                <a16:creationId xmlns:a16="http://schemas.microsoft.com/office/drawing/2014/main" xmlns="" id="{56670906-DB6C-4A7C-9788-7C46ECC2D3BE}"/>
              </a:ext>
            </a:extLst>
          </p:cNvPr>
          <p:cNvSpPr txBox="1"/>
          <p:nvPr/>
        </p:nvSpPr>
        <p:spPr>
          <a:xfrm>
            <a:off x="6664139" y="3887622"/>
            <a:ext cx="4976194" cy="2044342"/>
          </a:xfrm>
          <a:prstGeom prst="rect">
            <a:avLst/>
          </a:prstGeom>
          <a:noFill/>
        </p:spPr>
        <p:txBody>
          <a:bodyPr wrap="square">
            <a:spAutoFit/>
          </a:bodyPr>
          <a:lstStyle/>
          <a:p>
            <a:pPr algn="just">
              <a:lnSpc>
                <a:spcPct val="150000"/>
              </a:lnSpc>
            </a:pPr>
            <a:r>
              <a:rPr lang="en-US" altLang="zh-CN" sz="2200" kern="100" dirty="0">
                <a:effectLst/>
                <a:latin typeface="楷体" panose="02010609060101010101" pitchFamily="49" charset="-122"/>
                <a:ea typeface="楷体" panose="02010609060101010101" pitchFamily="49" charset="-122"/>
                <a:cs typeface="Times New Roman" panose="02020603050405020304" pitchFamily="18" charset="0"/>
              </a:rPr>
              <a:t>2019</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年</a:t>
            </a:r>
            <a:r>
              <a:rPr lang="zh-CN" altLang="en-US" sz="2200" kern="100" dirty="0">
                <a:effectLst/>
                <a:latin typeface="楷体" panose="02010609060101010101" pitchFamily="49" charset="-122"/>
                <a:ea typeface="楷体" panose="02010609060101010101" pitchFamily="49" charset="-122"/>
                <a:cs typeface="Times New Roman" panose="02020603050405020304" pitchFamily="18" charset="0"/>
              </a:rPr>
              <a:t>，该课</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获上海市科学道德和学风建设“</a:t>
            </a:r>
            <a:r>
              <a:rPr lang="zh-CN" altLang="zh-CN" sz="2200" b="1" kern="0" dirty="0">
                <a:solidFill>
                  <a:srgbClr val="C00000"/>
                </a:solidFill>
                <a:latin typeface="楷体" panose="02010609060101010101" pitchFamily="49" charset="-122"/>
                <a:ea typeface="楷体" panose="02010609060101010101" pitchFamily="49" charset="-122"/>
              </a:rPr>
              <a:t>优秀项目奖</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a:t>
            </a:r>
            <a:r>
              <a:rPr lang="zh-CN" altLang="zh-CN" sz="2200" b="1" kern="0" dirty="0">
                <a:solidFill>
                  <a:srgbClr val="C00000"/>
                </a:solidFill>
                <a:latin typeface="楷体" panose="02010609060101010101" pitchFamily="49" charset="-122"/>
                <a:ea typeface="楷体" panose="02010609060101010101" pitchFamily="49" charset="-122"/>
              </a:rPr>
              <a:t>优秀项目人气奖</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”，人民网、解放日报、中国新闻网、上观新闻、搜狐等多次报道。</a:t>
            </a:r>
          </a:p>
        </p:txBody>
      </p:sp>
    </p:spTree>
    <p:extLst>
      <p:ext uri="{BB962C8B-B14F-4D97-AF65-F5344CB8AC3E}">
        <p14:creationId xmlns:p14="http://schemas.microsoft.com/office/powerpoint/2010/main" val="151586820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0da3e191-0f6f-4b92-9ad5-7b699e8d59ca}"/>
</p:tagLst>
</file>

<file path=ppt/theme/theme1.xml><?xml version="1.0" encoding="utf-8"?>
<a:theme xmlns:a="http://schemas.openxmlformats.org/drawingml/2006/main" name="自定义设计方案">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2">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主题2" id="{E3E4FABC-B2F9-7149-8D76-F0304540DB91}" vid="{7158EDC4-1709-C941-8907-CD875FE8C150}"/>
    </a:ext>
  </a:extLst>
</a:theme>
</file>

<file path=ppt/theme/theme3.xml><?xml version="1.0" encoding="utf-8"?>
<a:theme xmlns:a="http://schemas.openxmlformats.org/drawingml/2006/main" name="1_主题2">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2178</TotalTime>
  <Words>3536</Words>
  <Application>Microsoft Office PowerPoint</Application>
  <PresentationFormat>宽屏</PresentationFormat>
  <Paragraphs>393</Paragraphs>
  <Slides>34</Slides>
  <Notes>34</Notes>
  <HiddenSlides>0</HiddenSlides>
  <MMClips>0</MMClips>
  <ScaleCrop>false</ScaleCrop>
  <HeadingPairs>
    <vt:vector size="6" baseType="variant">
      <vt:variant>
        <vt:lpstr>已用的字体</vt:lpstr>
      </vt:variant>
      <vt:variant>
        <vt:i4>13</vt:i4>
      </vt:variant>
      <vt:variant>
        <vt:lpstr>主题</vt:lpstr>
      </vt:variant>
      <vt:variant>
        <vt:i4>3</vt:i4>
      </vt:variant>
      <vt:variant>
        <vt:lpstr>幻灯片标题</vt:lpstr>
      </vt:variant>
      <vt:variant>
        <vt:i4>34</vt:i4>
      </vt:variant>
    </vt:vector>
  </HeadingPairs>
  <TitlesOfParts>
    <vt:vector size="50" baseType="lpstr">
      <vt:lpstr>Arial Unicode MS</vt:lpstr>
      <vt:lpstr>DengXian</vt:lpstr>
      <vt:lpstr>等线</vt:lpstr>
      <vt:lpstr>华文仿宋</vt:lpstr>
      <vt:lpstr>华文新魏</vt:lpstr>
      <vt:lpstr>华文中宋</vt:lpstr>
      <vt:lpstr>楷体</vt:lpstr>
      <vt:lpstr>宋体</vt:lpstr>
      <vt:lpstr>微软雅黑</vt:lpstr>
      <vt:lpstr>Arial</vt:lpstr>
      <vt:lpstr>Calibri</vt:lpstr>
      <vt:lpstr>Times New Roman</vt:lpstr>
      <vt:lpstr>Wingdings</vt:lpstr>
      <vt:lpstr>自定义设计方案</vt:lpstr>
      <vt:lpstr>主题2</vt:lpstr>
      <vt:lpstr>1_主题2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USER</cp:lastModifiedBy>
  <cp:revision>395</cp:revision>
  <dcterms:created xsi:type="dcterms:W3CDTF">2017-05-03T07:19:37Z</dcterms:created>
  <dcterms:modified xsi:type="dcterms:W3CDTF">2020-09-03T01:26:24Z</dcterms:modified>
</cp:coreProperties>
</file>