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
  </p:notesMasterIdLst>
  <p:sldIdLst>
    <p:sldId id="258" r:id="rId3"/>
    <p:sldId id="403" r:id="rId5"/>
    <p:sldId id="438" r:id="rId6"/>
    <p:sldId id="402" r:id="rId7"/>
    <p:sldId id="395" r:id="rId8"/>
    <p:sldId id="396" r:id="rId9"/>
    <p:sldId id="397" r:id="rId10"/>
    <p:sldId id="361" r:id="rId11"/>
    <p:sldId id="360" r:id="rId12"/>
    <p:sldId id="392" r:id="rId13"/>
    <p:sldId id="398" r:id="rId14"/>
    <p:sldId id="399" r:id="rId15"/>
    <p:sldId id="362" r:id="rId16"/>
    <p:sldId id="437" r:id="rId17"/>
    <p:sldId id="370" r:id="rId18"/>
    <p:sldId id="281" r:id="rId19"/>
    <p:sldId id="333" r:id="rId20"/>
    <p:sldId id="371" r:id="rId21"/>
    <p:sldId id="334" r:id="rId22"/>
    <p:sldId id="405" r:id="rId23"/>
    <p:sldId id="481" r:id="rId24"/>
    <p:sldId id="314" r:id="rId25"/>
    <p:sldId id="319" r:id="rId26"/>
    <p:sldId id="315" r:id="rId27"/>
    <p:sldId id="317" r:id="rId28"/>
    <p:sldId id="320" r:id="rId29"/>
    <p:sldId id="393" r:id="rId30"/>
    <p:sldId id="364" r:id="rId31"/>
    <p:sldId id="365" r:id="rId32"/>
    <p:sldId id="366" r:id="rId33"/>
    <p:sldId id="439" r:id="rId34"/>
    <p:sldId id="372" r:id="rId35"/>
    <p:sldId id="271" r:id="rId36"/>
    <p:sldId id="368" r:id="rId37"/>
    <p:sldId id="273" r:id="rId38"/>
    <p:sldId id="274" r:id="rId39"/>
  </p:sldIdLst>
  <p:sldSz cx="12192000" cy="6858000"/>
  <p:notesSz cx="6858000" cy="9144000"/>
  <p:custDataLst>
    <p:tags r:id="rId4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599"/>
  </p:normalViewPr>
  <p:slideViewPr>
    <p:cSldViewPr snapToGrid="0" snapToObjects="1">
      <p:cViewPr varScale="1">
        <p:scale>
          <a:sx n="66" d="100"/>
          <a:sy n="66" d="100"/>
        </p:scale>
        <p:origin x="668" y="52"/>
      </p:cViewPr>
      <p:guideLst>
        <p:guide orient="horz" pos="2159"/>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3" Type="http://schemas.openxmlformats.org/officeDocument/2006/relationships/tags" Target="tags/tag4.xml"/><Relationship Id="rId42" Type="http://schemas.openxmlformats.org/officeDocument/2006/relationships/tableStyles" Target="tableStyles.xml"/><Relationship Id="rId41" Type="http://schemas.openxmlformats.org/officeDocument/2006/relationships/viewProps" Target="viewProps.xml"/><Relationship Id="rId40" Type="http://schemas.openxmlformats.org/officeDocument/2006/relationships/presProps" Target="presProps.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4">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440A2539-1F6E-4B96-944E-D90ADBE61742}" type="doc">
      <dgm:prSet loTypeId="urn:microsoft.com/office/officeart/2005/8/layout/pyramid1#4" loCatId="pyramid" qsTypeId="urn:microsoft.com/office/officeart/2005/8/quickstyle/simple1#6" qsCatId="simple" csTypeId="urn:microsoft.com/office/officeart/2005/8/colors/accent1_2#4" csCatId="accent1" phldr="1"/>
      <dgm:spPr/>
    </dgm:pt>
    <dgm:pt modelId="{AC0B700C-CD10-4191-9E8C-C7BFDEC76947}">
      <dgm:prSet phldrT="[文本]" custT="1"/>
      <dgm:sp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effectLst>
          <a:outerShdw blurRad="50800" dist="38100" dir="18900000" algn="bl" rotWithShape="0">
            <a:prstClr val="black">
              <a:alpha val="40000"/>
            </a:prstClr>
          </a:outerShdw>
        </a:effectLst>
        <a:scene3d>
          <a:camera prst="orthographicFront"/>
          <a:lightRig rig="threePt" dir="t"/>
        </a:scene3d>
        <a:sp3d prstMaterial="dkEdge"/>
      </dgm:spPr>
      <dgm:t>
        <a:bodyPr/>
        <a:lstStyle/>
        <a:p>
          <a:pPr>
            <a:lnSpc>
              <a:spcPct val="100000"/>
            </a:lnSpc>
            <a:spcAft>
              <a:spcPct val="35000"/>
            </a:spcAft>
          </a:pPr>
          <a:endParaRPr lang="en-US" altLang="zh-CN" sz="1600" strike="noStrike" dirty="0">
            <a:latin typeface="微软雅黑" panose="020B0503020204020204" pitchFamily="34" charset="-122"/>
            <a:ea typeface="微软雅黑" panose="020B0503020204020204" pitchFamily="34" charset="-122"/>
          </a:endParaRPr>
        </a:p>
        <a:p>
          <a:pPr>
            <a:lnSpc>
              <a:spcPts val="3200"/>
            </a:lnSpc>
            <a:spcAft>
              <a:spcPts val="0"/>
            </a:spcAft>
          </a:pPr>
          <a:r>
            <a:rPr lang="zh-CN" altLang="en-US" sz="1600" b="1" dirty="0">
              <a:solidFill>
                <a:schemeClr val="bg1"/>
              </a:solidFill>
              <a:latin typeface="微软雅黑" panose="020B0503020204020204" pitchFamily="34" charset="-122"/>
              <a:ea typeface="微软雅黑" panose="020B0503020204020204" pitchFamily="34" charset="-122"/>
            </a:rPr>
            <a:t>人类思维</a:t>
          </a:r>
          <a:endParaRPr lang="en-US" altLang="zh-CN" sz="1600" b="1" dirty="0">
            <a:solidFill>
              <a:schemeClr val="bg1"/>
            </a:solidFill>
            <a:latin typeface="微软雅黑" panose="020B0503020204020204" pitchFamily="34" charset="-122"/>
            <a:ea typeface="微软雅黑" panose="020B0503020204020204" pitchFamily="34" charset="-122"/>
          </a:endParaRPr>
        </a:p>
        <a:p>
          <a:pPr>
            <a:lnSpc>
              <a:spcPts val="3200"/>
            </a:lnSpc>
            <a:spcAft>
              <a:spcPts val="0"/>
            </a:spcAft>
          </a:pPr>
          <a:r>
            <a:rPr lang="zh-CN" altLang="en-US" sz="1600" b="1" dirty="0">
              <a:solidFill>
                <a:schemeClr val="bg1"/>
              </a:solidFill>
              <a:latin typeface="微软雅黑" panose="020B0503020204020204" pitchFamily="34" charset="-122"/>
              <a:ea typeface="微软雅黑" panose="020B0503020204020204" pitchFamily="34" charset="-122"/>
            </a:rPr>
            <a:t>与学科史论</a:t>
          </a:r>
          <a:endParaRPr lang="en-US" altLang="zh-CN" sz="1600" b="1" dirty="0">
            <a:solidFill>
              <a:schemeClr val="bg1"/>
            </a:solidFill>
            <a:latin typeface="微软雅黑" panose="020B0503020204020204" pitchFamily="34" charset="-122"/>
            <a:ea typeface="微软雅黑" panose="020B0503020204020204" pitchFamily="34" charset="-122"/>
          </a:endParaRPr>
        </a:p>
        <a:p>
          <a:pPr>
            <a:lnSpc>
              <a:spcPts val="3200"/>
            </a:lnSpc>
            <a:spcAft>
              <a:spcPts val="0"/>
            </a:spcAft>
          </a:pPr>
          <a:r>
            <a:rPr lang="zh-CN" altLang="en-US" sz="1600" b="1" dirty="0">
              <a:solidFill>
                <a:schemeClr val="bg1"/>
              </a:solidFill>
              <a:latin typeface="微软雅黑" panose="020B0503020204020204" pitchFamily="34" charset="-122"/>
              <a:ea typeface="微软雅黑" panose="020B0503020204020204" pitchFamily="34" charset="-122"/>
            </a:rPr>
            <a:t>系列课程</a:t>
          </a:r>
        </a:p>
      </dgm:t>
    </dgm:pt>
    <dgm:pt modelId="{9DEF1DF3-841C-4246-BBEA-8E17DE5D044B}" cxnId="{929522C8-6124-45EF-95E0-F5C3EF9FA79C}" type="parTrans">
      <dgm:prSet/>
      <dgm:spPr/>
      <dgm:t>
        <a:bodyPr/>
        <a:lstStyle/>
        <a:p>
          <a:endParaRPr lang="zh-CN" altLang="en-US" sz="1600"/>
        </a:p>
      </dgm:t>
    </dgm:pt>
    <dgm:pt modelId="{068C4CE5-7029-47C9-ABB8-CA1098E9F3C0}" cxnId="{929522C8-6124-45EF-95E0-F5C3EF9FA79C}" type="sibTrans">
      <dgm:prSet/>
      <dgm:spPr/>
      <dgm:t>
        <a:bodyPr/>
        <a:lstStyle/>
        <a:p>
          <a:endParaRPr lang="zh-CN" altLang="en-US" sz="1600"/>
        </a:p>
      </dgm:t>
    </dgm:pt>
    <dgm:pt modelId="{A813865B-C984-4894-B472-6A1DFBEAAFE7}">
      <dgm:prSet phldrT="[文本]" custT="1"/>
      <dgm:spPr>
        <a:solidFill>
          <a:schemeClr val="accent2">
            <a:lumMod val="75000"/>
          </a:schemeClr>
        </a:solidFill>
        <a:effectLst>
          <a:outerShdw blurRad="50800" dist="38100" dir="18900000" algn="bl" rotWithShape="0">
            <a:prstClr val="black">
              <a:alpha val="40000"/>
            </a:prstClr>
          </a:outerShdw>
        </a:effectLst>
      </dgm:spPr>
      <dgm:t>
        <a:bodyPr/>
        <a:lstStyle/>
        <a:p>
          <a:r>
            <a:rPr lang="zh-CN" altLang="en-US" sz="1600" b="1" dirty="0">
              <a:solidFill>
                <a:schemeClr val="bg1"/>
              </a:solidFill>
              <a:latin typeface="微软雅黑" panose="020B0503020204020204" pitchFamily="34" charset="-122"/>
              <a:ea typeface="微软雅黑" panose="020B0503020204020204" pitchFamily="34" charset="-122"/>
            </a:rPr>
            <a:t>通 识 课 程</a:t>
          </a:r>
        </a:p>
      </dgm:t>
    </dgm:pt>
    <dgm:pt modelId="{1908B12C-13DA-4A4E-938D-DBE910FA23A0}" cxnId="{AD44FACA-E9FB-478F-98B4-05504AB8633F}" type="parTrans">
      <dgm:prSet/>
      <dgm:spPr/>
      <dgm:t>
        <a:bodyPr/>
        <a:lstStyle/>
        <a:p>
          <a:endParaRPr lang="zh-CN" altLang="en-US" sz="1600"/>
        </a:p>
      </dgm:t>
    </dgm:pt>
    <dgm:pt modelId="{60AC026F-E6F9-48CF-AD7A-130CD397E473}" cxnId="{AD44FACA-E9FB-478F-98B4-05504AB8633F}" type="sibTrans">
      <dgm:prSet/>
      <dgm:spPr/>
      <dgm:t>
        <a:bodyPr/>
        <a:lstStyle/>
        <a:p>
          <a:endParaRPr lang="zh-CN" altLang="en-US" sz="1600"/>
        </a:p>
      </dgm:t>
    </dgm:pt>
    <dgm:pt modelId="{270B0BCA-FBB0-4CA8-B3E8-B1E25DC8AD85}">
      <dgm:prSet phldrT="[文本]" custT="1"/>
      <dgm:spPr>
        <a:solidFill>
          <a:srgbClr val="89510D"/>
        </a:solidFill>
        <a:effectLst>
          <a:outerShdw blurRad="50800" dist="38100" dir="18900000" algn="bl" rotWithShape="0">
            <a:prstClr val="black">
              <a:alpha val="40000"/>
            </a:prstClr>
          </a:outerShdw>
        </a:effectLst>
      </dgm:spPr>
      <dgm:t>
        <a:bodyPr/>
        <a:lstStyle/>
        <a:p>
          <a:r>
            <a:rPr lang="zh-CN" altLang="en-US" sz="1600" b="1" dirty="0">
              <a:solidFill>
                <a:schemeClr val="bg1"/>
              </a:solidFill>
              <a:latin typeface="微软雅黑" panose="020B0503020204020204" pitchFamily="34" charset="-122"/>
              <a:ea typeface="微软雅黑" panose="020B0503020204020204" pitchFamily="34" charset="-122"/>
            </a:rPr>
            <a:t>一级学科学位基础课程</a:t>
          </a:r>
        </a:p>
      </dgm:t>
    </dgm:pt>
    <dgm:pt modelId="{0E4A4ACE-78A0-49D3-8C17-921CD3079967}" cxnId="{FB8E566B-9903-4284-8206-C70512D0A891}" type="parTrans">
      <dgm:prSet/>
      <dgm:spPr/>
      <dgm:t>
        <a:bodyPr/>
        <a:lstStyle/>
        <a:p>
          <a:endParaRPr lang="zh-CN" altLang="en-US" sz="1600"/>
        </a:p>
      </dgm:t>
    </dgm:pt>
    <dgm:pt modelId="{52383AB9-B67A-4056-99C8-DD7C8DFC4C07}" cxnId="{FB8E566B-9903-4284-8206-C70512D0A891}" type="sibTrans">
      <dgm:prSet/>
      <dgm:spPr/>
      <dgm:t>
        <a:bodyPr/>
        <a:lstStyle/>
        <a:p>
          <a:endParaRPr lang="zh-CN" altLang="en-US" sz="1600"/>
        </a:p>
      </dgm:t>
    </dgm:pt>
    <dgm:pt modelId="{6CEA25C0-342B-4E81-92CB-CE0A3BD0F034}" type="pres">
      <dgm:prSet presAssocID="{440A2539-1F6E-4B96-944E-D90ADBE61742}" presName="Name0" presStyleCnt="0">
        <dgm:presLayoutVars>
          <dgm:dir/>
          <dgm:animLvl val="lvl"/>
          <dgm:resizeHandles val="exact"/>
        </dgm:presLayoutVars>
      </dgm:prSet>
      <dgm:spPr/>
    </dgm:pt>
    <dgm:pt modelId="{5D1D7FE7-6DF1-41D1-A337-55B4171C79C8}" type="pres">
      <dgm:prSet presAssocID="{AC0B700C-CD10-4191-9E8C-C7BFDEC76947}" presName="Name8" presStyleCnt="0"/>
      <dgm:spPr/>
    </dgm:pt>
    <dgm:pt modelId="{4494B66E-2304-48B3-B2C2-C84B1D65E46B}" type="pres">
      <dgm:prSet presAssocID="{AC0B700C-CD10-4191-9E8C-C7BFDEC76947}" presName="level" presStyleLbl="node1" presStyleIdx="0" presStyleCnt="3" custScaleX="99786" custScaleY="145348">
        <dgm:presLayoutVars>
          <dgm:chMax val="1"/>
          <dgm:bulletEnabled val="1"/>
        </dgm:presLayoutVars>
      </dgm:prSet>
      <dgm:spPr/>
    </dgm:pt>
    <dgm:pt modelId="{E4694A09-8F8F-417A-8433-3571D0643658}" type="pres">
      <dgm:prSet presAssocID="{AC0B700C-CD10-4191-9E8C-C7BFDEC76947}" presName="levelTx" presStyleLbl="revTx" presStyleIdx="0" presStyleCnt="0">
        <dgm:presLayoutVars>
          <dgm:chMax val="1"/>
          <dgm:bulletEnabled val="1"/>
        </dgm:presLayoutVars>
      </dgm:prSet>
      <dgm:spPr/>
    </dgm:pt>
    <dgm:pt modelId="{B6629439-0024-4475-A860-5A2661B27E01}" type="pres">
      <dgm:prSet presAssocID="{A813865B-C984-4894-B472-6A1DFBEAAFE7}" presName="Name8" presStyleCnt="0"/>
      <dgm:spPr/>
    </dgm:pt>
    <dgm:pt modelId="{1CB9B1C0-CD5F-4A5A-A52A-790539D6F227}" type="pres">
      <dgm:prSet presAssocID="{A813865B-C984-4894-B472-6A1DFBEAAFE7}" presName="level" presStyleLbl="node1" presStyleIdx="1" presStyleCnt="3" custScaleX="99322" custScaleY="106562" custLinFactNeighborX="-211" custLinFactNeighborY="-2559">
        <dgm:presLayoutVars>
          <dgm:chMax val="1"/>
          <dgm:bulletEnabled val="1"/>
        </dgm:presLayoutVars>
      </dgm:prSet>
      <dgm:spPr/>
    </dgm:pt>
    <dgm:pt modelId="{86A945A7-C283-4170-B1CF-A52AADF58D30}" type="pres">
      <dgm:prSet presAssocID="{A813865B-C984-4894-B472-6A1DFBEAAFE7}" presName="levelTx" presStyleLbl="revTx" presStyleIdx="0" presStyleCnt="0">
        <dgm:presLayoutVars>
          <dgm:chMax val="1"/>
          <dgm:bulletEnabled val="1"/>
        </dgm:presLayoutVars>
      </dgm:prSet>
      <dgm:spPr/>
    </dgm:pt>
    <dgm:pt modelId="{C8755961-31DD-4785-AD47-5BD98A3A9A1A}" type="pres">
      <dgm:prSet presAssocID="{270B0BCA-FBB0-4CA8-B3E8-B1E25DC8AD85}" presName="Name8" presStyleCnt="0"/>
      <dgm:spPr/>
    </dgm:pt>
    <dgm:pt modelId="{74CBC771-6A8A-420D-A631-9562A106EE6E}" type="pres">
      <dgm:prSet presAssocID="{270B0BCA-FBB0-4CA8-B3E8-B1E25DC8AD85}" presName="level" presStyleLbl="node1" presStyleIdx="2" presStyleCnt="3" custScaleX="98726" custScaleY="111496" custLinFactNeighborY="-5118">
        <dgm:presLayoutVars>
          <dgm:chMax val="1"/>
          <dgm:bulletEnabled val="1"/>
        </dgm:presLayoutVars>
      </dgm:prSet>
      <dgm:spPr/>
    </dgm:pt>
    <dgm:pt modelId="{DFC68F77-BF26-422B-8136-8EFF76752DD1}" type="pres">
      <dgm:prSet presAssocID="{270B0BCA-FBB0-4CA8-B3E8-B1E25DC8AD85}" presName="levelTx" presStyleLbl="revTx" presStyleIdx="0" presStyleCnt="0">
        <dgm:presLayoutVars>
          <dgm:chMax val="1"/>
          <dgm:bulletEnabled val="1"/>
        </dgm:presLayoutVars>
      </dgm:prSet>
      <dgm:spPr/>
    </dgm:pt>
  </dgm:ptLst>
  <dgm:cxnLst>
    <dgm:cxn modelId="{4869E715-A483-4150-A026-891182D7879E}" type="presOf" srcId="{AC0B700C-CD10-4191-9E8C-C7BFDEC76947}" destId="{4494B66E-2304-48B3-B2C2-C84B1D65E46B}" srcOrd="0" destOrd="0" presId="urn:microsoft.com/office/officeart/2005/8/layout/pyramid1#4"/>
    <dgm:cxn modelId="{FB8E566B-9903-4284-8206-C70512D0A891}" srcId="{440A2539-1F6E-4B96-944E-D90ADBE61742}" destId="{270B0BCA-FBB0-4CA8-B3E8-B1E25DC8AD85}" srcOrd="2" destOrd="0" parTransId="{0E4A4ACE-78A0-49D3-8C17-921CD3079967}" sibTransId="{52383AB9-B67A-4056-99C8-DD7C8DFC4C07}"/>
    <dgm:cxn modelId="{ECBCE7AC-1E35-4A1F-9FD6-9231B719A3D1}" type="presOf" srcId="{A813865B-C984-4894-B472-6A1DFBEAAFE7}" destId="{86A945A7-C283-4170-B1CF-A52AADF58D30}" srcOrd="1" destOrd="0" presId="urn:microsoft.com/office/officeart/2005/8/layout/pyramid1#4"/>
    <dgm:cxn modelId="{FF34CBAF-B313-4C5C-A0D8-81E1408F7538}" type="presOf" srcId="{A813865B-C984-4894-B472-6A1DFBEAAFE7}" destId="{1CB9B1C0-CD5F-4A5A-A52A-790539D6F227}" srcOrd="0" destOrd="0" presId="urn:microsoft.com/office/officeart/2005/8/layout/pyramid1#4"/>
    <dgm:cxn modelId="{386783B9-E3F7-441B-9775-4DCC9DA2B81E}" type="presOf" srcId="{270B0BCA-FBB0-4CA8-B3E8-B1E25DC8AD85}" destId="{74CBC771-6A8A-420D-A631-9562A106EE6E}" srcOrd="0" destOrd="0" presId="urn:microsoft.com/office/officeart/2005/8/layout/pyramid1#4"/>
    <dgm:cxn modelId="{FB586BC7-EB15-4039-B052-ECED6568BFD6}" type="presOf" srcId="{440A2539-1F6E-4B96-944E-D90ADBE61742}" destId="{6CEA25C0-342B-4E81-92CB-CE0A3BD0F034}" srcOrd="0" destOrd="0" presId="urn:microsoft.com/office/officeart/2005/8/layout/pyramid1#4"/>
    <dgm:cxn modelId="{929522C8-6124-45EF-95E0-F5C3EF9FA79C}" srcId="{440A2539-1F6E-4B96-944E-D90ADBE61742}" destId="{AC0B700C-CD10-4191-9E8C-C7BFDEC76947}" srcOrd="0" destOrd="0" parTransId="{9DEF1DF3-841C-4246-BBEA-8E17DE5D044B}" sibTransId="{068C4CE5-7029-47C9-ABB8-CA1098E9F3C0}"/>
    <dgm:cxn modelId="{AD44FACA-E9FB-478F-98B4-05504AB8633F}" srcId="{440A2539-1F6E-4B96-944E-D90ADBE61742}" destId="{A813865B-C984-4894-B472-6A1DFBEAAFE7}" srcOrd="1" destOrd="0" parTransId="{1908B12C-13DA-4A4E-938D-DBE910FA23A0}" sibTransId="{60AC026F-E6F9-48CF-AD7A-130CD397E473}"/>
    <dgm:cxn modelId="{7687A4D0-4503-4BDD-8014-484364074E34}" type="presOf" srcId="{270B0BCA-FBB0-4CA8-B3E8-B1E25DC8AD85}" destId="{DFC68F77-BF26-422B-8136-8EFF76752DD1}" srcOrd="1" destOrd="0" presId="urn:microsoft.com/office/officeart/2005/8/layout/pyramid1#4"/>
    <dgm:cxn modelId="{7180C0D0-DE65-4204-A786-41CC88A91889}" type="presOf" srcId="{AC0B700C-CD10-4191-9E8C-C7BFDEC76947}" destId="{E4694A09-8F8F-417A-8433-3571D0643658}" srcOrd="1" destOrd="0" presId="urn:microsoft.com/office/officeart/2005/8/layout/pyramid1#4"/>
    <dgm:cxn modelId="{25A4E7B1-6EB5-4418-AD91-E8279AF63810}" type="presParOf" srcId="{6CEA25C0-342B-4E81-92CB-CE0A3BD0F034}" destId="{5D1D7FE7-6DF1-41D1-A337-55B4171C79C8}" srcOrd="0" destOrd="0" presId="urn:microsoft.com/office/officeart/2005/8/layout/pyramid1#4"/>
    <dgm:cxn modelId="{0DBB6D48-E3B1-4C72-9D0D-7FFBEF827E40}" type="presParOf" srcId="{5D1D7FE7-6DF1-41D1-A337-55B4171C79C8}" destId="{4494B66E-2304-48B3-B2C2-C84B1D65E46B}" srcOrd="0" destOrd="0" presId="urn:microsoft.com/office/officeart/2005/8/layout/pyramid1#4"/>
    <dgm:cxn modelId="{CF557F7D-AB2E-4BB7-979F-9809090B0CA4}" type="presParOf" srcId="{5D1D7FE7-6DF1-41D1-A337-55B4171C79C8}" destId="{E4694A09-8F8F-417A-8433-3571D0643658}" srcOrd="1" destOrd="0" presId="urn:microsoft.com/office/officeart/2005/8/layout/pyramid1#4"/>
    <dgm:cxn modelId="{8DA0B960-39D1-47B3-9C07-0E8691451D00}" type="presParOf" srcId="{6CEA25C0-342B-4E81-92CB-CE0A3BD0F034}" destId="{B6629439-0024-4475-A860-5A2661B27E01}" srcOrd="1" destOrd="0" presId="urn:microsoft.com/office/officeart/2005/8/layout/pyramid1#4"/>
    <dgm:cxn modelId="{FE14DD10-4A0B-4393-9375-CB659323B82F}" type="presParOf" srcId="{B6629439-0024-4475-A860-5A2661B27E01}" destId="{1CB9B1C0-CD5F-4A5A-A52A-790539D6F227}" srcOrd="0" destOrd="0" presId="urn:microsoft.com/office/officeart/2005/8/layout/pyramid1#4"/>
    <dgm:cxn modelId="{528537CA-8BC3-4477-9323-C615426F38DD}" type="presParOf" srcId="{B6629439-0024-4475-A860-5A2661B27E01}" destId="{86A945A7-C283-4170-B1CF-A52AADF58D30}" srcOrd="1" destOrd="0" presId="urn:microsoft.com/office/officeart/2005/8/layout/pyramid1#4"/>
    <dgm:cxn modelId="{190C9B98-839F-4881-A3A7-76BB816EB6C0}" type="presParOf" srcId="{6CEA25C0-342B-4E81-92CB-CE0A3BD0F034}" destId="{C8755961-31DD-4785-AD47-5BD98A3A9A1A}" srcOrd="2" destOrd="0" presId="urn:microsoft.com/office/officeart/2005/8/layout/pyramid1#4"/>
    <dgm:cxn modelId="{EB3C9A1C-6B62-49F2-89D3-978B2FDB0E4F}" type="presParOf" srcId="{C8755961-31DD-4785-AD47-5BD98A3A9A1A}" destId="{74CBC771-6A8A-420D-A631-9562A106EE6E}" srcOrd="0" destOrd="0" presId="urn:microsoft.com/office/officeart/2005/8/layout/pyramid1#4"/>
    <dgm:cxn modelId="{CA6A9807-3A8E-4800-AC1E-DB851BA4AFC8}" type="presParOf" srcId="{C8755961-31DD-4785-AD47-5BD98A3A9A1A}" destId="{DFC68F77-BF26-422B-8136-8EFF76752DD1}" srcOrd="1" destOrd="0" presId="urn:microsoft.com/office/officeart/2005/8/layout/pyramid1#4"/>
  </dgm:cxnLst>
  <dgm:bg>
    <a:noFill/>
    <a:effectLst>
      <a:outerShdw blurRad="50800" dist="38100" algn="l" rotWithShape="0">
        <a:prstClr val="black">
          <a:alpha val="40000"/>
        </a:prstClr>
      </a:outerShdw>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5456110" cy="4844212"/>
        <a:chOff x="0" y="0"/>
        <a:chExt cx="5456110" cy="4844212"/>
      </a:xfrm>
    </dsp:grpSpPr>
    <dsp:sp modelId="{4494B66E-2304-48B3-B2C2-C84B1D65E46B}">
      <dsp:nvSpPr>
        <dsp:cNvPr id="3" name="梯形 2"/>
        <dsp:cNvSpPr/>
      </dsp:nvSpPr>
      <dsp:spPr bwMode="white">
        <a:xfrm>
          <a:off x="1639276" y="0"/>
          <a:ext cx="2177558" cy="1937493"/>
        </a:xfrm>
        <a:prstGeom prst="trapezoid">
          <a:avLst>
            <a:gd name="adj" fmla="val 56195"/>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effectLst>
          <a:outerShdw blurRad="50800" dist="38100" dir="18900000" algn="bl" rotWithShape="0">
            <a:prstClr val="black">
              <a:alpha val="40000"/>
            </a:prstClr>
          </a:outerShdw>
        </a:effectLst>
        <a:scene3d>
          <a:camera prst="orthographicFront"/>
          <a:lightRig rig="threePt" dir="t"/>
        </a:scene3d>
        <a:sp3d prstMaterial="dkEdge"/>
      </dsp:spPr>
      <dsp:style>
        <a:lnRef idx="2">
          <a:schemeClr val="lt1"/>
        </a:lnRef>
        <a:fillRef idx="1">
          <a:schemeClr val="accent1"/>
        </a:fillRef>
        <a:effectRef idx="0">
          <a:scrgbClr r="0" g="0" b="0"/>
        </a:effectRef>
        <a:fontRef idx="minor">
          <a:schemeClr val="lt1"/>
        </a:fontRef>
      </dsp:style>
      <dsp:txBody>
        <a:bodyPr lIns="20320" tIns="20320" rIns="20320" bIns="2032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endParaRPr lang="en-US" altLang="zh-CN" sz="1600" strike="noStrike" dirty="0">
            <a:solidFill>
              <a:schemeClr val="tx1"/>
            </a:solidFill>
            <a:latin typeface="微软雅黑" panose="020B0503020204020204" pitchFamily="34" charset="-122"/>
            <a:ea typeface="微软雅黑" panose="020B0503020204020204" pitchFamily="34" charset="-122"/>
          </a:endParaRPr>
        </a:p>
        <a:p>
          <a:pPr lvl="0">
            <a:lnSpc>
              <a:spcPts val="3200"/>
            </a:lnSpc>
            <a:spcBef>
              <a:spcPct val="0"/>
            </a:spcBef>
            <a:spcAft>
              <a:spcPts val="0"/>
            </a:spcAft>
          </a:pPr>
          <a:r>
            <a:rPr lang="zh-CN" altLang="en-US" sz="1600" b="1" dirty="0">
              <a:solidFill>
                <a:schemeClr val="bg1"/>
              </a:solidFill>
              <a:latin typeface="微软雅黑" panose="020B0503020204020204" pitchFamily="34" charset="-122"/>
              <a:ea typeface="微软雅黑" panose="020B0503020204020204" pitchFamily="34" charset="-122"/>
            </a:rPr>
            <a:t>人类思维</a:t>
          </a:r>
          <a:endParaRPr lang="en-US" altLang="zh-CN" sz="1600" b="1" dirty="0">
            <a:solidFill>
              <a:schemeClr val="bg1"/>
            </a:solidFill>
            <a:latin typeface="微软雅黑" panose="020B0503020204020204" pitchFamily="34" charset="-122"/>
            <a:ea typeface="微软雅黑" panose="020B0503020204020204" pitchFamily="34" charset="-122"/>
          </a:endParaRPr>
        </a:p>
        <a:p>
          <a:pPr lvl="0">
            <a:lnSpc>
              <a:spcPts val="3200"/>
            </a:lnSpc>
            <a:spcBef>
              <a:spcPct val="0"/>
            </a:spcBef>
            <a:spcAft>
              <a:spcPts val="0"/>
            </a:spcAft>
          </a:pPr>
          <a:r>
            <a:rPr lang="zh-CN" altLang="en-US" sz="1600" b="1" dirty="0">
              <a:solidFill>
                <a:schemeClr val="bg1"/>
              </a:solidFill>
              <a:latin typeface="微软雅黑" panose="020B0503020204020204" pitchFamily="34" charset="-122"/>
              <a:ea typeface="微软雅黑" panose="020B0503020204020204" pitchFamily="34" charset="-122"/>
            </a:rPr>
            <a:t>与学科史论</a:t>
          </a:r>
          <a:endParaRPr lang="en-US" altLang="zh-CN" sz="1600" b="1" dirty="0">
            <a:solidFill>
              <a:schemeClr val="bg1"/>
            </a:solidFill>
            <a:latin typeface="微软雅黑" panose="020B0503020204020204" pitchFamily="34" charset="-122"/>
            <a:ea typeface="微软雅黑" panose="020B0503020204020204" pitchFamily="34" charset="-122"/>
          </a:endParaRPr>
        </a:p>
        <a:p>
          <a:pPr lvl="0">
            <a:lnSpc>
              <a:spcPts val="3200"/>
            </a:lnSpc>
            <a:spcBef>
              <a:spcPct val="0"/>
            </a:spcBef>
            <a:spcAft>
              <a:spcPts val="0"/>
            </a:spcAft>
          </a:pPr>
          <a:r>
            <a:rPr lang="zh-CN" altLang="en-US" sz="1600" b="1" dirty="0">
              <a:solidFill>
                <a:schemeClr val="bg1"/>
              </a:solidFill>
              <a:latin typeface="微软雅黑" panose="020B0503020204020204" pitchFamily="34" charset="-122"/>
              <a:ea typeface="微软雅黑" panose="020B0503020204020204" pitchFamily="34" charset="-122"/>
            </a:rPr>
            <a:t>系列课程</a:t>
          </a:r>
          <a:endParaRPr>
            <a:solidFill>
              <a:schemeClr val="tx1"/>
            </a:solidFill>
          </a:endParaRPr>
        </a:p>
      </dsp:txBody>
      <dsp:txXfrm>
        <a:off x="1639276" y="0"/>
        <a:ext cx="2177558" cy="1937493"/>
      </dsp:txXfrm>
    </dsp:sp>
    <dsp:sp modelId="{1CB9B1C0-CD5F-4A5A-A52A-790539D6F227}">
      <dsp:nvSpPr>
        <dsp:cNvPr id="4" name="梯形 3"/>
        <dsp:cNvSpPr/>
      </dsp:nvSpPr>
      <dsp:spPr bwMode="white">
        <a:xfrm>
          <a:off x="841831" y="1903381"/>
          <a:ext cx="3756487" cy="1420474"/>
        </a:xfrm>
        <a:prstGeom prst="trapezoid">
          <a:avLst>
            <a:gd name="adj" fmla="val 55933"/>
          </a:avLst>
        </a:prstGeom>
        <a:solidFill>
          <a:schemeClr val="accent2">
            <a:lumMod val="75000"/>
          </a:schemeClr>
        </a:solidFill>
        <a:effectLst>
          <a:outerShdw blurRad="50800" dist="38100" dir="18900000" algn="bl" rotWithShape="0">
            <a:prstClr val="black">
              <a:alpha val="40000"/>
            </a:prstClr>
          </a:outerShdw>
        </a:effectLst>
      </dsp:spPr>
      <dsp:style>
        <a:lnRef idx="2">
          <a:schemeClr val="lt1"/>
        </a:lnRef>
        <a:fillRef idx="1">
          <a:schemeClr val="accent1"/>
        </a:fillRef>
        <a:effectRef idx="0">
          <a:scrgbClr r="0" g="0" b="0"/>
        </a:effectRef>
        <a:fontRef idx="minor">
          <a:schemeClr val="lt1"/>
        </a:fontRef>
      </dsp:style>
      <dsp:txBody>
        <a:bodyPr lIns="20320" tIns="20320" rIns="20320" bIns="2032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1600" b="1" dirty="0">
              <a:solidFill>
                <a:schemeClr val="bg1"/>
              </a:solidFill>
              <a:latin typeface="微软雅黑" panose="020B0503020204020204" pitchFamily="34" charset="-122"/>
              <a:ea typeface="微软雅黑" panose="020B0503020204020204" pitchFamily="34" charset="-122"/>
            </a:rPr>
            <a:t>通 识 课 程</a:t>
          </a:r>
          <a:endParaRPr>
            <a:solidFill>
              <a:schemeClr val="tx1"/>
            </a:solidFill>
          </a:endParaRPr>
        </a:p>
      </dsp:txBody>
      <dsp:txXfrm>
        <a:off x="841831" y="1903381"/>
        <a:ext cx="3756487" cy="1420474"/>
      </dsp:txXfrm>
    </dsp:sp>
    <dsp:sp modelId="{74CBC771-6A8A-420D-A631-9562A106EE6E}">
      <dsp:nvSpPr>
        <dsp:cNvPr id="5" name="梯形 4"/>
        <dsp:cNvSpPr/>
      </dsp:nvSpPr>
      <dsp:spPr bwMode="white">
        <a:xfrm>
          <a:off x="34755" y="3289744"/>
          <a:ext cx="5386599" cy="1486245"/>
        </a:xfrm>
        <a:prstGeom prst="trapezoid">
          <a:avLst>
            <a:gd name="adj" fmla="val 55598"/>
          </a:avLst>
        </a:prstGeom>
        <a:solidFill>
          <a:srgbClr val="89510D"/>
        </a:solidFill>
        <a:effectLst>
          <a:outerShdw blurRad="50800" dist="38100" dir="18900000" algn="bl" rotWithShape="0">
            <a:prstClr val="black">
              <a:alpha val="40000"/>
            </a:prstClr>
          </a:outerShdw>
        </a:effectLst>
      </dsp:spPr>
      <dsp:style>
        <a:lnRef idx="2">
          <a:schemeClr val="lt1"/>
        </a:lnRef>
        <a:fillRef idx="1">
          <a:schemeClr val="accent1"/>
        </a:fillRef>
        <a:effectRef idx="0">
          <a:scrgbClr r="0" g="0" b="0"/>
        </a:effectRef>
        <a:fontRef idx="minor">
          <a:schemeClr val="lt1"/>
        </a:fontRef>
      </dsp:style>
      <dsp:txBody>
        <a:bodyPr lIns="20320" tIns="20320" rIns="20320" bIns="2032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1600" b="1" dirty="0">
              <a:solidFill>
                <a:schemeClr val="bg1"/>
              </a:solidFill>
              <a:latin typeface="微软雅黑" panose="020B0503020204020204" pitchFamily="34" charset="-122"/>
              <a:ea typeface="微软雅黑" panose="020B0503020204020204" pitchFamily="34" charset="-122"/>
            </a:rPr>
            <a:t>一级学科学位基础课程</a:t>
          </a:r>
          <a:endParaRPr>
            <a:solidFill>
              <a:schemeClr val="tx1"/>
            </a:solidFill>
          </a:endParaRPr>
        </a:p>
      </dsp:txBody>
      <dsp:txXfrm>
        <a:off x="34755" y="3289744"/>
        <a:ext cx="5386599" cy="1486245"/>
      </dsp:txXfrm>
    </dsp:sp>
  </dsp:spTree>
</dsp:drawing>
</file>

<file path=ppt/diagrams/layout1.xml><?xml version="1.0" encoding="utf-8"?>
<dgm:layoutDef xmlns:dgm="http://schemas.openxmlformats.org/drawingml/2006/diagram" xmlns:a="http://schemas.openxmlformats.org/drawingml/2006/main" uniqueId="urn:microsoft.com/office/officeart/2005/8/layout/pyramid1#4">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pyraLvlNode" val="level"/>
          <dgm:param type="pyraAcctTxNode" val="acctTx"/>
          <dgm:param type="pyraAcctBkgdNode" val="acctBkgd"/>
          <dgm:param type="linDir" val="fromB"/>
          <dgm:param type="txDir" val="fromT"/>
          <dgm:param type="pyraAcctPos" val="aft"/>
          <dgm:param type="pyraAcctTxMar" val="step"/>
        </dgm:alg>
      </dgm:if>
      <dgm:else name="Name3">
        <dgm:alg type="pyra">
          <dgm:param type="pyraLvlNode" val="level"/>
          <dgm:param type="pyraAcctTxNode" val="acctTx"/>
          <dgm:param type="pyraAcctBkgdNode" val="acctBkgd"/>
          <dgm:param type="linDir" val="fromB"/>
          <dgm:param type="txDir" val="fromT"/>
          <dgm:param type="pyraAcctPos" val="bef"/>
          <dgm:param type="pyraAcctTxMar" val="step"/>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9A03AD-B023-3B40-A092-CAF86B75D668}" type="datetimeFigureOut">
              <a:rPr kumimoji="1" lang="zh-CN" altLang="en-US" smtClean="0"/>
            </a:fld>
            <a:endParaRPr kumimoji="1"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7" name="幻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0CC537-28E5-BE47-A983-C13A7BD990B3}" type="slidenum">
              <a:rPr kumimoji="1" lang="zh-CN" altLang="en-US" smtClean="0"/>
            </a:fld>
            <a:endParaRPr kumimoji="1"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等线" panose="02010600030101010101" charset="-122"/>
              </a:rPr>
            </a:fld>
            <a:endParaRPr lang="zh-CN" altLang="en-US">
              <a:solidFill>
                <a:prstClr val="black"/>
              </a:solidFill>
              <a:latin typeface="等线" panose="02010600030101010101" charset="-122"/>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等线" panose="02010600030101010101" charset="-122"/>
              </a:rPr>
            </a:fld>
            <a:endParaRPr lang="zh-CN" altLang="en-US">
              <a:solidFill>
                <a:prstClr val="black"/>
              </a:solidFill>
              <a:latin typeface="等线" panose="02010600030101010101" charset="-122"/>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499" y="6356756"/>
            <a:ext cx="2742787" cy="364275"/>
          </a:xfrm>
          <a:prstGeom prst="rect">
            <a:avLst/>
          </a:prstGeom>
        </p:spPr>
        <p:txBody>
          <a:bodyPr/>
          <a:lstStyle/>
          <a:p>
            <a:pPr fontAlgn="base">
              <a:spcBef>
                <a:spcPct val="0"/>
              </a:spcBef>
              <a:spcAft>
                <a:spcPct val="0"/>
              </a:spcAft>
            </a:pPr>
            <a:fld id="{3BED4874-415F-4462-8CBD-90FA9588F106}" type="datetimeFigureOut">
              <a:rPr lang="zh-CN" altLang="en-US">
                <a:solidFill>
                  <a:prstClr val="black"/>
                </a:solidFill>
                <a:latin typeface="Calibri" panose="020F0502020204030204" pitchFamily="34" charset="0"/>
                <a:ea typeface="宋体" panose="02010600030101010101" pitchFamily="2" charset="-122"/>
              </a:rPr>
            </a:fld>
            <a:endParaRPr lang="zh-CN" altLang="en-US">
              <a:solidFill>
                <a:prstClr val="black"/>
              </a:solidFill>
              <a:latin typeface="Calibri" panose="020F0502020204030204" pitchFamily="34" charset="0"/>
              <a:ea typeface="宋体" panose="02010600030101010101" pitchFamily="2" charset="-122"/>
            </a:endParaRPr>
          </a:p>
        </p:txBody>
      </p:sp>
      <p:sp>
        <p:nvSpPr>
          <p:cNvPr id="3" name="页脚占位符 2"/>
          <p:cNvSpPr>
            <a:spLocks noGrp="1"/>
          </p:cNvSpPr>
          <p:nvPr>
            <p:ph type="ftr" sz="quarter" idx="11"/>
          </p:nvPr>
        </p:nvSpPr>
        <p:spPr>
          <a:xfrm>
            <a:off x="4038911" y="6356756"/>
            <a:ext cx="4114179" cy="364275"/>
          </a:xfrm>
          <a:prstGeom prst="rect">
            <a:avLst/>
          </a:prstGeom>
        </p:spPr>
        <p:txBody>
          <a:bodyPr/>
          <a:lstStyle/>
          <a:p>
            <a:pPr fontAlgn="base">
              <a:spcBef>
                <a:spcPct val="0"/>
              </a:spcBef>
              <a:spcAft>
                <a:spcPct val="0"/>
              </a:spcAft>
            </a:pPr>
            <a:endParaRPr lang="zh-CN" altLang="en-US">
              <a:solidFill>
                <a:prstClr val="black"/>
              </a:solidFill>
              <a:latin typeface="Calibri" panose="020F0502020204030204" pitchFamily="34" charset="0"/>
              <a:ea typeface="宋体" panose="02010600030101010101" pitchFamily="2" charset="-122"/>
            </a:endParaRPr>
          </a:p>
        </p:txBody>
      </p:sp>
      <p:sp>
        <p:nvSpPr>
          <p:cNvPr id="4" name="灯片编号占位符 3"/>
          <p:cNvSpPr>
            <a:spLocks noGrp="1"/>
          </p:cNvSpPr>
          <p:nvPr>
            <p:ph type="sldNum" sz="quarter" idx="12"/>
          </p:nvPr>
        </p:nvSpPr>
        <p:spPr>
          <a:xfrm>
            <a:off x="8610728" y="6356756"/>
            <a:ext cx="2742787" cy="364275"/>
          </a:xfrm>
          <a:prstGeom prst="rect">
            <a:avLst/>
          </a:prstGeom>
        </p:spPr>
        <p:txBody>
          <a:bodyPr/>
          <a:lstStyle/>
          <a:p>
            <a:pPr fontAlgn="base">
              <a:spcBef>
                <a:spcPct val="0"/>
              </a:spcBef>
              <a:spcAft>
                <a:spcPct val="0"/>
              </a:spcAft>
            </a:pPr>
            <a:fld id="{8C92ADDF-ABC6-4EEC-846D-A1AE2D410679}" type="slidenum">
              <a:rPr lang="zh-CN" altLang="en-US">
                <a:solidFill>
                  <a:prstClr val="black"/>
                </a:solidFill>
                <a:latin typeface="Calibri" panose="020F0502020204030204" pitchFamily="34" charset="0"/>
                <a:ea typeface="宋体" panose="02010600030101010101" pitchFamily="2" charset="-122"/>
              </a:rPr>
            </a:fld>
            <a:endParaRPr lang="zh-CN" altLang="en-US">
              <a:solidFill>
                <a:prstClr val="black"/>
              </a:solidFill>
              <a:latin typeface="Calibri" panose="020F0502020204030204" pitchFamily="34" charset="0"/>
              <a:ea typeface="宋体" panose="02010600030101010101" pitchFamily="2" charset="-122"/>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866775" rtl="0" eaLnBrk="1" latinLnBrk="0" hangingPunct="1">
        <a:lnSpc>
          <a:spcPct val="90000"/>
        </a:lnSpc>
        <a:spcBef>
          <a:spcPct val="0"/>
        </a:spcBef>
        <a:buNone/>
        <a:defRPr sz="4170" kern="1200">
          <a:solidFill>
            <a:schemeClr val="tx1"/>
          </a:solidFill>
          <a:latin typeface="+mj-lt"/>
          <a:ea typeface="+mj-ea"/>
          <a:cs typeface="+mj-cs"/>
        </a:defRPr>
      </a:lvl1pPr>
    </p:titleStyle>
    <p:body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p:bodyStyle>
    <p:otherStyle>
      <a:defPPr>
        <a:defRPr lang="zh-CN"/>
      </a:defPPr>
      <a:lvl1pPr marL="0" algn="l" defTabSz="866775" rtl="0" eaLnBrk="1" latinLnBrk="0" hangingPunct="1">
        <a:defRPr sz="1705" kern="1200">
          <a:solidFill>
            <a:schemeClr val="tx1"/>
          </a:solidFill>
          <a:latin typeface="+mn-lt"/>
          <a:ea typeface="+mn-ea"/>
          <a:cs typeface="+mn-cs"/>
        </a:defRPr>
      </a:lvl1pPr>
      <a:lvl2pPr marL="433705" algn="l" defTabSz="866775" rtl="0" eaLnBrk="1" latinLnBrk="0" hangingPunct="1">
        <a:defRPr sz="1705" kern="1200">
          <a:solidFill>
            <a:schemeClr val="tx1"/>
          </a:solidFill>
          <a:latin typeface="+mn-lt"/>
          <a:ea typeface="+mn-ea"/>
          <a:cs typeface="+mn-cs"/>
        </a:defRPr>
      </a:lvl2pPr>
      <a:lvl3pPr marL="866775" algn="l" defTabSz="866775" rtl="0" eaLnBrk="1" latinLnBrk="0" hangingPunct="1">
        <a:defRPr sz="1705" kern="1200">
          <a:solidFill>
            <a:schemeClr val="tx1"/>
          </a:solidFill>
          <a:latin typeface="+mn-lt"/>
          <a:ea typeface="+mn-ea"/>
          <a:cs typeface="+mn-cs"/>
        </a:defRPr>
      </a:lvl3pPr>
      <a:lvl4pPr marL="1300480" algn="l" defTabSz="866775" rtl="0" eaLnBrk="1" latinLnBrk="0" hangingPunct="1">
        <a:defRPr sz="1705" kern="1200">
          <a:solidFill>
            <a:schemeClr val="tx1"/>
          </a:solidFill>
          <a:latin typeface="+mn-lt"/>
          <a:ea typeface="+mn-ea"/>
          <a:cs typeface="+mn-cs"/>
        </a:defRPr>
      </a:lvl4pPr>
      <a:lvl5pPr marL="1734185" algn="l" defTabSz="866775" rtl="0" eaLnBrk="1" latinLnBrk="0" hangingPunct="1">
        <a:defRPr sz="1705" kern="1200">
          <a:solidFill>
            <a:schemeClr val="tx1"/>
          </a:solidFill>
          <a:latin typeface="+mn-lt"/>
          <a:ea typeface="+mn-ea"/>
          <a:cs typeface="+mn-cs"/>
        </a:defRPr>
      </a:lvl5pPr>
      <a:lvl6pPr marL="2167255" algn="l" defTabSz="866775" rtl="0" eaLnBrk="1" latinLnBrk="0" hangingPunct="1">
        <a:defRPr sz="1705" kern="1200">
          <a:solidFill>
            <a:schemeClr val="tx1"/>
          </a:solidFill>
          <a:latin typeface="+mn-lt"/>
          <a:ea typeface="+mn-ea"/>
          <a:cs typeface="+mn-cs"/>
        </a:defRPr>
      </a:lvl6pPr>
      <a:lvl7pPr marL="2600960" algn="l" defTabSz="866775" rtl="0" eaLnBrk="1" latinLnBrk="0" hangingPunct="1">
        <a:defRPr sz="1705" kern="1200">
          <a:solidFill>
            <a:schemeClr val="tx1"/>
          </a:solidFill>
          <a:latin typeface="+mn-lt"/>
          <a:ea typeface="+mn-ea"/>
          <a:cs typeface="+mn-cs"/>
        </a:defRPr>
      </a:lvl7pPr>
      <a:lvl8pPr marL="3034665" algn="l" defTabSz="866775" rtl="0" eaLnBrk="1" latinLnBrk="0" hangingPunct="1">
        <a:defRPr sz="1705" kern="1200">
          <a:solidFill>
            <a:schemeClr val="tx1"/>
          </a:solidFill>
          <a:latin typeface="+mn-lt"/>
          <a:ea typeface="+mn-ea"/>
          <a:cs typeface="+mn-cs"/>
        </a:defRPr>
      </a:lvl8pPr>
      <a:lvl9pPr marL="3468370" algn="l" defTabSz="866775" rtl="0" eaLnBrk="1" latinLnBrk="0" hangingPunct="1">
        <a:defRPr sz="170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1.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image" Target="../media/image1.png"/></Relationships>
</file>

<file path=ppt/slides/_rels/slide12.xml.rels><?xml version="1.0" encoding="UTF-8" standalone="yes"?>
<Relationships xmlns="http://schemas.openxmlformats.org/package/2006/relationships"><Relationship Id="rId8" Type="http://schemas.openxmlformats.org/officeDocument/2006/relationships/notesSlide" Target="../notesSlides/notesSlide12.xml"/><Relationship Id="rId7"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15.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1.xml"/><Relationship Id="rId2" Type="http://schemas.openxmlformats.org/officeDocument/2006/relationships/tags" Target="../tags/tag3.xml"/><Relationship Id="rId1"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1.xml"/><Relationship Id="rId2" Type="http://schemas.openxmlformats.org/officeDocument/2006/relationships/tags" Target="../tags/tag1.xml"/><Relationship Id="rId1" Type="http://schemas.openxmlformats.org/officeDocument/2006/relationships/image" Target="../media/image3.png"/></Relationships>
</file>

<file path=ppt/slides/_rels/slide30.xml.rels><?xml version="1.0" encoding="UTF-8" standalone="yes"?>
<Relationships xmlns="http://schemas.openxmlformats.org/package/2006/relationships"><Relationship Id="rId5" Type="http://schemas.openxmlformats.org/officeDocument/2006/relationships/notesSlide" Target="../notesSlides/notesSlide30.xml"/><Relationship Id="rId4" Type="http://schemas.openxmlformats.org/officeDocument/2006/relationships/slideLayout" Target="../slideLayouts/slideLayout1.xml"/><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34.xml.rels><?xml version="1.0" encoding="UTF-8" standalone="yes"?>
<Relationships xmlns="http://schemas.openxmlformats.org/package/2006/relationships"><Relationship Id="rId5" Type="http://schemas.openxmlformats.org/officeDocument/2006/relationships/notesSlide" Target="../notesSlides/notesSlide34.xml"/><Relationship Id="rId4" Type="http://schemas.openxmlformats.org/officeDocument/2006/relationships/slideLayout" Target="../slideLayouts/slideLayout1.xml"/><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36.xml.rels><?xml version="1.0" encoding="UTF-8" standalone="yes"?>
<Relationships xmlns="http://schemas.openxmlformats.org/package/2006/relationships"><Relationship Id="rId4" Type="http://schemas.openxmlformats.org/officeDocument/2006/relationships/notesSlide" Target="../notesSlides/notesSlide36.xml"/><Relationship Id="rId3" Type="http://schemas.openxmlformats.org/officeDocument/2006/relationships/slideLayout" Target="../slideLayouts/slideLayout1.xml"/><Relationship Id="rId2" Type="http://schemas.openxmlformats.org/officeDocument/2006/relationships/image" Target="../media/image9.png"/><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6.xml.rels><?xml version="1.0" encoding="UTF-8" standalone="yes"?>
<Relationships xmlns="http://schemas.openxmlformats.org/package/2006/relationships"><Relationship Id="rId5" Type="http://schemas.openxmlformats.org/officeDocument/2006/relationships/notesSlide" Target="../notesSlides/notesSlide6.xml"/><Relationship Id="rId4" Type="http://schemas.openxmlformats.org/officeDocument/2006/relationships/slideLayout" Target="../slideLayouts/slideLayout1.xml"/><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9" name="文本框 8"/>
          <p:cNvSpPr txBox="1"/>
          <p:nvPr/>
        </p:nvSpPr>
        <p:spPr>
          <a:xfrm>
            <a:off x="1635575" y="1742709"/>
            <a:ext cx="9469110" cy="4046220"/>
          </a:xfrm>
          <a:prstGeom prst="rect">
            <a:avLst/>
          </a:prstGeom>
          <a:noFill/>
        </p:spPr>
        <p:txBody>
          <a:bodyPr wrap="square" rtlCol="0">
            <a:spAutoFit/>
          </a:bodyPr>
          <a:lstStyle/>
          <a:p>
            <a:pPr algn="r">
              <a:lnSpc>
                <a:spcPct val="150000"/>
              </a:lnSpc>
            </a:pPr>
            <a:r>
              <a:rPr lang="en-US" altLang="zh-CN" sz="4200" b="1" dirty="0">
                <a:latin typeface="楷体" panose="02010609060101010101" pitchFamily="49" charset="-122"/>
                <a:ea typeface="楷体" panose="02010609060101010101" pitchFamily="49" charset="-122"/>
              </a:rPr>
              <a:t>2022</a:t>
            </a:r>
            <a:r>
              <a:rPr lang="zh-CN" altLang="en-US" sz="4200" b="1" dirty="0">
                <a:latin typeface="楷体" panose="02010609060101010101" pitchFamily="49" charset="-122"/>
                <a:ea typeface="楷体" panose="02010609060101010101" pitchFamily="49" charset="-122"/>
              </a:rPr>
              <a:t>级学术学位硕士研究生入学教育</a:t>
            </a:r>
            <a:endParaRPr lang="en-US" altLang="zh-CN" sz="4200" b="1" dirty="0">
              <a:latin typeface="楷体" panose="02010609060101010101" pitchFamily="49" charset="-122"/>
              <a:ea typeface="楷体" panose="02010609060101010101" pitchFamily="49" charset="-122"/>
            </a:endParaRPr>
          </a:p>
          <a:p>
            <a:pPr algn="r">
              <a:lnSpc>
                <a:spcPct val="150000"/>
              </a:lnSpc>
            </a:pPr>
            <a:r>
              <a:rPr lang="en-US" altLang="zh-CN" sz="4000" b="1" dirty="0">
                <a:latin typeface="楷体" panose="02010609060101010101" pitchFamily="49" charset="-122"/>
                <a:ea typeface="楷体" panose="02010609060101010101" pitchFamily="49" charset="-122"/>
              </a:rPr>
              <a:t>              —— </a:t>
            </a:r>
            <a:r>
              <a:rPr lang="zh-CN" altLang="en-US" sz="4000" b="1" dirty="0">
                <a:latin typeface="楷体" panose="02010609060101010101" pitchFamily="49" charset="-122"/>
                <a:ea typeface="楷体" panose="02010609060101010101" pitchFamily="49" charset="-122"/>
              </a:rPr>
              <a:t>培养工作介绍</a:t>
            </a:r>
            <a:endParaRPr lang="en-US" altLang="zh-CN" sz="4000" b="1" dirty="0">
              <a:latin typeface="楷体" panose="02010609060101010101" pitchFamily="49" charset="-122"/>
              <a:ea typeface="楷体" panose="02010609060101010101" pitchFamily="49" charset="-122"/>
            </a:endParaRPr>
          </a:p>
          <a:p>
            <a:pPr algn="ctr"/>
            <a:endParaRPr lang="en-US" altLang="zh-CN" sz="3600" dirty="0">
              <a:latin typeface="楷体" panose="02010609060101010101" pitchFamily="49" charset="-122"/>
              <a:ea typeface="楷体" panose="02010609060101010101" pitchFamily="49" charset="-122"/>
            </a:endParaRPr>
          </a:p>
          <a:p>
            <a:pPr algn="ctr"/>
            <a:endParaRPr lang="en-US" altLang="zh-CN" sz="2000" dirty="0">
              <a:latin typeface="楷体" panose="02010609060101010101" pitchFamily="49" charset="-122"/>
              <a:ea typeface="楷体" panose="02010609060101010101" pitchFamily="49" charset="-122"/>
            </a:endParaRPr>
          </a:p>
          <a:p>
            <a:pPr algn="r">
              <a:lnSpc>
                <a:spcPct val="150000"/>
              </a:lnSpc>
            </a:pPr>
            <a:r>
              <a:rPr lang="zh-CN" altLang="en-US" sz="2800" dirty="0">
                <a:latin typeface="楷体" panose="02010609060101010101" pitchFamily="49" charset="-122"/>
                <a:ea typeface="楷体" panose="02010609060101010101" pitchFamily="49" charset="-122"/>
              </a:rPr>
              <a:t>            </a:t>
            </a:r>
            <a:r>
              <a:rPr lang="zh-CN" altLang="en-US" sz="2400" dirty="0">
                <a:latin typeface="楷体" panose="02010609060101010101" pitchFamily="49" charset="-122"/>
                <a:ea typeface="楷体" panose="02010609060101010101" pitchFamily="49" charset="-122"/>
              </a:rPr>
              <a:t>华东师范大学研究生培养办公室 编制</a:t>
            </a:r>
            <a:r>
              <a:rPr lang="en-US" altLang="zh-CN" sz="2400" dirty="0">
                <a:latin typeface="楷体" panose="02010609060101010101" pitchFamily="49" charset="-122"/>
                <a:ea typeface="楷体" panose="02010609060101010101" pitchFamily="49" charset="-122"/>
              </a:rPr>
              <a:t>                    </a:t>
            </a:r>
            <a:endParaRPr lang="en-US" altLang="zh-CN" sz="2400" dirty="0">
              <a:latin typeface="楷体" panose="02010609060101010101" pitchFamily="49" charset="-122"/>
              <a:ea typeface="楷体" panose="02010609060101010101" pitchFamily="49" charset="-122"/>
            </a:endParaRPr>
          </a:p>
          <a:p>
            <a:pPr algn="r">
              <a:lnSpc>
                <a:spcPct val="150000"/>
              </a:lnSpc>
            </a:pPr>
            <a:r>
              <a:rPr lang="en-US" altLang="zh-CN" sz="2400" b="0" dirty="0">
                <a:latin typeface="楷体" panose="02010609060101010101" pitchFamily="49" charset="-122"/>
                <a:ea typeface="楷体" panose="02010609060101010101" pitchFamily="49" charset="-122"/>
              </a:rPr>
              <a:t>2022</a:t>
            </a:r>
            <a:r>
              <a:rPr lang="zh-CN" altLang="en-US" sz="2400" b="0" dirty="0">
                <a:latin typeface="楷体" panose="02010609060101010101" pitchFamily="49" charset="-122"/>
                <a:ea typeface="楷体" panose="02010609060101010101" pitchFamily="49" charset="-122"/>
              </a:rPr>
              <a:t>年</a:t>
            </a:r>
            <a:r>
              <a:rPr lang="en-US" altLang="zh-CN" sz="2400" dirty="0">
                <a:latin typeface="楷体" panose="02010609060101010101" pitchFamily="49" charset="-122"/>
                <a:ea typeface="楷体" panose="02010609060101010101" pitchFamily="49" charset="-122"/>
              </a:rPr>
              <a:t>8</a:t>
            </a:r>
            <a:r>
              <a:rPr lang="zh-CN" altLang="en-US" sz="2400" b="0" dirty="0">
                <a:latin typeface="楷体" panose="02010609060101010101" pitchFamily="49" charset="-122"/>
                <a:ea typeface="楷体" panose="02010609060101010101" pitchFamily="49" charset="-122"/>
              </a:rPr>
              <a:t>月</a:t>
            </a:r>
            <a:endParaRPr lang="zh-CN" altLang="en-US" sz="2400" b="0" dirty="0">
              <a:latin typeface="楷体" panose="02010609060101010101" pitchFamily="49" charset="-122"/>
              <a:ea typeface="楷体" panose="02010609060101010101" pitchFamily="49" charset="-122"/>
            </a:endParaRPr>
          </a:p>
        </p:txBody>
      </p:sp>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0019" y="3431267"/>
            <a:ext cx="2296127" cy="22445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386862" y="5856177"/>
            <a:ext cx="2066192" cy="369332"/>
          </a:xfrm>
          <a:prstGeom prst="rect">
            <a:avLst/>
          </a:prstGeom>
          <a:noFill/>
        </p:spPr>
        <p:txBody>
          <a:bodyPr wrap="square" rtlCol="0">
            <a:spAutoFit/>
          </a:bodyPr>
          <a:lstStyle/>
          <a:p>
            <a:pPr algn="ctr"/>
            <a:r>
              <a:rPr lang="zh-CN" altLang="en-US" dirty="0"/>
              <a:t>扫我，关注更多</a:t>
            </a:r>
            <a:endParaRPr lang="zh-CN" alt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内容占位符 2"/>
          <p:cNvSpPr txBox="1"/>
          <p:nvPr/>
        </p:nvSpPr>
        <p:spPr bwMode="auto">
          <a:xfrm>
            <a:off x="1405597" y="2810363"/>
            <a:ext cx="9792488" cy="3141446"/>
          </a:xfrm>
          <a:prstGeom prst="rect">
            <a:avLst/>
          </a:prstGeom>
        </p:spPr>
        <p:txBody>
          <a:bodyPr vert="horz" wrap="square" lIns="91440" tIns="45720" rIns="91440" bIns="45720" numCol="1" anchor="t" anchorCtr="0" compatLnSpc="1"/>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defTabSz="914400" eaLnBrk="0" fontAlgn="base" hangingPunct="0">
              <a:lnSpc>
                <a:spcPct val="150000"/>
              </a:lnSpc>
              <a:spcBef>
                <a:spcPct val="20000"/>
              </a:spcBef>
              <a:spcAft>
                <a:spcPct val="0"/>
              </a:spcAft>
              <a:buFont typeface="Arial" panose="020B0604020202020204" pitchFamily="34" charset="0"/>
              <a:buNone/>
              <a:defRPr/>
            </a:pPr>
            <a:r>
              <a:rPr lang="en-US" altLang="zh-CN" sz="2300" b="1" dirty="0">
                <a:solidFill>
                  <a:srgbClr val="0070C0"/>
                </a:solidFill>
                <a:latin typeface="楷体" panose="02010609060101010101" pitchFamily="49" charset="-122"/>
                <a:ea typeface="楷体" panose="02010609060101010101" pitchFamily="49" charset="-122"/>
              </a:rPr>
              <a:t>1</a:t>
            </a:r>
            <a:r>
              <a:rPr lang="zh-CN" altLang="en-US" sz="2300" b="1" dirty="0">
                <a:solidFill>
                  <a:srgbClr val="0070C0"/>
                </a:solidFill>
                <a:latin typeface="楷体" panose="02010609060101010101" pitchFamily="49" charset="-122"/>
                <a:ea typeface="楷体" panose="02010609060101010101" pitchFamily="49" charset="-122"/>
              </a:rPr>
              <a:t>、学习年限</a:t>
            </a:r>
            <a:r>
              <a:rPr lang="zh-CN" altLang="en-US" sz="2300" dirty="0">
                <a:latin typeface="楷体" panose="02010609060101010101" pitchFamily="49" charset="-122"/>
                <a:ea typeface="楷体" panose="02010609060101010101" pitchFamily="49" charset="-122"/>
              </a:rPr>
              <a:t>：</a:t>
            </a:r>
            <a:r>
              <a:rPr lang="zh-CN" altLang="zh-CN" sz="2200" kern="0" dirty="0">
                <a:latin typeface="楷体" panose="02010609060101010101" pitchFamily="49" charset="-122"/>
                <a:ea typeface="楷体" panose="02010609060101010101" pitchFamily="49" charset="-122"/>
                <a:cs typeface="楷体" panose="02010609060101010101" pitchFamily="49" charset="-122"/>
              </a:rPr>
              <a:t>硕士生标准学制为</a:t>
            </a:r>
            <a:r>
              <a:rPr lang="en-US" altLang="zh-CN" sz="2200" b="1" kern="0" dirty="0">
                <a:latin typeface="楷体" panose="02010609060101010101" pitchFamily="49" charset="-122"/>
                <a:ea typeface="楷体" panose="02010609060101010101" pitchFamily="49" charset="-122"/>
                <a:cs typeface="楷体" panose="02010609060101010101" pitchFamily="49" charset="-122"/>
              </a:rPr>
              <a:t>3</a:t>
            </a:r>
            <a:r>
              <a:rPr lang="zh-CN" altLang="zh-CN" sz="2200" kern="0" dirty="0">
                <a:latin typeface="楷体" panose="02010609060101010101" pitchFamily="49" charset="-122"/>
                <a:ea typeface="楷体" panose="02010609060101010101" pitchFamily="49" charset="-122"/>
                <a:cs typeface="楷体" panose="02010609060101010101" pitchFamily="49" charset="-122"/>
              </a:rPr>
              <a:t>年</a:t>
            </a:r>
            <a:r>
              <a:rPr lang="zh-CN" altLang="en-US" sz="2200" kern="0" dirty="0">
                <a:latin typeface="楷体" panose="02010609060101010101" pitchFamily="49" charset="-122"/>
                <a:ea typeface="楷体" panose="02010609060101010101" pitchFamily="49" charset="-122"/>
                <a:cs typeface="楷体" panose="02010609060101010101" pitchFamily="49" charset="-122"/>
              </a:rPr>
              <a:t>，</a:t>
            </a:r>
            <a:r>
              <a:rPr lang="zh-CN" altLang="zh-CN" sz="2200" kern="0" dirty="0">
                <a:latin typeface="楷体" panose="02010609060101010101" pitchFamily="49" charset="-122"/>
                <a:ea typeface="楷体" panose="02010609060101010101" pitchFamily="49" charset="-122"/>
                <a:cs typeface="楷体" panose="02010609060101010101" pitchFamily="49" charset="-122"/>
              </a:rPr>
              <a:t>最长学习年限为</a:t>
            </a:r>
            <a:r>
              <a:rPr lang="en-US" altLang="zh-CN" sz="2200" b="1" kern="0" dirty="0">
                <a:latin typeface="楷体" panose="02010609060101010101" pitchFamily="49" charset="-122"/>
                <a:ea typeface="楷体" panose="02010609060101010101" pitchFamily="49" charset="-122"/>
                <a:cs typeface="楷体" panose="02010609060101010101" pitchFamily="49" charset="-122"/>
              </a:rPr>
              <a:t>5</a:t>
            </a:r>
            <a:r>
              <a:rPr lang="zh-CN" altLang="zh-CN" sz="2200" kern="0" dirty="0">
                <a:latin typeface="楷体" panose="02010609060101010101" pitchFamily="49" charset="-122"/>
                <a:ea typeface="楷体" panose="02010609060101010101" pitchFamily="49" charset="-122"/>
                <a:cs typeface="楷体" panose="02010609060101010101" pitchFamily="49" charset="-122"/>
              </a:rPr>
              <a:t>年</a:t>
            </a:r>
            <a:r>
              <a:rPr lang="zh-CN" altLang="en-US" sz="2200" kern="0" dirty="0">
                <a:latin typeface="楷体" panose="02010609060101010101" pitchFamily="49" charset="-122"/>
                <a:ea typeface="楷体" panose="02010609060101010101" pitchFamily="49" charset="-122"/>
                <a:cs typeface="楷体" panose="02010609060101010101" pitchFamily="49" charset="-122"/>
              </a:rPr>
              <a:t>；</a:t>
            </a:r>
            <a:endParaRPr lang="zh-CN" altLang="zh-CN" sz="2200" kern="0" dirty="0">
              <a:latin typeface="楷体" panose="02010609060101010101" pitchFamily="49" charset="-122"/>
              <a:ea typeface="楷体" panose="02010609060101010101" pitchFamily="49" charset="-122"/>
              <a:cs typeface="楷体" panose="02010609060101010101" pitchFamily="49" charset="-122"/>
            </a:endParaRPr>
          </a:p>
          <a:p>
            <a:pPr marL="0" indent="0" defTabSz="914400" eaLnBrk="0" fontAlgn="base" hangingPunct="0">
              <a:lnSpc>
                <a:spcPct val="150000"/>
              </a:lnSpc>
              <a:spcBef>
                <a:spcPts val="0"/>
              </a:spcBef>
              <a:spcAft>
                <a:spcPct val="0"/>
              </a:spcAft>
              <a:buFont typeface="Arial" panose="020B0604020202020204" pitchFamily="34" charset="0"/>
              <a:buNone/>
              <a:defRPr/>
            </a:pPr>
            <a:r>
              <a:rPr lang="en-US" altLang="zh-CN" sz="2300" b="1" dirty="0">
                <a:solidFill>
                  <a:srgbClr val="0070C0"/>
                </a:solidFill>
                <a:latin typeface="楷体" panose="02010609060101010101" pitchFamily="49" charset="-122"/>
                <a:ea typeface="楷体" panose="02010609060101010101" pitchFamily="49" charset="-122"/>
              </a:rPr>
              <a:t>2</a:t>
            </a:r>
            <a:r>
              <a:rPr lang="zh-CN" altLang="en-US" sz="2300" b="1" dirty="0">
                <a:solidFill>
                  <a:srgbClr val="0070C0"/>
                </a:solidFill>
                <a:latin typeface="楷体" panose="02010609060101010101" pitchFamily="49" charset="-122"/>
                <a:ea typeface="楷体" panose="02010609060101010101" pitchFamily="49" charset="-122"/>
              </a:rPr>
              <a:t>、</a:t>
            </a:r>
            <a:r>
              <a:rPr lang="zh-CN" altLang="zh-CN" sz="2300" b="1" dirty="0">
                <a:solidFill>
                  <a:srgbClr val="0070C0"/>
                </a:solidFill>
                <a:latin typeface="楷体" panose="02010609060101010101" pitchFamily="49" charset="-122"/>
                <a:ea typeface="楷体" panose="02010609060101010101" pitchFamily="49" charset="-122"/>
              </a:rPr>
              <a:t>培养方式</a:t>
            </a:r>
            <a:r>
              <a:rPr lang="zh-CN" altLang="zh-CN" sz="2300" dirty="0">
                <a:latin typeface="楷体" panose="02010609060101010101" pitchFamily="49" charset="-122"/>
                <a:ea typeface="楷体" panose="02010609060101010101" pitchFamily="49" charset="-122"/>
              </a:rPr>
              <a:t>：</a:t>
            </a:r>
            <a:endParaRPr lang="zh-CN" altLang="zh-CN" sz="2300" dirty="0">
              <a:latin typeface="楷体" panose="02010609060101010101" pitchFamily="49" charset="-122"/>
              <a:ea typeface="楷体" panose="02010609060101010101" pitchFamily="49" charset="-122"/>
            </a:endParaRPr>
          </a:p>
          <a:p>
            <a:pPr marL="0" indent="0" defTabSz="914400" eaLnBrk="0" fontAlgn="base" hangingPunct="0">
              <a:lnSpc>
                <a:spcPct val="150000"/>
              </a:lnSpc>
              <a:spcBef>
                <a:spcPts val="0"/>
              </a:spcBef>
              <a:spcAft>
                <a:spcPct val="0"/>
              </a:spcAft>
              <a:buNone/>
              <a:defRPr/>
            </a:pPr>
            <a:r>
              <a:rPr lang="zh-CN" altLang="zh-CN" sz="2200" kern="0" dirty="0">
                <a:latin typeface="楷体" panose="02010609060101010101" pitchFamily="49" charset="-122"/>
                <a:ea typeface="楷体" panose="02010609060101010101" pitchFamily="49" charset="-122"/>
                <a:cs typeface="楷体" panose="02010609060101010101" pitchFamily="49" charset="-122"/>
              </a:rPr>
              <a:t>  </a:t>
            </a:r>
            <a:r>
              <a:rPr lang="zh-CN" altLang="en-US" sz="2200" kern="0" dirty="0">
                <a:latin typeface="楷体" panose="02010609060101010101" pitchFamily="49" charset="-122"/>
                <a:ea typeface="楷体" panose="02010609060101010101" pitchFamily="49" charset="-122"/>
                <a:cs typeface="楷体" panose="02010609060101010101" pitchFamily="49" charset="-122"/>
              </a:rPr>
              <a:t>（</a:t>
            </a:r>
            <a:r>
              <a:rPr lang="en-US" altLang="zh-CN" sz="2200" kern="0" dirty="0">
                <a:latin typeface="楷体" panose="02010609060101010101" pitchFamily="49" charset="-122"/>
                <a:ea typeface="楷体" panose="02010609060101010101" pitchFamily="49" charset="-122"/>
                <a:cs typeface="楷体" panose="02010609060101010101" pitchFamily="49" charset="-122"/>
              </a:rPr>
              <a:t>1</a:t>
            </a:r>
            <a:r>
              <a:rPr lang="zh-CN" altLang="en-US" sz="2200" kern="0" dirty="0">
                <a:latin typeface="楷体" panose="02010609060101010101" pitchFamily="49" charset="-122"/>
                <a:ea typeface="楷体" panose="02010609060101010101" pitchFamily="49" charset="-122"/>
                <a:cs typeface="楷体" panose="02010609060101010101" pitchFamily="49" charset="-122"/>
              </a:rPr>
              <a:t>）实行导师负责制，由导师个人指导和导师组共同培养相结合。导师组可根据需要，由跨学科、跨专业或国内外同行专家组成。 </a:t>
            </a:r>
            <a:endParaRPr lang="en-US" altLang="zh-CN" sz="2200" kern="0" dirty="0">
              <a:latin typeface="楷体" panose="02010609060101010101" pitchFamily="49" charset="-122"/>
              <a:ea typeface="楷体" panose="02010609060101010101" pitchFamily="49" charset="-122"/>
              <a:cs typeface="楷体" panose="02010609060101010101" pitchFamily="49" charset="-122"/>
            </a:endParaRPr>
          </a:p>
          <a:p>
            <a:pPr marL="0" indent="0" defTabSz="914400" eaLnBrk="0" fontAlgn="base" hangingPunct="0">
              <a:lnSpc>
                <a:spcPct val="150000"/>
              </a:lnSpc>
              <a:spcBef>
                <a:spcPts val="0"/>
              </a:spcBef>
              <a:spcAft>
                <a:spcPct val="0"/>
              </a:spcAft>
              <a:buNone/>
              <a:defRPr/>
            </a:pPr>
            <a:r>
              <a:rPr lang="zh-CN" altLang="en-US" sz="2200" kern="0" dirty="0">
                <a:latin typeface="楷体" panose="02010609060101010101" pitchFamily="49" charset="-122"/>
                <a:ea typeface="楷体" panose="02010609060101010101" pitchFamily="49" charset="-122"/>
                <a:cs typeface="楷体" panose="02010609060101010101" pitchFamily="49" charset="-122"/>
              </a:rPr>
              <a:t>  （</a:t>
            </a:r>
            <a:r>
              <a:rPr lang="en-US" altLang="zh-CN" sz="2200" kern="0" dirty="0">
                <a:latin typeface="楷体" panose="02010609060101010101" pitchFamily="49" charset="-122"/>
                <a:ea typeface="楷体" panose="02010609060101010101" pitchFamily="49" charset="-122"/>
                <a:cs typeface="楷体" panose="02010609060101010101" pitchFamily="49" charset="-122"/>
              </a:rPr>
              <a:t>2</a:t>
            </a:r>
            <a:r>
              <a:rPr lang="zh-CN" altLang="en-US" sz="2200" kern="0" dirty="0">
                <a:latin typeface="楷体" panose="02010609060101010101" pitchFamily="49" charset="-122"/>
                <a:ea typeface="楷体" panose="02010609060101010101" pitchFamily="49" charset="-122"/>
                <a:cs typeface="楷体" panose="02010609060101010101" pitchFamily="49" charset="-122"/>
              </a:rPr>
              <a:t>）鼓励院系在学术学位硕士研究生中实行博士生预备制，经过</a:t>
            </a:r>
            <a:r>
              <a:rPr lang="en-US" altLang="zh-CN" sz="2200" kern="0" dirty="0">
                <a:latin typeface="楷体" panose="02010609060101010101" pitchFamily="49" charset="-122"/>
                <a:ea typeface="楷体" panose="02010609060101010101" pitchFamily="49" charset="-122"/>
                <a:cs typeface="楷体" panose="02010609060101010101" pitchFamily="49" charset="-122"/>
              </a:rPr>
              <a:t>1-3</a:t>
            </a:r>
            <a:r>
              <a:rPr lang="zh-CN" altLang="en-US" sz="2200" kern="0" dirty="0">
                <a:latin typeface="楷体" panose="02010609060101010101" pitchFamily="49" charset="-122"/>
                <a:ea typeface="楷体" panose="02010609060101010101" pitchFamily="49" charset="-122"/>
                <a:cs typeface="楷体" panose="02010609060101010101" pitchFamily="49" charset="-122"/>
              </a:rPr>
              <a:t>年的培养考核，择优录取为博士生；选拔优秀硕士生，进入硕博连读培养。</a:t>
            </a:r>
            <a:endParaRPr lang="zh-CN" altLang="en-US" sz="2200" kern="0" dirty="0">
              <a:latin typeface="楷体" panose="02010609060101010101" pitchFamily="49" charset="-122"/>
              <a:ea typeface="楷体" panose="02010609060101010101" pitchFamily="49" charset="-122"/>
              <a:cs typeface="楷体" panose="02010609060101010101" pitchFamily="49" charset="-122"/>
            </a:endParaRPr>
          </a:p>
          <a:p>
            <a:pPr marL="0" indent="0" defTabSz="914400" eaLnBrk="0" fontAlgn="base" hangingPunct="0">
              <a:lnSpc>
                <a:spcPct val="150000"/>
              </a:lnSpc>
              <a:spcBef>
                <a:spcPts val="0"/>
              </a:spcBef>
              <a:spcAft>
                <a:spcPct val="0"/>
              </a:spcAft>
              <a:buFont typeface="Arial" panose="020B0604020202020204" pitchFamily="34" charset="0"/>
              <a:buNone/>
              <a:defRPr/>
            </a:pPr>
            <a:endParaRPr lang="en-US" altLang="zh-CN" sz="2200" kern="0" dirty="0">
              <a:latin typeface="楷体" panose="02010609060101010101" pitchFamily="49" charset="-122"/>
              <a:ea typeface="楷体" panose="02010609060101010101" pitchFamily="49" charset="-122"/>
              <a:cs typeface="楷体" panose="02010609060101010101" pitchFamily="49" charset="-122"/>
            </a:endParaRPr>
          </a:p>
          <a:p>
            <a:pPr marL="0" indent="0" defTabSz="914400" eaLnBrk="0" fontAlgn="base" hangingPunct="0">
              <a:lnSpc>
                <a:spcPct val="150000"/>
              </a:lnSpc>
              <a:spcBef>
                <a:spcPct val="20000"/>
              </a:spcBef>
              <a:spcAft>
                <a:spcPct val="0"/>
              </a:spcAft>
              <a:buFontTx/>
              <a:buNone/>
              <a:defRPr/>
            </a:pPr>
            <a:endParaRPr lang="en-US" altLang="zh-CN" sz="2200" kern="0" dirty="0">
              <a:latin typeface="楷体" panose="02010609060101010101" pitchFamily="49" charset="-122"/>
              <a:ea typeface="楷体" panose="02010609060101010101" pitchFamily="49" charset="-122"/>
            </a:endParaRPr>
          </a:p>
        </p:txBody>
      </p:sp>
      <p:sp>
        <p:nvSpPr>
          <p:cNvPr id="9" name="标题 1"/>
          <p:cNvSpPr txBox="1"/>
          <p:nvPr/>
        </p:nvSpPr>
        <p:spPr>
          <a:xfrm>
            <a:off x="1531278" y="454660"/>
            <a:ext cx="6217920" cy="59055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三、学习年限与培养方式</a:t>
            </a:r>
            <a:endParaRPr lang="zh-CN" altLang="en-US" sz="4000" b="1" dirty="0">
              <a:solidFill>
                <a:srgbClr val="FFFF00"/>
              </a:solidFill>
              <a:latin typeface="华文新魏" panose="02010800040101010101" pitchFamily="2" charset="-122"/>
              <a:ea typeface="华文新魏" panose="02010800040101010101" pitchFamily="2" charset="-122"/>
            </a:endParaRPr>
          </a:p>
        </p:txBody>
      </p:sp>
      <p:cxnSp>
        <p:nvCxnSpPr>
          <p:cNvPr id="10" name="直接连接符 43"/>
          <p:cNvCxnSpPr/>
          <p:nvPr/>
        </p:nvCxnSpPr>
        <p:spPr>
          <a:xfrm>
            <a:off x="1296642" y="2730341"/>
            <a:ext cx="2808312" cy="0"/>
          </a:xfrm>
          <a:prstGeom prst="line">
            <a:avLst/>
          </a:prstGeom>
        </p:spPr>
        <p:style>
          <a:lnRef idx="1">
            <a:schemeClr val="accent6"/>
          </a:lnRef>
          <a:fillRef idx="0">
            <a:schemeClr val="accent6"/>
          </a:fillRef>
          <a:effectRef idx="0">
            <a:schemeClr val="accent6"/>
          </a:effectRef>
          <a:fontRef idx="minor">
            <a:schemeClr val="tx1"/>
          </a:fontRef>
        </p:style>
      </p:cxnSp>
      <p:cxnSp>
        <p:nvCxnSpPr>
          <p:cNvPr id="11" name="直接连接符 45"/>
          <p:cNvCxnSpPr/>
          <p:nvPr/>
        </p:nvCxnSpPr>
        <p:spPr>
          <a:xfrm>
            <a:off x="1297597" y="2709509"/>
            <a:ext cx="0" cy="1269507"/>
          </a:xfrm>
          <a:prstGeom prst="line">
            <a:avLst/>
          </a:prstGeom>
        </p:spPr>
        <p:style>
          <a:lnRef idx="1">
            <a:schemeClr val="accent6"/>
          </a:lnRef>
          <a:fillRef idx="0">
            <a:schemeClr val="accent6"/>
          </a:fillRef>
          <a:effectRef idx="0">
            <a:schemeClr val="accent6"/>
          </a:effectRef>
          <a:fontRef idx="minor">
            <a:schemeClr val="tx1"/>
          </a:fontRef>
        </p:style>
      </p:cxnSp>
      <p:sp>
        <p:nvSpPr>
          <p:cNvPr id="12" name="矩形 11"/>
          <p:cNvSpPr/>
          <p:nvPr/>
        </p:nvSpPr>
        <p:spPr>
          <a:xfrm>
            <a:off x="1189597" y="2631725"/>
            <a:ext cx="216000" cy="216000"/>
          </a:xfrm>
          <a:prstGeom prst="rect">
            <a:avLst/>
          </a:prstGeom>
          <a:solidFill>
            <a:srgbClr val="C00000"/>
          </a:solidFill>
          <a:effectLst/>
        </p:spPr>
        <p:txBody>
          <a:bodyPr lIns="90000" tIns="36000" rIns="90000" bIns="36000"/>
          <a:lstStyle/>
          <a:p>
            <a:pPr indent="457200">
              <a:lnSpc>
                <a:spcPct val="134000"/>
              </a:lnSpc>
              <a:spcBef>
                <a:spcPts val="600"/>
              </a:spcBef>
            </a:pPr>
            <a:endParaRPr lang="zh-CN" altLang="en-US" sz="2400" b="1">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034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标题 1"/>
          <p:cNvSpPr txBox="1"/>
          <p:nvPr/>
        </p:nvSpPr>
        <p:spPr>
          <a:xfrm>
            <a:off x="1508801" y="376643"/>
            <a:ext cx="7313295" cy="582074"/>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四</a:t>
            </a:r>
            <a:r>
              <a:rPr lang="zh-CN" altLang="zh-CN" sz="4000" b="1" dirty="0">
                <a:solidFill>
                  <a:srgbClr val="FFFF00"/>
                </a:solidFill>
                <a:latin typeface="华文新魏" panose="02010800040101010101" pitchFamily="2" charset="-122"/>
                <a:ea typeface="华文新魏" panose="02010800040101010101" pitchFamily="2" charset="-122"/>
              </a:rPr>
              <a:t>、课程学习</a:t>
            </a:r>
            <a:r>
              <a:rPr lang="zh-CN" altLang="en-US" sz="3000" b="1" dirty="0">
                <a:solidFill>
                  <a:srgbClr val="FFFF00"/>
                </a:solidFill>
                <a:latin typeface="华文新魏" panose="02010800040101010101" pitchFamily="2" charset="-122"/>
                <a:ea typeface="华文新魏" panose="02010800040101010101" pitchFamily="2" charset="-122"/>
              </a:rPr>
              <a:t>（课程体系与学分要求）</a:t>
            </a:r>
            <a:endParaRPr lang="zh-CN" altLang="en-US" sz="3000" b="1" dirty="0">
              <a:solidFill>
                <a:srgbClr val="FFFF00"/>
              </a:solidFill>
              <a:latin typeface="华文新魏" panose="02010800040101010101" pitchFamily="2" charset="-122"/>
              <a:ea typeface="华文新魏" panose="02010800040101010101" pitchFamily="2" charset="-122"/>
            </a:endParaRPr>
          </a:p>
        </p:txBody>
      </p:sp>
      <p:graphicFrame>
        <p:nvGraphicFramePr>
          <p:cNvPr id="3" name="表格 2"/>
          <p:cNvGraphicFramePr/>
          <p:nvPr>
            <p:custDataLst>
              <p:tags r:id="rId2"/>
            </p:custDataLst>
          </p:nvPr>
        </p:nvGraphicFramePr>
        <p:xfrm>
          <a:off x="2133599" y="2091626"/>
          <a:ext cx="8433500" cy="3534508"/>
        </p:xfrm>
        <a:graphic>
          <a:graphicData uri="http://schemas.openxmlformats.org/drawingml/2006/table">
            <a:tbl>
              <a:tblPr firstRow="1" bandRow="1">
                <a:tableStyleId>{5940675A-B579-460E-94D1-54222C63F5DA}</a:tableStyleId>
              </a:tblPr>
              <a:tblGrid>
                <a:gridCol w="3034798"/>
                <a:gridCol w="3193725"/>
                <a:gridCol w="2204977"/>
              </a:tblGrid>
              <a:tr h="443132">
                <a:tc gridSpan="2">
                  <a:txBody>
                    <a:bodyPr/>
                    <a:lstStyle/>
                    <a:p>
                      <a:pPr indent="0" algn="ctr">
                        <a:buNone/>
                      </a:pPr>
                      <a:r>
                        <a:rPr lang="en-US" sz="2000" b="1" dirty="0" err="1">
                          <a:solidFill>
                            <a:srgbClr val="7030A0"/>
                          </a:solidFill>
                          <a:latin typeface="宋体" panose="02010600030101010101" pitchFamily="2" charset="-122"/>
                          <a:ea typeface="宋体" panose="02010600030101010101" pitchFamily="2" charset="-122"/>
                          <a:cs typeface="Arial" panose="020B0604020202020204" pitchFamily="34" charset="0"/>
                        </a:rPr>
                        <a:t>课程类别</a:t>
                      </a:r>
                      <a:endParaRPr lang="en-US" altLang="en-US" sz="2000" b="1" dirty="0">
                        <a:solidFill>
                          <a:srgbClr val="7030A0"/>
                        </a:solidFill>
                        <a:latin typeface="宋体" panose="02010600030101010101" pitchFamily="2" charset="-122"/>
                        <a:ea typeface="宋体" panose="02010600030101010101" pitchFamily="2" charset="-122"/>
                        <a:cs typeface="Arial" panose="020B0604020202020204" pitchFamily="34" charset="0"/>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9050" cap="flat" cmpd="sng">
                      <a:solidFill>
                        <a:srgbClr val="FFFFFF"/>
                      </a:solidFill>
                      <a:prstDash val="solid"/>
                      <a:headEnd type="none" w="med" len="med"/>
                      <a:tailEnd type="none" w="med" len="med"/>
                    </a:lnB>
                    <a:lnTlToBr>
                      <a:noFill/>
                    </a:lnTlToBr>
                    <a:lnBlToTr>
                      <a:noFill/>
                    </a:lnBlToTr>
                    <a:solidFill>
                      <a:srgbClr val="BBE0E3"/>
                    </a:solidFill>
                  </a:tcPr>
                </a:tc>
                <a:tc hMerge="1">
                  <a:tcPr>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9050" cap="flat" cmpd="sng">
                      <a:solidFill>
                        <a:srgbClr val="FFFFFF"/>
                      </a:solidFill>
                      <a:prstDash val="solid"/>
                      <a:headEnd type="none" w="med" len="med"/>
                      <a:tailEnd type="none" w="med" len="med"/>
                    </a:lnB>
                  </a:tcPr>
                </a:tc>
                <a:tc>
                  <a:txBody>
                    <a:bodyPr/>
                    <a:lstStyle/>
                    <a:p>
                      <a:pPr indent="0" algn="ctr">
                        <a:buNone/>
                      </a:pPr>
                      <a:r>
                        <a:rPr lang="en-US" sz="2000" b="1" dirty="0" err="1">
                          <a:solidFill>
                            <a:srgbClr val="7030A0"/>
                          </a:solidFill>
                          <a:latin typeface="宋体" panose="02010600030101010101" pitchFamily="2" charset="-122"/>
                          <a:ea typeface="宋体" panose="02010600030101010101" pitchFamily="2" charset="-122"/>
                          <a:cs typeface="Arial" panose="020B0604020202020204" pitchFamily="34" charset="0"/>
                        </a:rPr>
                        <a:t>学分</a:t>
                      </a:r>
                      <a:endParaRPr lang="en-US" altLang="en-US" sz="2000" b="1" dirty="0">
                        <a:solidFill>
                          <a:srgbClr val="7030A0"/>
                        </a:solidFill>
                        <a:latin typeface="宋体" panose="02010600030101010101" pitchFamily="2" charset="-122"/>
                        <a:ea typeface="宋体" panose="02010600030101010101" pitchFamily="2" charset="-122"/>
                        <a:cs typeface="Arial" panose="020B0604020202020204" pitchFamily="34" charset="0"/>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9050" cap="flat" cmpd="sng">
                      <a:solidFill>
                        <a:srgbClr val="FFFFFF"/>
                      </a:solidFill>
                      <a:prstDash val="solid"/>
                      <a:headEnd type="none" w="med" len="med"/>
                      <a:tailEnd type="none" w="med" len="med"/>
                    </a:lnB>
                    <a:lnTlToBr>
                      <a:noFill/>
                    </a:lnTlToBr>
                    <a:lnBlToTr>
                      <a:noFill/>
                    </a:lnBlToTr>
                    <a:solidFill>
                      <a:srgbClr val="BBE0E3"/>
                    </a:solidFill>
                  </a:tcPr>
                </a:tc>
              </a:tr>
              <a:tr h="396578">
                <a:tc rowSpan="2">
                  <a:txBody>
                    <a:bodyPr/>
                    <a:lstStyle/>
                    <a:p>
                      <a:pPr indent="0">
                        <a:buNone/>
                      </a:pPr>
                      <a:r>
                        <a:rPr lang="en-US" sz="1800" b="1" dirty="0" err="1">
                          <a:solidFill>
                            <a:srgbClr val="7030A0"/>
                          </a:solidFill>
                          <a:latin typeface="宋体" panose="02010600030101010101" pitchFamily="2" charset="-122"/>
                          <a:ea typeface="宋体" panose="02010600030101010101" pitchFamily="2" charset="-122"/>
                          <a:cs typeface="宋体" panose="02010600030101010101" pitchFamily="2" charset="-122"/>
                        </a:rPr>
                        <a:t>学位公共课（必修、选修</a:t>
                      </a:r>
                      <a:r>
                        <a:rPr lang="en-US" sz="1800" b="1" dirty="0">
                          <a:solidFill>
                            <a:srgbClr val="7030A0"/>
                          </a:solidFill>
                          <a:latin typeface="宋体" panose="02010600030101010101" pitchFamily="2" charset="-122"/>
                          <a:ea typeface="宋体" panose="02010600030101010101" pitchFamily="2" charset="-122"/>
                          <a:cs typeface="宋体" panose="02010600030101010101" pitchFamily="2" charset="-122"/>
                        </a:rPr>
                        <a:t>）</a:t>
                      </a:r>
                      <a:endParaRPr lang="en-US" altLang="en-US" sz="1800" b="1" dirty="0">
                        <a:solidFill>
                          <a:srgbClr val="7030A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9050" cap="flat" cmpd="sng">
                      <a:solidFill>
                        <a:srgbClr val="FFFFFF"/>
                      </a:solidFill>
                      <a:prstDash val="solid"/>
                      <a:headEnd type="none" w="med" len="med"/>
                      <a:tailEnd type="none" w="med" len="med"/>
                    </a:lnT>
                    <a:lnB cap="flat">
                      <a:noFill/>
                    </a:lnB>
                    <a:lnTlToBr>
                      <a:noFill/>
                    </a:lnTlToBr>
                    <a:lnBlToTr>
                      <a:noFill/>
                    </a:lnBlToTr>
                    <a:solidFill>
                      <a:srgbClr val="BBE0E3"/>
                    </a:solidFill>
                  </a:tcPr>
                </a:tc>
                <a:tc>
                  <a:txBody>
                    <a:bodyPr/>
                    <a:lstStyle/>
                    <a:p>
                      <a:pPr indent="0">
                        <a:buNone/>
                      </a:pPr>
                      <a:r>
                        <a:rPr lang="en-US" sz="1800" b="0" dirty="0" err="1">
                          <a:solidFill>
                            <a:srgbClr val="000000"/>
                          </a:solidFill>
                          <a:latin typeface="宋体" panose="02010600030101010101" pitchFamily="2" charset="-122"/>
                          <a:ea typeface="宋体" panose="02010600030101010101" pitchFamily="2" charset="-122"/>
                          <a:cs typeface="Arial" panose="020B0604020202020204" pitchFamily="34" charset="0"/>
                        </a:rPr>
                        <a:t>学位公共课（必修</a:t>
                      </a:r>
                      <a:r>
                        <a:rPr lang="en-US" sz="1800" b="0" dirty="0">
                          <a:solidFill>
                            <a:srgbClr val="000000"/>
                          </a:solidFill>
                          <a:latin typeface="宋体" panose="02010600030101010101" pitchFamily="2" charset="-122"/>
                          <a:ea typeface="宋体" panose="02010600030101010101" pitchFamily="2" charset="-122"/>
                          <a:cs typeface="Arial" panose="020B0604020202020204" pitchFamily="34" charset="0"/>
                        </a:rPr>
                        <a:t>）</a:t>
                      </a:r>
                      <a:endParaRPr lang="en-US" altLang="en-US" sz="1800" b="0" dirty="0">
                        <a:solidFill>
                          <a:srgbClr val="000000"/>
                        </a:solidFill>
                        <a:latin typeface="宋体" panose="02010600030101010101" pitchFamily="2" charset="-122"/>
                        <a:ea typeface="宋体" panose="02010600030101010101" pitchFamily="2" charset="-122"/>
                        <a:cs typeface="Arial" panose="020B0604020202020204" pitchFamily="34" charset="0"/>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9050" cap="flat" cmpd="sng">
                      <a:solidFill>
                        <a:srgbClr val="FFFFFF"/>
                      </a:solidFill>
                      <a:prstDash val="solid"/>
                      <a:headEnd type="none" w="med" len="med"/>
                      <a:tailEnd type="none" w="med" len="med"/>
                    </a:lnT>
                    <a:lnB cap="flat">
                      <a:noFill/>
                    </a:lnB>
                    <a:lnTlToBr>
                      <a:noFill/>
                    </a:lnTlToBr>
                    <a:lnBlToTr>
                      <a:noFill/>
                    </a:lnBlToTr>
                    <a:solidFill>
                      <a:srgbClr val="E7F3F4"/>
                    </a:solidFill>
                  </a:tcPr>
                </a:tc>
                <a:tc>
                  <a:txBody>
                    <a:bodyPr/>
                    <a:lstStyle/>
                    <a:p>
                      <a:pPr indent="0" algn="ctr">
                        <a:buNone/>
                      </a:pPr>
                      <a:r>
                        <a:rPr lang="en-US" sz="1800" b="0" dirty="0">
                          <a:solidFill>
                            <a:srgbClr val="000000"/>
                          </a:solidFill>
                          <a:latin typeface="宋体" panose="02010600030101010101" pitchFamily="2" charset="-122"/>
                          <a:ea typeface="宋体" panose="02010600030101010101" pitchFamily="2" charset="-122"/>
                          <a:cs typeface="宋体" panose="02010600030101010101" pitchFamily="2" charset="-122"/>
                        </a:rPr>
                        <a:t>6</a:t>
                      </a:r>
                      <a:endParaRPr lang="en-US" altLang="en-US" sz="1800" b="0" dirty="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9050" cap="flat" cmpd="sng">
                      <a:solidFill>
                        <a:srgbClr val="FFFFFF"/>
                      </a:solidFill>
                      <a:prstDash val="solid"/>
                      <a:headEnd type="none" w="med" len="med"/>
                      <a:tailEnd type="none" w="med" len="med"/>
                    </a:lnT>
                    <a:lnB w="19050" cap="flat" cmpd="sng">
                      <a:solidFill>
                        <a:srgbClr val="FFFFFF"/>
                      </a:solidFill>
                      <a:prstDash val="solid"/>
                      <a:headEnd type="none" w="med" len="med"/>
                      <a:tailEnd type="none" w="med" len="med"/>
                    </a:lnB>
                    <a:lnTlToBr>
                      <a:noFill/>
                    </a:lnTlToBr>
                    <a:lnBlToTr>
                      <a:noFill/>
                    </a:lnBlToTr>
                    <a:solidFill>
                      <a:srgbClr val="E7F3F4"/>
                    </a:solidFill>
                  </a:tcPr>
                </a:tc>
              </a:tr>
              <a:tr h="437784">
                <a:tc vMerge="1">
                  <a:tcP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B cap="flat">
                      <a:noFill/>
                    </a:lnB>
                  </a:tcPr>
                </a:tc>
                <a:tc>
                  <a:txBody>
                    <a:bodyPr/>
                    <a:lstStyle/>
                    <a:p>
                      <a:pPr indent="0">
                        <a:buNone/>
                      </a:pPr>
                      <a:r>
                        <a:rPr lang="zh-CN" altLang="en-US" sz="1800" b="0" dirty="0" err="1">
                          <a:solidFill>
                            <a:srgbClr val="000000"/>
                          </a:solidFill>
                          <a:latin typeface="宋体" panose="02010600030101010101" pitchFamily="2" charset="-122"/>
                          <a:ea typeface="宋体" panose="02010600030101010101" pitchFamily="2" charset="-122"/>
                          <a:cs typeface="宋体" panose="02010600030101010101" pitchFamily="2" charset="-122"/>
                        </a:rPr>
                        <a:t>公共选修课</a:t>
                      </a:r>
                      <a:endParaRPr lang="zh-CN" altLang="en-US" sz="1800" b="0" dirty="0" err="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cap="flat">
                      <a:noFill/>
                    </a:lnT>
                    <a:lnB cap="flat">
                      <a:noFill/>
                    </a:lnB>
                    <a:lnTlToBr>
                      <a:noFill/>
                    </a:lnTlToBr>
                    <a:lnBlToTr>
                      <a:noFill/>
                    </a:lnBlToTr>
                    <a:solidFill>
                      <a:srgbClr val="E7F3F4"/>
                    </a:solidFill>
                  </a:tcPr>
                </a:tc>
                <a:tc>
                  <a:txBody>
                    <a:bodyPr/>
                    <a:lstStyle/>
                    <a:p>
                      <a:pPr indent="0" algn="ctr">
                        <a:buNone/>
                      </a:pPr>
                      <a:r>
                        <a:rPr lang="en-US" sz="1800" b="0" dirty="0">
                          <a:solidFill>
                            <a:srgbClr val="000000"/>
                          </a:solidFill>
                          <a:latin typeface="宋体" panose="02010600030101010101" pitchFamily="2" charset="-122"/>
                          <a:ea typeface="宋体" panose="02010600030101010101" pitchFamily="2" charset="-122"/>
                          <a:cs typeface="Arial" panose="020B0604020202020204" pitchFamily="34" charset="0"/>
                        </a:rPr>
                        <a:t>2</a:t>
                      </a:r>
                      <a:endParaRPr lang="en-US" altLang="en-US" sz="1800" b="0" dirty="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9050" cap="flat" cmpd="sng">
                      <a:solidFill>
                        <a:srgbClr val="FFFFFF"/>
                      </a:solidFill>
                      <a:prstDash val="solid"/>
                      <a:headEnd type="none" w="med" len="med"/>
                      <a:tailEnd type="none" w="med" len="med"/>
                    </a:lnT>
                    <a:lnB w="19050" cap="flat" cmpd="sng">
                      <a:solidFill>
                        <a:srgbClr val="FFFFFF"/>
                      </a:solidFill>
                      <a:prstDash val="solid"/>
                      <a:headEnd type="none" w="med" len="med"/>
                      <a:tailEnd type="none" w="med" len="med"/>
                    </a:lnB>
                    <a:lnTlToBr>
                      <a:noFill/>
                    </a:lnTlToBr>
                    <a:lnBlToTr>
                      <a:noFill/>
                    </a:lnBlToTr>
                    <a:solidFill>
                      <a:srgbClr val="F3F9FA"/>
                    </a:solidFill>
                  </a:tcPr>
                </a:tc>
              </a:tr>
              <a:tr h="345996">
                <a:tc rowSpan="3">
                  <a:txBody>
                    <a:bodyPr/>
                    <a:lstStyle/>
                    <a:p>
                      <a:pPr indent="0">
                        <a:buNone/>
                      </a:pPr>
                      <a:r>
                        <a:rPr lang="en-US" sz="1800" b="1" dirty="0" err="1">
                          <a:solidFill>
                            <a:srgbClr val="7030A0"/>
                          </a:solidFill>
                          <a:latin typeface="宋体" panose="02010600030101010101" pitchFamily="2" charset="-122"/>
                          <a:ea typeface="宋体" panose="02010600030101010101" pitchFamily="2" charset="-122"/>
                          <a:cs typeface="宋体" panose="02010600030101010101" pitchFamily="2" charset="-122"/>
                        </a:rPr>
                        <a:t>学位专业课（必修、选修</a:t>
                      </a:r>
                      <a:r>
                        <a:rPr lang="en-US" sz="1800" b="1" dirty="0">
                          <a:solidFill>
                            <a:srgbClr val="7030A0"/>
                          </a:solidFill>
                          <a:latin typeface="宋体" panose="02010600030101010101" pitchFamily="2" charset="-122"/>
                          <a:ea typeface="宋体" panose="02010600030101010101" pitchFamily="2" charset="-122"/>
                          <a:cs typeface="宋体" panose="02010600030101010101" pitchFamily="2" charset="-122"/>
                        </a:rPr>
                        <a:t>）</a:t>
                      </a:r>
                      <a:endParaRPr lang="en-US" altLang="en-US" sz="1800" b="1" dirty="0">
                        <a:solidFill>
                          <a:srgbClr val="7030A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cap="flat">
                      <a:noFill/>
                    </a:lnT>
                    <a:lnB cap="flat">
                      <a:noFill/>
                    </a:lnB>
                    <a:lnTlToBr>
                      <a:noFill/>
                    </a:lnTlToBr>
                    <a:lnBlToTr>
                      <a:noFill/>
                    </a:lnBlToTr>
                    <a:solidFill>
                      <a:srgbClr val="BBE0E3"/>
                    </a:solidFill>
                  </a:tcPr>
                </a:tc>
                <a:tc>
                  <a:txBody>
                    <a:bodyPr/>
                    <a:lstStyle/>
                    <a:p>
                      <a:pPr indent="0">
                        <a:buNone/>
                      </a:pPr>
                      <a:r>
                        <a:rPr lang="en-US" sz="1800" b="0" dirty="0" err="1">
                          <a:solidFill>
                            <a:srgbClr val="000000"/>
                          </a:solidFill>
                          <a:latin typeface="宋体" panose="02010600030101010101" pitchFamily="2" charset="-122"/>
                          <a:ea typeface="宋体" panose="02010600030101010101" pitchFamily="2" charset="-122"/>
                          <a:cs typeface="Arial" panose="020B0604020202020204" pitchFamily="34" charset="0"/>
                        </a:rPr>
                        <a:t>学位基础课（必修</a:t>
                      </a:r>
                      <a:r>
                        <a:rPr lang="en-US" sz="1800" b="0" dirty="0">
                          <a:solidFill>
                            <a:srgbClr val="000000"/>
                          </a:solidFill>
                          <a:latin typeface="宋体" panose="02010600030101010101" pitchFamily="2" charset="-122"/>
                          <a:ea typeface="宋体" panose="02010600030101010101" pitchFamily="2" charset="-122"/>
                          <a:cs typeface="Arial" panose="020B0604020202020204" pitchFamily="34" charset="0"/>
                        </a:rPr>
                        <a:t>）</a:t>
                      </a:r>
                      <a:endParaRPr lang="en-US" altLang="en-US" sz="1800" b="0" dirty="0">
                        <a:solidFill>
                          <a:srgbClr val="000000"/>
                        </a:solidFill>
                        <a:latin typeface="宋体" panose="02010600030101010101" pitchFamily="2" charset="-122"/>
                        <a:ea typeface="宋体" panose="02010600030101010101" pitchFamily="2" charset="-122"/>
                        <a:cs typeface="Arial" panose="020B0604020202020204" pitchFamily="34" charset="0"/>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cap="flat">
                      <a:noFill/>
                    </a:lnT>
                    <a:lnB cap="flat">
                      <a:noFill/>
                    </a:lnB>
                    <a:lnTlToBr>
                      <a:noFill/>
                    </a:lnTlToBr>
                    <a:lnBlToTr>
                      <a:noFill/>
                    </a:lnBlToTr>
                    <a:solidFill>
                      <a:srgbClr val="E7F3F4"/>
                    </a:solidFill>
                  </a:tcPr>
                </a:tc>
                <a:tc>
                  <a:txBody>
                    <a:bodyPr/>
                    <a:lstStyle/>
                    <a:p>
                      <a:pPr indent="0" algn="ctr">
                        <a:buNone/>
                      </a:pPr>
                      <a:r>
                        <a:rPr lang="en-US" sz="1800" b="0" dirty="0">
                          <a:solidFill>
                            <a:srgbClr val="000000"/>
                          </a:solidFill>
                          <a:latin typeface="宋体" panose="02010600030101010101" pitchFamily="2" charset="-122"/>
                          <a:ea typeface="宋体" panose="02010600030101010101" pitchFamily="2" charset="-122"/>
                          <a:cs typeface="宋体" panose="02010600030101010101" pitchFamily="2" charset="-122"/>
                        </a:rPr>
                        <a:t>≥4</a:t>
                      </a:r>
                      <a:endParaRPr lang="en-US" altLang="en-US" sz="1800" b="0" dirty="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9050" cap="flat" cmpd="sng">
                      <a:solidFill>
                        <a:srgbClr val="FFFFFF"/>
                      </a:solidFill>
                      <a:prstDash val="solid"/>
                      <a:headEnd type="none" w="med" len="med"/>
                      <a:tailEnd type="none" w="med" len="med"/>
                    </a:lnT>
                    <a:lnB w="19050" cap="flat" cmpd="sng">
                      <a:solidFill>
                        <a:srgbClr val="FFFFFF"/>
                      </a:solidFill>
                      <a:prstDash val="solid"/>
                      <a:headEnd type="none" w="med" len="med"/>
                      <a:tailEnd type="none" w="med" len="med"/>
                    </a:lnB>
                    <a:lnTlToBr>
                      <a:noFill/>
                    </a:lnTlToBr>
                    <a:lnBlToTr>
                      <a:noFill/>
                    </a:lnBlToTr>
                    <a:solidFill>
                      <a:srgbClr val="E7F3F4"/>
                    </a:solidFill>
                  </a:tcPr>
                </a:tc>
              </a:tr>
              <a:tr h="389246">
                <a:tc vMerge="1">
                  <a:tcP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tcPr>
                </a:tc>
                <a:tc>
                  <a:txBody>
                    <a:bodyPr/>
                    <a:lstStyle/>
                    <a:p>
                      <a:pPr indent="0">
                        <a:buNone/>
                      </a:pPr>
                      <a:r>
                        <a:rPr lang="en-US" sz="1800" b="0">
                          <a:solidFill>
                            <a:srgbClr val="000000"/>
                          </a:solidFill>
                          <a:latin typeface="宋体" panose="02010600030101010101" pitchFamily="2" charset="-122"/>
                          <a:ea typeface="宋体" panose="02010600030101010101" pitchFamily="2" charset="-122"/>
                          <a:cs typeface="Arial" panose="020B0604020202020204" pitchFamily="34" charset="0"/>
                        </a:rPr>
                        <a:t>学位专业课（必修）</a:t>
                      </a:r>
                      <a:endParaRPr lang="en-US" altLang="en-US" sz="1800" b="0">
                        <a:solidFill>
                          <a:srgbClr val="000000"/>
                        </a:solidFill>
                        <a:latin typeface="宋体" panose="02010600030101010101" pitchFamily="2" charset="-122"/>
                        <a:ea typeface="宋体" panose="02010600030101010101" pitchFamily="2" charset="-122"/>
                        <a:cs typeface="Arial" panose="020B0604020202020204" pitchFamily="34" charset="0"/>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cap="flat">
                      <a:noFill/>
                    </a:lnT>
                    <a:lnB cap="flat">
                      <a:noFill/>
                    </a:lnB>
                    <a:lnTlToBr>
                      <a:noFill/>
                    </a:lnTlToBr>
                    <a:lnBlToTr>
                      <a:noFill/>
                    </a:lnBlToTr>
                    <a:solidFill>
                      <a:srgbClr val="E7F3F4"/>
                    </a:solidFill>
                  </a:tcPr>
                </a:tc>
                <a:tc>
                  <a:txBody>
                    <a:bodyPr/>
                    <a:lstStyle/>
                    <a:p>
                      <a:pPr indent="0" algn="ctr">
                        <a:buNone/>
                      </a:pPr>
                      <a:r>
                        <a:rPr lang="en-US" sz="1800" b="0" dirty="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1800" b="0" dirty="0">
                          <a:solidFill>
                            <a:srgbClr val="000000"/>
                          </a:solidFill>
                          <a:latin typeface="宋体" panose="02010600030101010101" pitchFamily="2" charset="-122"/>
                          <a:ea typeface="宋体" panose="02010600030101010101" pitchFamily="2" charset="-122"/>
                          <a:cs typeface="Arial" panose="020B0604020202020204" pitchFamily="34" charset="0"/>
                        </a:rPr>
                        <a:t>5</a:t>
                      </a:r>
                      <a:endParaRPr lang="en-US" altLang="en-US" sz="1800" b="0" dirty="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9050" cap="flat" cmpd="sng">
                      <a:solidFill>
                        <a:srgbClr val="FFFFFF"/>
                      </a:solidFill>
                      <a:prstDash val="solid"/>
                      <a:headEnd type="none" w="med" len="med"/>
                      <a:tailEnd type="none" w="med" len="med"/>
                    </a:lnT>
                    <a:lnB w="19050" cap="flat" cmpd="sng">
                      <a:solidFill>
                        <a:srgbClr val="FFFFFF"/>
                      </a:solidFill>
                      <a:prstDash val="solid"/>
                      <a:headEnd type="none" w="med" len="med"/>
                      <a:tailEnd type="none" w="med" len="med"/>
                    </a:lnB>
                    <a:lnTlToBr>
                      <a:noFill/>
                    </a:lnTlToBr>
                    <a:lnBlToTr>
                      <a:noFill/>
                    </a:lnBlToTr>
                    <a:solidFill>
                      <a:srgbClr val="F3F9FA"/>
                    </a:solidFill>
                  </a:tcPr>
                </a:tc>
              </a:tr>
              <a:tr h="429684">
                <a:tc vMerge="1">
                  <a:tcP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B cap="flat">
                      <a:noFill/>
                    </a:lnB>
                  </a:tcPr>
                </a:tc>
                <a:tc>
                  <a:txBody>
                    <a:bodyPr/>
                    <a:lstStyle/>
                    <a:p>
                      <a:pPr indent="0">
                        <a:buNone/>
                      </a:pPr>
                      <a:r>
                        <a:rPr lang="en-US" sz="1800" b="0" dirty="0" err="1">
                          <a:solidFill>
                            <a:srgbClr val="000000"/>
                          </a:solidFill>
                          <a:latin typeface="宋体" panose="02010600030101010101" pitchFamily="2" charset="-122"/>
                          <a:ea typeface="宋体" panose="02010600030101010101" pitchFamily="2" charset="-122"/>
                          <a:cs typeface="Arial" panose="020B0604020202020204" pitchFamily="34" charset="0"/>
                        </a:rPr>
                        <a:t>学位专业课（选修</a:t>
                      </a:r>
                      <a:r>
                        <a:rPr lang="en-US" sz="1800" b="0" dirty="0">
                          <a:solidFill>
                            <a:srgbClr val="000000"/>
                          </a:solidFill>
                          <a:latin typeface="宋体" panose="02010600030101010101" pitchFamily="2" charset="-122"/>
                          <a:ea typeface="宋体" panose="02010600030101010101" pitchFamily="2" charset="-122"/>
                          <a:cs typeface="Arial" panose="020B0604020202020204" pitchFamily="34" charset="0"/>
                        </a:rPr>
                        <a:t>）</a:t>
                      </a:r>
                      <a:endParaRPr lang="en-US" altLang="en-US" sz="1800" b="0" dirty="0">
                        <a:solidFill>
                          <a:srgbClr val="000000"/>
                        </a:solidFill>
                        <a:latin typeface="宋体" panose="02010600030101010101" pitchFamily="2" charset="-122"/>
                        <a:ea typeface="宋体" panose="02010600030101010101" pitchFamily="2" charset="-122"/>
                        <a:cs typeface="Arial" panose="020B0604020202020204" pitchFamily="34" charset="0"/>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cap="flat">
                      <a:noFill/>
                    </a:lnT>
                    <a:lnB cap="flat">
                      <a:noFill/>
                    </a:lnB>
                    <a:lnTlToBr>
                      <a:noFill/>
                    </a:lnTlToBr>
                    <a:lnBlToTr>
                      <a:noFill/>
                    </a:lnBlToTr>
                    <a:solidFill>
                      <a:srgbClr val="E7F3F4"/>
                    </a:solidFill>
                  </a:tcPr>
                </a:tc>
                <a:tc>
                  <a:txBody>
                    <a:bodyPr/>
                    <a:lstStyle/>
                    <a:p>
                      <a:pPr indent="0" algn="ctr">
                        <a:buNone/>
                      </a:pPr>
                      <a:r>
                        <a:rPr lang="en-US" sz="1800" b="0" dirty="0">
                          <a:solidFill>
                            <a:srgbClr val="000000"/>
                          </a:solidFill>
                          <a:latin typeface="宋体" panose="02010600030101010101" pitchFamily="2" charset="-122"/>
                          <a:ea typeface="宋体" panose="02010600030101010101" pitchFamily="2" charset="-122"/>
                          <a:cs typeface="宋体" panose="02010600030101010101" pitchFamily="2" charset="-122"/>
                        </a:rPr>
                        <a:t>≥4</a:t>
                      </a:r>
                      <a:endParaRPr lang="en-US" altLang="en-US" sz="1800" b="0" dirty="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9050" cap="flat" cmpd="sng">
                      <a:solidFill>
                        <a:srgbClr val="FFFFFF"/>
                      </a:solidFill>
                      <a:prstDash val="solid"/>
                      <a:headEnd type="none" w="med" len="med"/>
                      <a:tailEnd type="none" w="med" len="med"/>
                    </a:lnT>
                    <a:lnB w="19050" cap="flat" cmpd="sng">
                      <a:solidFill>
                        <a:srgbClr val="FFFFFF"/>
                      </a:solidFill>
                      <a:prstDash val="solid"/>
                      <a:headEnd type="none" w="med" len="med"/>
                      <a:tailEnd type="none" w="med" len="med"/>
                    </a:lnB>
                    <a:lnTlToBr>
                      <a:noFill/>
                    </a:lnTlToBr>
                    <a:lnBlToTr>
                      <a:noFill/>
                    </a:lnBlToTr>
                    <a:solidFill>
                      <a:srgbClr val="E7F3F4"/>
                    </a:solidFill>
                  </a:tcPr>
                </a:tc>
              </a:tr>
              <a:tr h="523347">
                <a:tc>
                  <a:txBody>
                    <a:bodyPr/>
                    <a:lstStyle/>
                    <a:p>
                      <a:pPr indent="0">
                        <a:buNone/>
                      </a:pPr>
                      <a:r>
                        <a:rPr lang="en-US" sz="1800" b="1" dirty="0" err="1">
                          <a:solidFill>
                            <a:srgbClr val="7030A0"/>
                          </a:solidFill>
                          <a:latin typeface="宋体" panose="02010600030101010101" pitchFamily="2" charset="-122"/>
                          <a:ea typeface="宋体" panose="02010600030101010101" pitchFamily="2" charset="-122"/>
                          <a:cs typeface="宋体" panose="02010600030101010101" pitchFamily="2" charset="-122"/>
                        </a:rPr>
                        <a:t>跨学科或跨专业</a:t>
                      </a:r>
                      <a:r>
                        <a:rPr lang="zh-CN" altLang="en-US" sz="1800" b="1" dirty="0">
                          <a:solidFill>
                            <a:srgbClr val="7030A0"/>
                          </a:solidFill>
                          <a:latin typeface="宋体" panose="02010600030101010101" pitchFamily="2" charset="-122"/>
                          <a:ea typeface="宋体" panose="02010600030101010101" pitchFamily="2" charset="-122"/>
                          <a:cs typeface="宋体" panose="02010600030101010101" pitchFamily="2" charset="-122"/>
                        </a:rPr>
                        <a:t>选修</a:t>
                      </a:r>
                      <a:r>
                        <a:rPr lang="en-US" sz="1800" b="1" dirty="0">
                          <a:solidFill>
                            <a:srgbClr val="7030A0"/>
                          </a:solidFill>
                          <a:latin typeface="宋体" panose="02010600030101010101" pitchFamily="2" charset="-122"/>
                          <a:ea typeface="宋体" panose="02010600030101010101" pitchFamily="2" charset="-122"/>
                          <a:cs typeface="宋体" panose="02010600030101010101" pitchFamily="2" charset="-122"/>
                        </a:rPr>
                        <a:t>课</a:t>
                      </a:r>
                      <a:endParaRPr lang="en-US" sz="1800" b="1" dirty="0">
                        <a:solidFill>
                          <a:srgbClr val="7030A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cap="flat">
                      <a:noFill/>
                    </a:lnT>
                    <a:lnB cap="flat">
                      <a:noFill/>
                    </a:lnB>
                    <a:lnTlToBr>
                      <a:noFill/>
                    </a:lnTlToBr>
                    <a:lnBlToTr>
                      <a:noFill/>
                    </a:lnBlToTr>
                    <a:solidFill>
                      <a:srgbClr val="BBE0E3"/>
                    </a:solidFill>
                  </a:tcPr>
                </a:tc>
                <a:tc>
                  <a:txBody>
                    <a:bodyPr/>
                    <a:lstStyle/>
                    <a:p>
                      <a:pPr indent="0">
                        <a:buNone/>
                      </a:pPr>
                      <a:r>
                        <a:rPr lang="en-US" sz="1800" b="0" dirty="0" err="1">
                          <a:solidFill>
                            <a:srgbClr val="000000"/>
                          </a:solidFill>
                          <a:latin typeface="宋体" panose="02010600030101010101" pitchFamily="2" charset="-122"/>
                          <a:ea typeface="宋体" panose="02010600030101010101" pitchFamily="2" charset="-122"/>
                          <a:cs typeface="Arial" panose="020B0604020202020204" pitchFamily="34" charset="0"/>
                        </a:rPr>
                        <a:t>跨学科或跨专业课程（选修</a:t>
                      </a:r>
                      <a:r>
                        <a:rPr lang="en-US" sz="1800" b="0" dirty="0">
                          <a:solidFill>
                            <a:srgbClr val="000000"/>
                          </a:solidFill>
                          <a:latin typeface="宋体" panose="02010600030101010101" pitchFamily="2" charset="-122"/>
                          <a:ea typeface="宋体" panose="02010600030101010101" pitchFamily="2" charset="-122"/>
                          <a:cs typeface="Arial" panose="020B0604020202020204" pitchFamily="34" charset="0"/>
                        </a:rPr>
                        <a:t>）</a:t>
                      </a:r>
                      <a:endParaRPr lang="en-US" altLang="en-US" sz="1800" b="0" dirty="0">
                        <a:solidFill>
                          <a:srgbClr val="000000"/>
                        </a:solidFill>
                        <a:latin typeface="宋体" panose="02010600030101010101" pitchFamily="2" charset="-122"/>
                        <a:ea typeface="宋体" panose="02010600030101010101" pitchFamily="2" charset="-122"/>
                        <a:cs typeface="Arial" panose="020B0604020202020204" pitchFamily="34" charset="0"/>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cap="flat">
                      <a:noFill/>
                    </a:lnT>
                    <a:lnB cap="flat">
                      <a:noFill/>
                    </a:lnB>
                    <a:lnTlToBr>
                      <a:noFill/>
                    </a:lnTlToBr>
                    <a:lnBlToTr>
                      <a:noFill/>
                    </a:lnBlToTr>
                    <a:solidFill>
                      <a:srgbClr val="E7F3F4"/>
                    </a:solidFill>
                  </a:tcPr>
                </a:tc>
                <a:tc>
                  <a:txBody>
                    <a:bodyPr/>
                    <a:lstStyle/>
                    <a:p>
                      <a:pPr indent="0" algn="ctr">
                        <a:buNone/>
                      </a:pPr>
                      <a:r>
                        <a:rPr lang="en-US" sz="1800" b="0" dirty="0">
                          <a:solidFill>
                            <a:srgbClr val="000000"/>
                          </a:solidFill>
                          <a:latin typeface="宋体" panose="02010600030101010101" pitchFamily="2" charset="-122"/>
                          <a:ea typeface="宋体" panose="02010600030101010101" pitchFamily="2" charset="-122"/>
                          <a:cs typeface="Arial" panose="020B0604020202020204" pitchFamily="34" charset="0"/>
                        </a:rPr>
                        <a:t>2</a:t>
                      </a:r>
                      <a:endParaRPr lang="en-US" altLang="en-US" sz="1800" b="0" dirty="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9050" cap="flat" cmpd="sng">
                      <a:solidFill>
                        <a:srgbClr val="FFFFFF"/>
                      </a:solidFill>
                      <a:prstDash val="solid"/>
                      <a:headEnd type="none" w="med" len="med"/>
                      <a:tailEnd type="none" w="med" len="med"/>
                    </a:lnT>
                    <a:lnB w="19050" cap="flat" cmpd="sng">
                      <a:solidFill>
                        <a:srgbClr val="FFFFFF"/>
                      </a:solidFill>
                      <a:prstDash val="solid"/>
                      <a:headEnd type="none" w="med" len="med"/>
                      <a:tailEnd type="none" w="med" len="med"/>
                    </a:lnB>
                    <a:lnTlToBr>
                      <a:noFill/>
                    </a:lnTlToBr>
                    <a:lnBlToTr>
                      <a:noFill/>
                    </a:lnBlToTr>
                    <a:solidFill>
                      <a:srgbClr val="F3F9FA"/>
                    </a:solidFill>
                  </a:tcPr>
                </a:tc>
              </a:tr>
              <a:tr h="568741">
                <a:tc gridSpan="2">
                  <a:txBody>
                    <a:bodyPr/>
                    <a:lstStyle/>
                    <a:p>
                      <a:pPr indent="0">
                        <a:buNone/>
                      </a:pPr>
                      <a:r>
                        <a:rPr lang="en-US" sz="1800" b="1" dirty="0" err="1">
                          <a:solidFill>
                            <a:srgbClr val="7030A0"/>
                          </a:solidFill>
                          <a:latin typeface="宋体" panose="02010600030101010101" pitchFamily="2" charset="-122"/>
                          <a:ea typeface="宋体" panose="02010600030101010101" pitchFamily="2" charset="-122"/>
                          <a:cs typeface="Arial" panose="020B0604020202020204" pitchFamily="34" charset="0"/>
                        </a:rPr>
                        <a:t>合计</a:t>
                      </a:r>
                      <a:endParaRPr lang="en-US" altLang="en-US" sz="1800" b="1" dirty="0">
                        <a:solidFill>
                          <a:srgbClr val="7030A0"/>
                        </a:solidFill>
                        <a:latin typeface="宋体" panose="02010600030101010101" pitchFamily="2" charset="-122"/>
                        <a:ea typeface="宋体" panose="02010600030101010101" pitchFamily="2" charset="-122"/>
                        <a:cs typeface="Arial" panose="020B0604020202020204" pitchFamily="34" charset="0"/>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cap="flat">
                      <a:noFill/>
                    </a:lnT>
                    <a:lnB w="12700" cap="flat" cmpd="sng">
                      <a:solidFill>
                        <a:srgbClr val="FFFFFF"/>
                      </a:solidFill>
                      <a:prstDash val="solid"/>
                      <a:headEnd type="none" w="med" len="med"/>
                      <a:tailEnd type="none" w="med" len="med"/>
                    </a:lnB>
                    <a:lnTlToBr>
                      <a:noFill/>
                    </a:lnTlToBr>
                    <a:lnBlToTr>
                      <a:noFill/>
                    </a:lnBlToTr>
                    <a:solidFill>
                      <a:srgbClr val="BBE0E3"/>
                    </a:solidFill>
                  </a:tcPr>
                </a:tc>
                <a:tc hMerge="1">
                  <a:tcPr>
                    <a:lnR w="12700" cap="flat" cmpd="sng">
                      <a:solidFill>
                        <a:srgbClr val="FFFFFF"/>
                      </a:solidFill>
                      <a:prstDash val="solid"/>
                      <a:headEnd type="none" w="med" len="med"/>
                      <a:tailEnd type="none" w="med" len="med"/>
                    </a:lnR>
                    <a:lnT cap="flat">
                      <a:noFill/>
                    </a:lnT>
                    <a:lnB w="12700" cap="flat" cmpd="sng">
                      <a:solidFill>
                        <a:srgbClr val="FFFFFF"/>
                      </a:solidFill>
                      <a:prstDash val="solid"/>
                      <a:headEnd type="none" w="med" len="med"/>
                      <a:tailEnd type="none" w="med" len="med"/>
                    </a:lnB>
                  </a:tcPr>
                </a:tc>
                <a:tc>
                  <a:txBody>
                    <a:bodyPr/>
                    <a:lstStyle/>
                    <a:p>
                      <a:pPr indent="0" algn="ctr">
                        <a:buNone/>
                      </a:pPr>
                      <a:r>
                        <a:rPr lang="en-US" sz="1800" b="1" dirty="0">
                          <a:solidFill>
                            <a:srgbClr val="FF0000"/>
                          </a:solidFill>
                          <a:latin typeface="宋体" panose="02010600030101010101" pitchFamily="2" charset="-122"/>
                          <a:ea typeface="宋体" panose="02010600030101010101" pitchFamily="2" charset="-122"/>
                          <a:cs typeface="宋体" panose="02010600030101010101" pitchFamily="2" charset="-122"/>
                        </a:rPr>
                        <a:t>≥23</a:t>
                      </a:r>
                      <a:endParaRPr lang="en-US" altLang="en-US" sz="1800" b="1" dirty="0">
                        <a:solidFill>
                          <a:srgbClr val="FF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9050" cap="flat" cmpd="sng">
                      <a:solidFill>
                        <a:srgbClr val="FFFFFF"/>
                      </a:solidFill>
                      <a:prstDash val="solid"/>
                      <a:headEnd type="none" w="med" len="med"/>
                      <a:tailEnd type="none" w="med" len="med"/>
                    </a:lnT>
                    <a:lnB w="19050" cap="flat" cmpd="sng">
                      <a:solidFill>
                        <a:srgbClr val="FFFFFF"/>
                      </a:solidFill>
                      <a:prstDash val="solid"/>
                      <a:headEnd type="none" w="med" len="med"/>
                      <a:tailEnd type="none" w="med" len="med"/>
                    </a:lnB>
                    <a:lnTlToBr>
                      <a:noFill/>
                    </a:lnTlToBr>
                    <a:lnBlToTr>
                      <a:noFill/>
                    </a:lnBlToTr>
                    <a:solidFill>
                      <a:srgbClr val="BBE0E3"/>
                    </a:solidFill>
                  </a:tcPr>
                </a:tc>
              </a:tr>
            </a:tbl>
          </a:graphicData>
        </a:graphic>
      </p:graphicFrame>
      <p:sp>
        <p:nvSpPr>
          <p:cNvPr id="4" name="文本框 3"/>
          <p:cNvSpPr txBox="1"/>
          <p:nvPr/>
        </p:nvSpPr>
        <p:spPr>
          <a:xfrm>
            <a:off x="1967947" y="5686835"/>
            <a:ext cx="8764804" cy="623248"/>
          </a:xfrm>
          <a:prstGeom prst="rect">
            <a:avLst/>
          </a:prstGeom>
          <a:noFill/>
        </p:spPr>
        <p:txBody>
          <a:bodyPr wrap="square" rtlCol="0">
            <a:spAutoFit/>
          </a:bodyPr>
          <a:lstStyle/>
          <a:p>
            <a:pPr>
              <a:lnSpc>
                <a:spcPct val="150000"/>
              </a:lnSpc>
            </a:pPr>
            <a:r>
              <a:rPr lang="zh-CN" altLang="en-US" sz="2300" b="1" dirty="0">
                <a:solidFill>
                  <a:srgbClr val="FF0000"/>
                </a:solidFill>
                <a:latin typeface="楷体" panose="02010609060101010101" pitchFamily="49" charset="-122"/>
                <a:ea typeface="楷体" panose="02010609060101010101" pitchFamily="49" charset="-122"/>
              </a:rPr>
              <a:t>具体学分要求，按所在学科专业培养方案规定执行。</a:t>
            </a:r>
            <a:endParaRPr lang="zh-CN" altLang="en-US" sz="2300" b="1" dirty="0">
              <a:solidFill>
                <a:srgbClr val="FF0000"/>
              </a:solidFill>
              <a:latin typeface="楷体" panose="02010609060101010101" pitchFamily="49" charset="-122"/>
              <a:ea typeface="楷体" panose="02010609060101010101" pitchFamily="49" charset="-122"/>
            </a:endParaRPr>
          </a:p>
        </p:txBody>
      </p:sp>
      <p:sp>
        <p:nvSpPr>
          <p:cNvPr id="6" name="文本框 5"/>
          <p:cNvSpPr txBox="1"/>
          <p:nvPr/>
        </p:nvSpPr>
        <p:spPr>
          <a:xfrm>
            <a:off x="5398751" y="1466727"/>
            <a:ext cx="5168348" cy="461665"/>
          </a:xfrm>
          <a:prstGeom prst="rect">
            <a:avLst/>
          </a:prstGeom>
          <a:noFill/>
        </p:spPr>
        <p:txBody>
          <a:bodyPr wrap="square" rtlCol="0">
            <a:spAutoFit/>
          </a:bodyPr>
          <a:lstStyle/>
          <a:p>
            <a:r>
              <a:rPr lang="zh-CN" altLang="en-US" sz="2400" b="1" dirty="0"/>
              <a:t>学校对各课程类别的最低学分要求</a:t>
            </a:r>
            <a:endParaRPr lang="zh-CN" altLang="en-US" sz="2400" b="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034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标题 1"/>
          <p:cNvSpPr txBox="1"/>
          <p:nvPr/>
        </p:nvSpPr>
        <p:spPr>
          <a:xfrm>
            <a:off x="1508801" y="376643"/>
            <a:ext cx="7313295" cy="582074"/>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四</a:t>
            </a:r>
            <a:r>
              <a:rPr lang="zh-CN" altLang="zh-CN" sz="4000" b="1" dirty="0">
                <a:solidFill>
                  <a:srgbClr val="FFFF00"/>
                </a:solidFill>
                <a:latin typeface="华文新魏" panose="02010800040101010101" pitchFamily="2" charset="-122"/>
                <a:ea typeface="华文新魏" panose="02010800040101010101" pitchFamily="2" charset="-122"/>
              </a:rPr>
              <a:t>、课程学习</a:t>
            </a:r>
            <a:r>
              <a:rPr lang="zh-CN" altLang="en-US" sz="3000" b="1" dirty="0">
                <a:solidFill>
                  <a:srgbClr val="FFFF00"/>
                </a:solidFill>
                <a:latin typeface="华文新魏" panose="02010800040101010101" pitchFamily="2" charset="-122"/>
                <a:ea typeface="华文新魏" panose="02010800040101010101" pitchFamily="2" charset="-122"/>
              </a:rPr>
              <a:t>（课程卓越与重点打造）</a:t>
            </a:r>
            <a:endParaRPr lang="zh-CN" altLang="en-US" sz="3000" b="1" dirty="0">
              <a:solidFill>
                <a:srgbClr val="FFFF00"/>
              </a:solidFill>
              <a:latin typeface="华文新魏" panose="02010800040101010101" pitchFamily="2" charset="-122"/>
              <a:ea typeface="华文新魏" panose="02010800040101010101" pitchFamily="2" charset="-122"/>
            </a:endParaRPr>
          </a:p>
        </p:txBody>
      </p:sp>
      <p:graphicFrame>
        <p:nvGraphicFramePr>
          <p:cNvPr id="12" name="图示 11"/>
          <p:cNvGraphicFramePr/>
          <p:nvPr/>
        </p:nvGraphicFramePr>
        <p:xfrm>
          <a:off x="2570898" y="1674055"/>
          <a:ext cx="5456110" cy="48442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文本框 12"/>
          <p:cNvSpPr txBox="1"/>
          <p:nvPr/>
        </p:nvSpPr>
        <p:spPr>
          <a:xfrm>
            <a:off x="6583656" y="2015032"/>
            <a:ext cx="4757352" cy="879087"/>
          </a:xfrm>
          <a:prstGeom prst="rect">
            <a:avLst/>
          </a:prstGeom>
          <a:noFill/>
        </p:spPr>
        <p:txBody>
          <a:bodyPr wrap="square">
            <a:spAutoFit/>
          </a:bodyPr>
          <a:lstStyle/>
          <a:p>
            <a:pPr>
              <a:lnSpc>
                <a:spcPct val="150000"/>
              </a:lnSpc>
            </a:pPr>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以</a:t>
            </a:r>
            <a:r>
              <a:rPr lang="zh-CN" altLang="en-US"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学科交叉融合</a:t>
            </a:r>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en-US"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研究导向、思维导向</a:t>
            </a:r>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为特色，</a:t>
            </a:r>
            <a:r>
              <a:rPr lang="zh-CN" altLang="zh-CN" b="1" kern="100" dirty="0">
                <a:latin typeface="微软雅黑" panose="020B0503020204020204" pitchFamily="34" charset="-122"/>
                <a:ea typeface="微软雅黑" panose="020B0503020204020204" pitchFamily="34" charset="-122"/>
                <a:cs typeface="Times New Roman" panose="02020603050405020304" pitchFamily="18" charset="0"/>
              </a:rPr>
              <a:t>建设</a:t>
            </a:r>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人类思维与学科史论系列课程</a:t>
            </a:r>
            <a:endParaRPr lang="zh-CN" altLang="en-US" dirty="0"/>
          </a:p>
        </p:txBody>
      </p:sp>
      <p:sp>
        <p:nvSpPr>
          <p:cNvPr id="14" name="文本框 13"/>
          <p:cNvSpPr txBox="1"/>
          <p:nvPr/>
        </p:nvSpPr>
        <p:spPr>
          <a:xfrm>
            <a:off x="7129281" y="3554445"/>
            <a:ext cx="4211727" cy="923330"/>
          </a:xfrm>
          <a:prstGeom prst="rect">
            <a:avLst/>
          </a:prstGeom>
          <a:noFill/>
        </p:spPr>
        <p:txBody>
          <a:bodyPr wrap="square">
            <a:spAutoFit/>
          </a:bodyPr>
          <a:lstStyle/>
          <a:p>
            <a:pPr>
              <a:lnSpc>
                <a:spcPct val="150000"/>
              </a:lnSpc>
            </a:pPr>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聚焦</a:t>
            </a:r>
            <a:r>
              <a:rPr lang="zh-CN" altLang="en-US"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思维能力培养</a:t>
            </a:r>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和</a:t>
            </a:r>
            <a:r>
              <a:rPr lang="zh-CN" altLang="en-US"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研究方法传授</a:t>
            </a:r>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zh-CN" b="1" kern="100" dirty="0">
                <a:latin typeface="微软雅黑" panose="020B0503020204020204" pitchFamily="34" charset="-122"/>
                <a:ea typeface="微软雅黑" panose="020B0503020204020204" pitchFamily="34" charset="-122"/>
                <a:cs typeface="Times New Roman" panose="02020603050405020304" pitchFamily="18" charset="0"/>
              </a:rPr>
              <a:t>改造</a:t>
            </a:r>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提升一批通识课程</a:t>
            </a:r>
            <a:endParaRPr lang="zh-CN" altLang="en-US" dirty="0"/>
          </a:p>
        </p:txBody>
      </p:sp>
      <p:sp>
        <p:nvSpPr>
          <p:cNvPr id="15" name="文本框 14"/>
          <p:cNvSpPr txBox="1"/>
          <p:nvPr/>
        </p:nvSpPr>
        <p:spPr>
          <a:xfrm>
            <a:off x="7870703" y="4967127"/>
            <a:ext cx="3430550" cy="1338828"/>
          </a:xfrm>
          <a:prstGeom prst="rect">
            <a:avLst/>
          </a:prstGeom>
          <a:noFill/>
        </p:spPr>
        <p:txBody>
          <a:bodyPr wrap="square">
            <a:spAutoFit/>
          </a:bodyPr>
          <a:lstStyle/>
          <a:p>
            <a:pPr>
              <a:lnSpc>
                <a:spcPct val="150000"/>
              </a:lnSpc>
            </a:pPr>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重组打造一批</a:t>
            </a:r>
            <a:r>
              <a:rPr lang="zh-CN" altLang="zh-CN"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本</a:t>
            </a:r>
            <a:r>
              <a:rPr lang="zh-CN" altLang="en-US"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研</a:t>
            </a:r>
            <a:r>
              <a:rPr lang="zh-CN" altLang="zh-CN"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贯通</a:t>
            </a:r>
            <a:r>
              <a:rPr lang="zh-CN" altLang="zh-CN" b="1" kern="100" dirty="0">
                <a:latin typeface="微软雅黑" panose="020B0503020204020204" pitchFamily="34" charset="-122"/>
                <a:ea typeface="微软雅黑" panose="020B0503020204020204" pitchFamily="34" charset="-122"/>
                <a:cs typeface="Times New Roman" panose="02020603050405020304" pitchFamily="18" charset="0"/>
              </a:rPr>
              <a:t>的</a:t>
            </a:r>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核心</a:t>
            </a:r>
            <a:r>
              <a:rPr lang="zh-CN" altLang="zh-CN" b="1" kern="100" dirty="0">
                <a:latin typeface="微软雅黑" panose="020B0503020204020204" pitchFamily="34" charset="-122"/>
                <a:ea typeface="微软雅黑" panose="020B0503020204020204" pitchFamily="34" charset="-122"/>
                <a:cs typeface="Times New Roman" panose="02020603050405020304" pitchFamily="18" charset="0"/>
              </a:rPr>
              <a:t>课程、</a:t>
            </a:r>
            <a:r>
              <a:rPr lang="zh-CN" altLang="zh-CN"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前沿导向</a:t>
            </a:r>
            <a:r>
              <a:rPr lang="zh-CN" altLang="zh-CN" b="1" kern="100" dirty="0">
                <a:latin typeface="微软雅黑" panose="020B0503020204020204" pitchFamily="34" charset="-122"/>
                <a:ea typeface="微软雅黑" panose="020B0503020204020204" pitchFamily="34" charset="-122"/>
                <a:cs typeface="Times New Roman" panose="02020603050405020304" pitchFamily="18" charset="0"/>
              </a:rPr>
              <a:t>的专业课程</a:t>
            </a:r>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和</a:t>
            </a:r>
            <a:r>
              <a:rPr lang="zh-CN" altLang="zh-CN"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研究导向</a:t>
            </a:r>
            <a:r>
              <a:rPr lang="zh-CN" altLang="zh-CN" b="1" kern="100" dirty="0">
                <a:latin typeface="微软雅黑" panose="020B0503020204020204" pitchFamily="34" charset="-122"/>
                <a:ea typeface="微软雅黑" panose="020B0503020204020204" pitchFamily="34" charset="-122"/>
                <a:cs typeface="Times New Roman" panose="02020603050405020304" pitchFamily="18" charset="0"/>
              </a:rPr>
              <a:t>的方法类课程</a:t>
            </a:r>
            <a:endParaRPr lang="zh-CN" alt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4" name="文本框 3"/>
          <p:cNvSpPr txBox="1"/>
          <p:nvPr/>
        </p:nvSpPr>
        <p:spPr>
          <a:xfrm>
            <a:off x="1468582" y="1729797"/>
            <a:ext cx="10261600" cy="4939030"/>
          </a:xfrm>
          <a:prstGeom prst="rect">
            <a:avLst/>
          </a:prstGeom>
          <a:noFill/>
        </p:spPr>
        <p:txBody>
          <a:bodyPr wrap="square" rtlCol="0">
            <a:spAutoFit/>
          </a:bodyPr>
          <a:lstStyle/>
          <a:p>
            <a:pPr fontAlgn="auto">
              <a:lnSpc>
                <a:spcPts val="2700"/>
              </a:lnSpc>
            </a:pPr>
            <a:r>
              <a:rPr lang="en-US" altLang="zh-CN" sz="2000" b="1" dirty="0">
                <a:solidFill>
                  <a:srgbClr val="0070C0"/>
                </a:solidFill>
                <a:latin typeface="楷体" panose="02010609060101010101" pitchFamily="49" charset="-122"/>
                <a:ea typeface="楷体" panose="02010609060101010101" pitchFamily="49" charset="-122"/>
                <a:cs typeface="楷体" panose="02010609060101010101" pitchFamily="49" charset="-122"/>
              </a:rPr>
              <a:t>     1</a:t>
            </a:r>
            <a:r>
              <a:rPr lang="zh-CN" altLang="en-US" sz="2000" b="1" dirty="0">
                <a:solidFill>
                  <a:srgbClr val="0070C0"/>
                </a:solidFill>
                <a:latin typeface="楷体" panose="02010609060101010101" pitchFamily="49" charset="-122"/>
                <a:ea typeface="楷体" panose="02010609060101010101" pitchFamily="49" charset="-122"/>
                <a:cs typeface="楷体" panose="02010609060101010101" pitchFamily="49" charset="-122"/>
              </a:rPr>
              <a:t>、学位公共课</a:t>
            </a:r>
            <a:r>
              <a:rPr lang="zh-CN" altLang="en-US" b="1" dirty="0">
                <a:solidFill>
                  <a:srgbClr val="0070C0"/>
                </a:solidFill>
                <a:latin typeface="楷体" panose="02010609060101010101" pitchFamily="49" charset="-122"/>
                <a:ea typeface="楷体" panose="02010609060101010101" pitchFamily="49" charset="-122"/>
                <a:cs typeface="楷体" panose="02010609060101010101" pitchFamily="49" charset="-122"/>
              </a:rPr>
              <a:t>（必修）</a:t>
            </a:r>
            <a:endParaRPr lang="zh-CN" altLang="en-US" b="1" dirty="0">
              <a:latin typeface="楷体" panose="02010609060101010101" pitchFamily="49" charset="-122"/>
              <a:ea typeface="楷体" panose="02010609060101010101" pitchFamily="49" charset="-122"/>
              <a:cs typeface="楷体" panose="02010609060101010101" pitchFamily="49" charset="-122"/>
            </a:endParaRPr>
          </a:p>
          <a:p>
            <a:pPr fontAlgn="auto">
              <a:lnSpc>
                <a:spcPts val="2700"/>
              </a:lnSpc>
            </a:pPr>
            <a:r>
              <a:rPr lang="zh-CN" altLang="en-US" dirty="0">
                <a:solidFill>
                  <a:srgbClr val="FF0000"/>
                </a:solidFill>
                <a:latin typeface="楷体" panose="02010609060101010101" pitchFamily="49" charset="-122"/>
                <a:ea typeface="楷体" panose="02010609060101010101" pitchFamily="49" charset="-122"/>
                <a:cs typeface="楷体" panose="02010609060101010101" pitchFamily="49" charset="-122"/>
              </a:rPr>
              <a:t>    （</a:t>
            </a:r>
            <a:r>
              <a:rPr lang="en-US" altLang="zh-CN" dirty="0">
                <a:solidFill>
                  <a:srgbClr val="FF0000"/>
                </a:solidFill>
                <a:latin typeface="楷体" panose="02010609060101010101" pitchFamily="49" charset="-122"/>
                <a:ea typeface="楷体" panose="02010609060101010101" pitchFamily="49" charset="-122"/>
                <a:cs typeface="楷体" panose="02010609060101010101" pitchFamily="49" charset="-122"/>
              </a:rPr>
              <a:t>1</a:t>
            </a:r>
            <a:r>
              <a:rPr lang="zh-CN" altLang="en-US" dirty="0">
                <a:solidFill>
                  <a:srgbClr val="FF0000"/>
                </a:solidFill>
                <a:latin typeface="楷体" panose="02010609060101010101" pitchFamily="49" charset="-122"/>
                <a:ea typeface="楷体" panose="02010609060101010101" pitchFamily="49" charset="-122"/>
                <a:cs typeface="楷体" panose="02010609060101010101" pitchFamily="49" charset="-122"/>
              </a:rPr>
              <a:t>）</a:t>
            </a:r>
            <a:r>
              <a:rPr lang="zh-CN" altLang="en-US" b="1" dirty="0">
                <a:solidFill>
                  <a:srgbClr val="FF0000"/>
                </a:solidFill>
                <a:latin typeface="楷体" panose="02010609060101010101" pitchFamily="49" charset="-122"/>
                <a:ea typeface="楷体" panose="02010609060101010101" pitchFamily="49" charset="-122"/>
                <a:cs typeface="楷体" panose="02010609060101010101" pitchFamily="49" charset="-122"/>
              </a:rPr>
              <a:t>思想政治理论课</a:t>
            </a:r>
            <a:r>
              <a:rPr lang="zh-CN" altLang="en-US" b="1" dirty="0">
                <a:latin typeface="楷体" panose="02010609060101010101" pitchFamily="49" charset="-122"/>
                <a:ea typeface="楷体" panose="02010609060101010101" pitchFamily="49" charset="-122"/>
                <a:cs typeface="楷体" panose="02010609060101010101" pitchFamily="49" charset="-122"/>
              </a:rPr>
              <a:t>：</a:t>
            </a:r>
            <a:r>
              <a:rPr lang="zh-CN" altLang="en-US" dirty="0">
                <a:latin typeface="楷体" panose="02010609060101010101" pitchFamily="49" charset="-122"/>
                <a:ea typeface="楷体" panose="02010609060101010101" pitchFamily="49" charset="-122"/>
                <a:cs typeface="楷体" panose="02010609060101010101" pitchFamily="49" charset="-122"/>
              </a:rPr>
              <a:t>2门课、共计3学分，安排在</a:t>
            </a:r>
            <a:r>
              <a:rPr lang="zh-CN" altLang="en-US" b="1" dirty="0">
                <a:latin typeface="楷体" panose="02010609060101010101" pitchFamily="49" charset="-122"/>
                <a:ea typeface="楷体" panose="02010609060101010101" pitchFamily="49" charset="-122"/>
                <a:cs typeface="楷体" panose="02010609060101010101" pitchFamily="49" charset="-122"/>
              </a:rPr>
              <a:t>第一学年第一学期</a:t>
            </a:r>
            <a:r>
              <a:rPr lang="zh-CN" altLang="en-US" dirty="0">
                <a:latin typeface="楷体" panose="02010609060101010101" pitchFamily="49" charset="-122"/>
                <a:ea typeface="楷体" panose="02010609060101010101" pitchFamily="49" charset="-122"/>
                <a:cs typeface="楷体" panose="02010609060101010101" pitchFamily="49" charset="-122"/>
              </a:rPr>
              <a:t>，包括《新时代中国特色社会主义理论与实践》（全部硕士生，2学分），《马克思主义与社会科学方法论》（人文社科专业必修，1学分），《自然辩证法概论》（理工科、医科必修，1学分）；</a:t>
            </a:r>
            <a:endParaRPr lang="zh-CN" altLang="en-US" dirty="0">
              <a:latin typeface="楷体" panose="02010609060101010101" pitchFamily="49" charset="-122"/>
              <a:ea typeface="楷体" panose="02010609060101010101" pitchFamily="49" charset="-122"/>
              <a:cs typeface="楷体" panose="02010609060101010101" pitchFamily="49" charset="-122"/>
            </a:endParaRPr>
          </a:p>
          <a:p>
            <a:pPr fontAlgn="auto">
              <a:lnSpc>
                <a:spcPts val="2700"/>
              </a:lnSpc>
            </a:pPr>
            <a:r>
              <a:rPr lang="zh-CN" altLang="en-US"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    </a:t>
            </a:r>
            <a:r>
              <a:rPr lang="zh-CN" altLang="en-US" b="1"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a:t>
            </a:r>
            <a:r>
              <a:rPr lang="en-US" altLang="zh-CN" b="1"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2</a:t>
            </a:r>
            <a:r>
              <a:rPr lang="zh-CN" altLang="en-US" b="1"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）公共英语</a:t>
            </a:r>
            <a:r>
              <a:rPr lang="zh-CN" altLang="en-US" b="1" dirty="0">
                <a:latin typeface="楷体" panose="02010609060101010101" pitchFamily="49" charset="-122"/>
                <a:ea typeface="楷体" panose="02010609060101010101" pitchFamily="49" charset="-122"/>
                <a:cs typeface="楷体" panose="02010609060101010101" pitchFamily="49" charset="-122"/>
                <a:sym typeface="+mn-ea"/>
              </a:rPr>
              <a:t>：</a:t>
            </a:r>
            <a:r>
              <a:rPr lang="en-US" altLang="zh-CN" dirty="0">
                <a:latin typeface="楷体" panose="02010609060101010101" pitchFamily="49" charset="-122"/>
                <a:ea typeface="楷体" panose="02010609060101010101" pitchFamily="49" charset="-122"/>
                <a:cs typeface="楷体" panose="02010609060101010101" pitchFamily="49" charset="-122"/>
                <a:sym typeface="+mn-ea"/>
              </a:rPr>
              <a:t>2</a:t>
            </a:r>
            <a:r>
              <a:rPr lang="zh-CN" altLang="en-US" dirty="0">
                <a:latin typeface="楷体" panose="02010609060101010101" pitchFamily="49" charset="-122"/>
                <a:ea typeface="楷体" panose="02010609060101010101" pitchFamily="49" charset="-122"/>
                <a:cs typeface="楷体" panose="02010609060101010101" pitchFamily="49" charset="-122"/>
                <a:sym typeface="+mn-ea"/>
              </a:rPr>
              <a:t>学分，《英语写作》《学术英语》《英语演讲》《英语口语》四选一。理科硕士安排在第一学年第一学期，文科硕士安排在第一学年第二学期；</a:t>
            </a:r>
            <a:endParaRPr lang="en-US" altLang="zh-CN" dirty="0">
              <a:latin typeface="楷体" panose="02010609060101010101" pitchFamily="49" charset="-122"/>
              <a:ea typeface="楷体" panose="02010609060101010101" pitchFamily="49" charset="-122"/>
              <a:cs typeface="楷体" panose="02010609060101010101" pitchFamily="49" charset="-122"/>
              <a:sym typeface="+mn-ea"/>
            </a:endParaRPr>
          </a:p>
          <a:p>
            <a:pPr>
              <a:lnSpc>
                <a:spcPts val="2700"/>
              </a:lnSpc>
            </a:pPr>
            <a:r>
              <a:rPr lang="en-US" altLang="zh-CN" dirty="0">
                <a:latin typeface="楷体" panose="02010609060101010101" pitchFamily="49" charset="-122"/>
                <a:ea typeface="楷体" panose="02010609060101010101" pitchFamily="49" charset="-122"/>
                <a:cs typeface="楷体" panose="02010609060101010101" pitchFamily="49" charset="-122"/>
                <a:sym typeface="+mn-ea"/>
              </a:rPr>
              <a:t>    </a:t>
            </a:r>
            <a:r>
              <a:rPr lang="zh-CN" altLang="en-US" b="1"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a:t>
            </a:r>
            <a:r>
              <a:rPr lang="en-US" altLang="zh-CN" b="1"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3</a:t>
            </a:r>
            <a:r>
              <a:rPr lang="zh-CN" altLang="en-US" b="1"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dirty="0">
                <a:solidFill>
                  <a:srgbClr val="FF0000"/>
                </a:solidFill>
                <a:latin typeface="楷体" panose="02010609060101010101" pitchFamily="49" charset="-122"/>
                <a:ea typeface="楷体" panose="02010609060101010101" pitchFamily="49" charset="-122"/>
                <a:cs typeface="楷体" panose="02010609060101010101" pitchFamily="49" charset="-122"/>
              </a:rPr>
              <a:t>留学硕士研究生思政课</a:t>
            </a:r>
            <a:r>
              <a:rPr lang="zh-CN" altLang="en-US" dirty="0">
                <a:latin typeface="楷体" panose="02010609060101010101" pitchFamily="49" charset="-122"/>
                <a:ea typeface="楷体" panose="02010609060101010101" pitchFamily="49" charset="-122"/>
                <a:cs typeface="楷体" panose="02010609060101010101" pitchFamily="49" charset="-122"/>
              </a:rPr>
              <a:t>修读《中国概况》</a:t>
            </a:r>
            <a:r>
              <a:rPr lang="en-US" altLang="zh-CN" dirty="0">
                <a:latin typeface="楷体" panose="02010609060101010101" pitchFamily="49" charset="-122"/>
                <a:ea typeface="楷体" panose="02010609060101010101" pitchFamily="49" charset="-122"/>
                <a:cs typeface="楷体" panose="02010609060101010101" pitchFamily="49" charset="-122"/>
              </a:rPr>
              <a:t>/</a:t>
            </a:r>
            <a:r>
              <a:rPr lang="zh-CN" altLang="en-US" dirty="0">
                <a:latin typeface="楷体" panose="02010609060101010101" pitchFamily="49" charset="-122"/>
                <a:ea typeface="楷体" panose="02010609060101010101" pitchFamily="49" charset="-122"/>
                <a:cs typeface="楷体" panose="02010609060101010101" pitchFamily="49" charset="-122"/>
              </a:rPr>
              <a:t>《中国故事》或《中国文明导论》、</a:t>
            </a:r>
            <a:r>
              <a:rPr lang="zh-CN" altLang="en-US" dirty="0">
                <a:solidFill>
                  <a:srgbClr val="FF0000"/>
                </a:solidFill>
                <a:latin typeface="楷体" panose="02010609060101010101" pitchFamily="49" charset="-122"/>
                <a:ea typeface="楷体" panose="02010609060101010101" pitchFamily="49" charset="-122"/>
                <a:cs typeface="楷体" panose="02010609060101010101" pitchFamily="49" charset="-122"/>
              </a:rPr>
              <a:t>外语课修</a:t>
            </a:r>
            <a:r>
              <a:rPr lang="zh-CN" altLang="en-US" dirty="0">
                <a:latin typeface="楷体" panose="02010609060101010101" pitchFamily="49" charset="-122"/>
                <a:ea typeface="楷体" panose="02010609060101010101" pitchFamily="49" charset="-122"/>
                <a:cs typeface="楷体" panose="02010609060101010101" pitchFamily="49" charset="-122"/>
              </a:rPr>
              <a:t>读</a:t>
            </a:r>
            <a:r>
              <a:rPr lang="zh-CN" altLang="en-US" dirty="0">
                <a:latin typeface="楷体" panose="02010609060101010101" pitchFamily="49" charset="-122"/>
                <a:ea typeface="楷体" panose="02010609060101010101" pitchFamily="49" charset="-122"/>
                <a:cs typeface="楷体" panose="02010609060101010101" pitchFamily="49" charset="-122"/>
                <a:sym typeface="+mn-ea"/>
              </a:rPr>
              <a:t>公共汉语课。以外语为专业教学语言</a:t>
            </a:r>
            <a:r>
              <a:rPr lang="zh-CN" altLang="en-US">
                <a:latin typeface="楷体" panose="02010609060101010101" pitchFamily="49" charset="-122"/>
                <a:ea typeface="楷体" panose="02010609060101010101" pitchFamily="49" charset="-122"/>
                <a:cs typeface="楷体" panose="02010609060101010101" pitchFamily="49" charset="-122"/>
                <a:sym typeface="+mn-ea"/>
              </a:rPr>
              <a:t>的学科专业</a:t>
            </a:r>
            <a:r>
              <a:rPr lang="zh-CN" altLang="en-US" dirty="0">
                <a:latin typeface="楷体" panose="02010609060101010101" pitchFamily="49" charset="-122"/>
                <a:ea typeface="楷体" panose="02010609060101010101" pitchFamily="49" charset="-122"/>
                <a:cs typeface="楷体" panose="02010609060101010101" pitchFamily="49" charset="-122"/>
                <a:sym typeface="+mn-ea"/>
              </a:rPr>
              <a:t>的留学生毕业时，中文能力应当</a:t>
            </a:r>
            <a:r>
              <a:rPr lang="zh-CN" altLang="en-US"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至少达到《国际汉语能力标准》三级</a:t>
            </a:r>
            <a:r>
              <a:rPr lang="zh-CN" altLang="en-US">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水平。</a:t>
            </a:r>
            <a:endParaRPr lang="zh-CN" altLang="en-US"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endParaRPr>
          </a:p>
          <a:p>
            <a:pPr fontAlgn="auto">
              <a:lnSpc>
                <a:spcPts val="2700"/>
              </a:lnSpc>
            </a:pPr>
            <a:r>
              <a:rPr lang="zh-CN" altLang="en-US" dirty="0">
                <a:latin typeface="楷体" panose="02010609060101010101" pitchFamily="49" charset="-122"/>
                <a:ea typeface="楷体" panose="02010609060101010101" pitchFamily="49" charset="-122"/>
                <a:cs typeface="楷体" panose="02010609060101010101" pitchFamily="49" charset="-122"/>
                <a:sym typeface="+mn-ea"/>
              </a:rPr>
              <a:t>    </a:t>
            </a:r>
            <a:r>
              <a:rPr lang="zh-CN" altLang="en-US" b="1"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a:t>
            </a:r>
            <a:r>
              <a:rPr lang="en-US" altLang="zh-CN" b="1"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4</a:t>
            </a:r>
            <a:r>
              <a:rPr lang="zh-CN" altLang="en-US" b="1"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）研究伦理与学术规范类课程</a:t>
            </a:r>
            <a:r>
              <a:rPr lang="zh-CN" altLang="en-US" dirty="0">
                <a:latin typeface="楷体" panose="02010609060101010101" pitchFamily="49" charset="-122"/>
                <a:ea typeface="楷体" panose="02010609060101010101" pitchFamily="49" charset="-122"/>
                <a:cs typeface="楷体" panose="02010609060101010101" pitchFamily="49" charset="-122"/>
                <a:sym typeface="+mn-ea"/>
              </a:rPr>
              <a:t>（1学分）：修读方式一是修读研究生院开设的《学术规范与学术伦理》课程或各院系开设的相关课程；二是自学为主，网上考核。二选一即可。</a:t>
            </a:r>
            <a:endParaRPr lang="zh-CN" altLang="en-US" dirty="0">
              <a:latin typeface="楷体" panose="02010609060101010101" pitchFamily="49" charset="-122"/>
              <a:ea typeface="楷体" panose="02010609060101010101" pitchFamily="49" charset="-122"/>
              <a:cs typeface="楷体" panose="02010609060101010101" pitchFamily="49" charset="-122"/>
              <a:sym typeface="+mn-ea"/>
            </a:endParaRPr>
          </a:p>
          <a:p>
            <a:pPr fontAlgn="auto">
              <a:lnSpc>
                <a:spcPts val="2700"/>
              </a:lnSpc>
            </a:pPr>
            <a:r>
              <a:rPr lang="en-US" altLang="zh-CN" sz="2000" b="1"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rPr>
              <a:t>    2</a:t>
            </a:r>
            <a:r>
              <a:rPr lang="zh-CN" altLang="en-US" sz="2000" b="1"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rPr>
              <a:t>、公共选修课</a:t>
            </a:r>
            <a:endParaRPr lang="zh-CN" altLang="en-US" sz="2000" dirty="0">
              <a:latin typeface="楷体" panose="02010609060101010101" pitchFamily="49" charset="-122"/>
              <a:ea typeface="楷体" panose="02010609060101010101" pitchFamily="49" charset="-122"/>
              <a:cs typeface="楷体" panose="02010609060101010101" pitchFamily="49" charset="-122"/>
            </a:endParaRPr>
          </a:p>
          <a:p>
            <a:pPr fontAlgn="auto">
              <a:lnSpc>
                <a:spcPts val="2700"/>
              </a:lnSpc>
            </a:pPr>
            <a:r>
              <a:rPr lang="zh-CN" altLang="en-US" dirty="0">
                <a:latin typeface="楷体" panose="02010609060101010101" pitchFamily="49" charset="-122"/>
                <a:ea typeface="楷体" panose="02010609060101010101" pitchFamily="49" charset="-122"/>
                <a:cs typeface="楷体" panose="02010609060101010101" pitchFamily="49" charset="-122"/>
                <a:sym typeface="+mn-ea"/>
              </a:rPr>
              <a:t>    包括</a:t>
            </a:r>
            <a:r>
              <a:rPr lang="zh-CN" altLang="zh-CN" b="1"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研究方法类</a:t>
            </a:r>
            <a:r>
              <a:rPr lang="zh-CN" altLang="zh-CN"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zh-CN" b="1"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人文素养类</a:t>
            </a:r>
            <a:r>
              <a:rPr lang="zh-CN" altLang="zh-CN"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zh-CN" b="1"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科学素养类</a:t>
            </a:r>
            <a:r>
              <a:rPr lang="zh-CN" altLang="en-US" b="1"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zh-CN" b="1"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创新创业类、教师教育类</a:t>
            </a:r>
            <a:r>
              <a:rPr lang="zh-CN" altLang="zh-CN"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等课程，需修读</a:t>
            </a:r>
            <a:r>
              <a:rPr lang="en-US" altLang="zh-CN"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2</a:t>
            </a:r>
            <a:r>
              <a:rPr lang="zh-CN" altLang="zh-CN"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学分。也可选修跨一级学科课程的学分冲抵。</a:t>
            </a:r>
            <a:endParaRPr lang="zh-CN" altLang="zh-CN"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endParaRPr>
          </a:p>
        </p:txBody>
      </p:sp>
      <p:sp>
        <p:nvSpPr>
          <p:cNvPr id="21" name="标题 1"/>
          <p:cNvSpPr txBox="1"/>
          <p:nvPr/>
        </p:nvSpPr>
        <p:spPr>
          <a:xfrm>
            <a:off x="1635575" y="470779"/>
            <a:ext cx="5218430" cy="58293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四</a:t>
            </a:r>
            <a:r>
              <a:rPr lang="zh-CN" altLang="zh-CN" sz="4000" b="1" dirty="0">
                <a:solidFill>
                  <a:srgbClr val="FFFF00"/>
                </a:solidFill>
                <a:latin typeface="华文新魏" panose="02010800040101010101" pitchFamily="2" charset="-122"/>
                <a:ea typeface="华文新魏" panose="02010800040101010101" pitchFamily="2" charset="-122"/>
              </a:rPr>
              <a:t>、课程学习</a:t>
            </a:r>
            <a:r>
              <a:rPr lang="zh-CN" altLang="en-US" sz="3000" b="1" dirty="0">
                <a:solidFill>
                  <a:srgbClr val="FFFF00"/>
                </a:solidFill>
                <a:latin typeface="华文新魏" panose="02010800040101010101" pitchFamily="2" charset="-122"/>
                <a:ea typeface="华文新魏" panose="02010800040101010101" pitchFamily="2" charset="-122"/>
              </a:rPr>
              <a:t>（公共课）</a:t>
            </a:r>
            <a:endParaRPr lang="zh-CN" altLang="en-US" sz="3000" b="1" dirty="0">
              <a:solidFill>
                <a:srgbClr val="FFFF00"/>
              </a:solidFill>
              <a:latin typeface="华文新魏" panose="02010800040101010101" pitchFamily="2" charset="-122"/>
              <a:ea typeface="华文新魏" panose="02010800040101010101" pitchFamily="2"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7743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标题 1"/>
          <p:cNvSpPr txBox="1"/>
          <p:nvPr/>
        </p:nvSpPr>
        <p:spPr>
          <a:xfrm>
            <a:off x="1635575" y="206205"/>
            <a:ext cx="9431020" cy="114300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 </a:t>
            </a:r>
            <a:endParaRPr lang="zh-CN" altLang="en-US" sz="4000" b="1" dirty="0">
              <a:solidFill>
                <a:srgbClr val="FFFF00"/>
              </a:solidFill>
              <a:latin typeface="华文新魏" panose="02010800040101010101" pitchFamily="2" charset="-122"/>
              <a:ea typeface="华文新魏" panose="02010800040101010101" pitchFamily="2" charset="-122"/>
            </a:endParaRPr>
          </a:p>
        </p:txBody>
      </p:sp>
      <p:sp>
        <p:nvSpPr>
          <p:cNvPr id="24" name="矩形 23"/>
          <p:cNvSpPr/>
          <p:nvPr/>
        </p:nvSpPr>
        <p:spPr>
          <a:xfrm>
            <a:off x="3950970" y="1753416"/>
            <a:ext cx="4800600" cy="1273175"/>
          </a:xfrm>
          <a:prstGeom prst="rect">
            <a:avLst/>
          </a:prstGeom>
        </p:spPr>
        <p:txBody>
          <a:bodyPr wrap="square">
            <a:spAutoFit/>
          </a:bodyPr>
          <a:lstStyle/>
          <a:p>
            <a:pPr algn="ctr">
              <a:lnSpc>
                <a:spcPct val="150000"/>
              </a:lnSpc>
              <a:spcBef>
                <a:spcPct val="20000"/>
              </a:spcBef>
              <a:defRPr/>
            </a:pPr>
            <a:r>
              <a:rPr lang="zh-CN" altLang="en-US" sz="2400" b="1" kern="0" dirty="0">
                <a:solidFill>
                  <a:prstClr val="black"/>
                </a:solidFill>
                <a:latin typeface="楷体" panose="02010609060101010101" pitchFamily="49" charset="-122"/>
                <a:ea typeface="楷体" panose="02010609060101010101" pitchFamily="49" charset="-122"/>
                <a:cs typeface="楷体" panose="02010609060101010101" pitchFamily="49" charset="-122"/>
              </a:rPr>
              <a:t>《中国故事：回望与解读》</a:t>
            </a:r>
            <a:endParaRPr lang="en-US" altLang="zh-CN" sz="2400" b="1" kern="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algn="ctr">
              <a:lnSpc>
                <a:spcPct val="150000"/>
              </a:lnSpc>
              <a:spcBef>
                <a:spcPct val="20000"/>
              </a:spcBef>
              <a:defRPr/>
            </a:pPr>
            <a:r>
              <a:rPr lang="zh-CN" altLang="en-US" sz="2400" kern="0" dirty="0">
                <a:solidFill>
                  <a:schemeClr val="tx1"/>
                </a:solidFill>
                <a:latin typeface="楷体" panose="02010609060101010101" pitchFamily="49" charset="-122"/>
                <a:ea typeface="楷体" panose="02010609060101010101" pitchFamily="49" charset="-122"/>
                <a:cs typeface="楷体" panose="02010609060101010101" pitchFamily="49" charset="-122"/>
              </a:rPr>
              <a:t>杨延宁教授主持</a:t>
            </a:r>
            <a:endParaRPr lang="zh-CN" altLang="en-US" sz="2400" kern="0" dirty="0">
              <a:solidFill>
                <a:schemeClr val="tx1"/>
              </a:solidFill>
              <a:latin typeface="楷体" panose="02010609060101010101" pitchFamily="49" charset="-122"/>
              <a:ea typeface="楷体" panose="02010609060101010101" pitchFamily="49" charset="-122"/>
              <a:cs typeface="楷体" panose="02010609060101010101" pitchFamily="49" charset="-122"/>
            </a:endParaRPr>
          </a:p>
        </p:txBody>
      </p:sp>
      <p:sp>
        <p:nvSpPr>
          <p:cNvPr id="12" name="标题 1"/>
          <p:cNvSpPr txBox="1"/>
          <p:nvPr/>
        </p:nvSpPr>
        <p:spPr>
          <a:xfrm>
            <a:off x="1521275" y="471318"/>
            <a:ext cx="4939030" cy="58293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四</a:t>
            </a:r>
            <a:r>
              <a:rPr lang="zh-CN" altLang="zh-CN" sz="4000" b="1" dirty="0">
                <a:solidFill>
                  <a:srgbClr val="FFFF00"/>
                </a:solidFill>
                <a:latin typeface="华文新魏" panose="02010800040101010101" pitchFamily="2" charset="-122"/>
                <a:ea typeface="华文新魏" panose="02010800040101010101" pitchFamily="2" charset="-122"/>
              </a:rPr>
              <a:t>、课程学习</a:t>
            </a:r>
            <a:r>
              <a:rPr lang="zh-CN" altLang="en-US" sz="3000" b="1" dirty="0">
                <a:solidFill>
                  <a:srgbClr val="FFFF00"/>
                </a:solidFill>
                <a:latin typeface="华文新魏" panose="02010800040101010101" pitchFamily="2" charset="-122"/>
                <a:ea typeface="华文新魏" panose="02010800040101010101" pitchFamily="2" charset="-122"/>
              </a:rPr>
              <a:t>（公共课）</a:t>
            </a:r>
            <a:endParaRPr lang="zh-CN" altLang="en-US" sz="3000" b="1" dirty="0">
              <a:solidFill>
                <a:srgbClr val="FFFF00"/>
              </a:solidFill>
              <a:latin typeface="华文新魏" panose="02010800040101010101" pitchFamily="2" charset="-122"/>
              <a:ea typeface="华文新魏" panose="02010800040101010101" pitchFamily="2" charset="-122"/>
            </a:endParaRPr>
          </a:p>
        </p:txBody>
      </p:sp>
      <p:sp>
        <p:nvSpPr>
          <p:cNvPr id="13" name="矩形 12"/>
          <p:cNvSpPr/>
          <p:nvPr/>
        </p:nvSpPr>
        <p:spPr>
          <a:xfrm>
            <a:off x="7226935" y="1189355"/>
            <a:ext cx="4841240" cy="521970"/>
          </a:xfrm>
          <a:prstGeom prst="rect">
            <a:avLst/>
          </a:prstGeom>
        </p:spPr>
        <p:txBody>
          <a:bodyPr wrap="square">
            <a:spAutoFit/>
          </a:bodyPr>
          <a:lstStyle/>
          <a:p>
            <a:pPr>
              <a:spcAft>
                <a:spcPts val="600"/>
              </a:spcAft>
              <a:defRPr/>
            </a:pPr>
            <a:r>
              <a:rPr lang="zh-CN" altLang="en-US" sz="2800" b="1" kern="0" dirty="0">
                <a:solidFill>
                  <a:srgbClr val="0070C0"/>
                </a:solidFill>
                <a:latin typeface="楷体" panose="02010609060101010101" pitchFamily="49" charset="-122"/>
                <a:ea typeface="楷体" panose="02010609060101010101" pitchFamily="49" charset="-122"/>
              </a:rPr>
              <a:t>本学期</a:t>
            </a:r>
            <a:r>
              <a:rPr lang="zh-CN" altLang="en-US" sz="2800" kern="0" dirty="0">
                <a:solidFill>
                  <a:prstClr val="black"/>
                </a:solidFill>
                <a:latin typeface="楷体" panose="02010609060101010101" pitchFamily="49" charset="-122"/>
                <a:ea typeface="楷体" panose="02010609060101010101" pitchFamily="49" charset="-122"/>
                <a:cs typeface="楷体" panose="02010609060101010101" pitchFamily="49" charset="-122"/>
              </a:rPr>
              <a:t>公共选修课</a:t>
            </a:r>
            <a:r>
              <a:rPr lang="zh-CN" altLang="en-US" sz="28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特别推荐</a:t>
            </a:r>
            <a:endParaRPr lang="zh-CN" altLang="en-US" sz="2800" b="1" kern="0" dirty="0">
              <a:solidFill>
                <a:srgbClr val="0070C0"/>
              </a:solidFill>
              <a:latin typeface="楷体" panose="02010609060101010101" pitchFamily="49" charset="-122"/>
              <a:ea typeface="楷体" panose="02010609060101010101" pitchFamily="49" charset="-122"/>
              <a:cs typeface="楷体" panose="02010609060101010101" pitchFamily="49" charset="-122"/>
            </a:endParaRPr>
          </a:p>
        </p:txBody>
      </p:sp>
      <p:sp>
        <p:nvSpPr>
          <p:cNvPr id="3" name="矩形 2"/>
          <p:cNvSpPr/>
          <p:nvPr/>
        </p:nvSpPr>
        <p:spPr>
          <a:xfrm>
            <a:off x="1111885" y="3227070"/>
            <a:ext cx="9533255" cy="2707005"/>
          </a:xfrm>
          <a:prstGeom prst="rect">
            <a:avLst/>
          </a:prstGeom>
        </p:spPr>
        <p:txBody>
          <a:bodyPr wrap="square">
            <a:spAutoFit/>
          </a:bodyPr>
          <a:lstStyle/>
          <a:p>
            <a:pPr marL="342900" indent="-342900" algn="l">
              <a:spcAft>
                <a:spcPts val="1200"/>
              </a:spcAft>
              <a:buFont typeface="Arial" panose="020B0604020202020204" pitchFamily="34" charset="0"/>
              <a:buChar char="•"/>
              <a:defRPr/>
            </a:pPr>
            <a:r>
              <a:rPr lang="en-US" altLang="zh-CN" sz="2000" kern="0" dirty="0">
                <a:solidFill>
                  <a:prstClr val="black"/>
                </a:solidFill>
                <a:latin typeface="楷体" panose="02010609060101010101" pitchFamily="49" charset="-122"/>
                <a:ea typeface="楷体" panose="02010609060101010101" pitchFamily="49" charset="-122"/>
                <a:cs typeface="楷体" panose="02010609060101010101" pitchFamily="49" charset="-122"/>
              </a:rPr>
              <a:t>呈现真实中国经验，引领学生以客观视角审视中国历史、中国现实和中国未来，将传统优秀文化自觉提升为道路自信、理论自信、文化自信和制度自信。</a:t>
            </a:r>
            <a:endParaRPr lang="en-US" altLang="zh-CN" sz="2000" kern="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marL="342900" indent="-342900" algn="l">
              <a:spcAft>
                <a:spcPts val="1200"/>
              </a:spcAft>
              <a:buFont typeface="Arial" panose="020B0604020202020204" pitchFamily="34" charset="0"/>
              <a:buChar char="•"/>
              <a:defRPr/>
            </a:pPr>
            <a:r>
              <a:rPr lang="en-US" altLang="zh-CN" sz="2000" kern="0" dirty="0">
                <a:solidFill>
                  <a:prstClr val="black"/>
                </a:solidFill>
                <a:latin typeface="楷体" panose="02010609060101010101" pitchFamily="49" charset="-122"/>
                <a:ea typeface="楷体" panose="02010609060101010101" pitchFamily="49" charset="-122"/>
                <a:cs typeface="楷体" panose="02010609060101010101" pitchFamily="49" charset="-122"/>
              </a:rPr>
              <a:t>教学内容从地理、历史、经济、政治、文化、科技、生态和文明等八个方向展开，梳理中国发展脉络，解读中国发展模式形成的内在逻辑。</a:t>
            </a:r>
            <a:endParaRPr lang="en-US" altLang="zh-CN" sz="2000" kern="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marL="342900" indent="-342900" algn="l">
              <a:spcAft>
                <a:spcPts val="1200"/>
              </a:spcAft>
              <a:buFont typeface="Arial" panose="020B0604020202020204" pitchFamily="34" charset="0"/>
              <a:buChar char="•"/>
              <a:defRPr/>
            </a:pPr>
            <a:r>
              <a:rPr lang="en-US" altLang="zh-CN" sz="2000" kern="0" dirty="0">
                <a:solidFill>
                  <a:prstClr val="black"/>
                </a:solidFill>
                <a:latin typeface="楷体" panose="02010609060101010101" pitchFamily="49" charset="-122"/>
                <a:ea typeface="楷体" panose="02010609060101010101" pitchFamily="49" charset="-122"/>
                <a:cs typeface="楷体" panose="02010609060101010101" pitchFamily="49" charset="-122"/>
              </a:rPr>
              <a:t>秉承实事求是的精神，以内生性逻辑对中国现实提出创新性解读，明确中国立足国情，独立自主走中国特色的发展道路。</a:t>
            </a:r>
            <a:endParaRPr lang="en-US" altLang="zh-CN" sz="2000" kern="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marL="342900" indent="-342900" algn="l">
              <a:spcAft>
                <a:spcPts val="1200"/>
              </a:spcAft>
              <a:buFont typeface="Arial" panose="020B0604020202020204" pitchFamily="34" charset="0"/>
              <a:buChar char="•"/>
              <a:defRPr/>
            </a:pPr>
            <a:r>
              <a:rPr lang="en-US" altLang="zh-CN" sz="2000" kern="0" dirty="0">
                <a:solidFill>
                  <a:prstClr val="black"/>
                </a:solidFill>
                <a:latin typeface="楷体" panose="02010609060101010101" pitchFamily="49" charset="-122"/>
                <a:ea typeface="楷体" panose="02010609060101010101" pitchFamily="49" charset="-122"/>
                <a:cs typeface="楷体" panose="02010609060101010101" pitchFamily="49" charset="-122"/>
              </a:rPr>
              <a:t>具体教学中以事件和人物为支撑点，跳出纯理论的讲授模式，用事实呈现观点。</a:t>
            </a:r>
            <a:endParaRPr lang="en-US" altLang="zh-CN" sz="2000" kern="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7743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标题 1"/>
          <p:cNvSpPr txBox="1"/>
          <p:nvPr/>
        </p:nvSpPr>
        <p:spPr>
          <a:xfrm>
            <a:off x="1635575" y="206205"/>
            <a:ext cx="9431020" cy="114300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 </a:t>
            </a:r>
            <a:endParaRPr lang="zh-CN" altLang="en-US" sz="4000" b="1" dirty="0">
              <a:solidFill>
                <a:srgbClr val="FFFF00"/>
              </a:solidFill>
              <a:latin typeface="华文新魏" panose="02010800040101010101" pitchFamily="2" charset="-122"/>
              <a:ea typeface="华文新魏" panose="02010800040101010101" pitchFamily="2" charset="-122"/>
            </a:endParaRPr>
          </a:p>
        </p:txBody>
      </p:sp>
      <p:sp>
        <p:nvSpPr>
          <p:cNvPr id="24" name="矩形 23"/>
          <p:cNvSpPr/>
          <p:nvPr/>
        </p:nvSpPr>
        <p:spPr>
          <a:xfrm>
            <a:off x="228600" y="3960041"/>
            <a:ext cx="4800600" cy="1324610"/>
          </a:xfrm>
          <a:prstGeom prst="rect">
            <a:avLst/>
          </a:prstGeom>
        </p:spPr>
        <p:txBody>
          <a:bodyPr wrap="square">
            <a:spAutoFit/>
          </a:bodyPr>
          <a:lstStyle/>
          <a:p>
            <a:pPr algn="ctr">
              <a:lnSpc>
                <a:spcPct val="150000"/>
              </a:lnSpc>
              <a:spcBef>
                <a:spcPct val="20000"/>
              </a:spcBef>
              <a:defRPr/>
            </a:pPr>
            <a:r>
              <a:rPr lang="zh-CN" altLang="en-US" sz="2400" b="1" kern="0" dirty="0">
                <a:solidFill>
                  <a:prstClr val="black"/>
                </a:solidFill>
                <a:latin typeface="楷体" panose="02010609060101010101" pitchFamily="49" charset="-122"/>
                <a:ea typeface="楷体" panose="02010609060101010101" pitchFamily="49" charset="-122"/>
                <a:cs typeface="楷体" panose="02010609060101010101" pitchFamily="49" charset="-122"/>
              </a:rPr>
              <a:t>《中国故事：回望与解读》</a:t>
            </a:r>
            <a:endParaRPr lang="en-US" altLang="zh-CN" sz="2400" b="1" kern="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algn="ctr">
              <a:lnSpc>
                <a:spcPct val="150000"/>
              </a:lnSpc>
              <a:spcBef>
                <a:spcPct val="20000"/>
              </a:spcBef>
              <a:defRPr/>
            </a:pPr>
            <a:r>
              <a:rPr lang="zh-CN" altLang="en-US" sz="2600" b="1" kern="0" dirty="0">
                <a:solidFill>
                  <a:srgbClr val="C00000"/>
                </a:solidFill>
                <a:latin typeface="楷体" panose="02010609060101010101" pitchFamily="49" charset="-122"/>
                <a:ea typeface="楷体" panose="02010609060101010101" pitchFamily="49" charset="-122"/>
                <a:cs typeface="楷体" panose="02010609060101010101" pitchFamily="49" charset="-122"/>
              </a:rPr>
              <a:t>课程安排</a:t>
            </a:r>
            <a:endParaRPr lang="zh-CN" altLang="en-US" sz="2600" b="1" kern="0" dirty="0">
              <a:solidFill>
                <a:srgbClr val="C00000"/>
              </a:solidFill>
              <a:latin typeface="楷体" panose="02010609060101010101" pitchFamily="49" charset="-122"/>
              <a:ea typeface="楷体" panose="02010609060101010101" pitchFamily="49" charset="-122"/>
              <a:cs typeface="楷体" panose="02010609060101010101" pitchFamily="49" charset="-122"/>
            </a:endParaRPr>
          </a:p>
        </p:txBody>
      </p:sp>
      <p:sp>
        <p:nvSpPr>
          <p:cNvPr id="12" name="标题 1"/>
          <p:cNvSpPr txBox="1"/>
          <p:nvPr/>
        </p:nvSpPr>
        <p:spPr>
          <a:xfrm>
            <a:off x="1521275" y="471318"/>
            <a:ext cx="4939030" cy="58293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四</a:t>
            </a:r>
            <a:r>
              <a:rPr lang="zh-CN" altLang="zh-CN" sz="4000" b="1" dirty="0">
                <a:solidFill>
                  <a:srgbClr val="FFFF00"/>
                </a:solidFill>
                <a:latin typeface="华文新魏" panose="02010800040101010101" pitchFamily="2" charset="-122"/>
                <a:ea typeface="华文新魏" panose="02010800040101010101" pitchFamily="2" charset="-122"/>
              </a:rPr>
              <a:t>、课程学习</a:t>
            </a:r>
            <a:r>
              <a:rPr lang="zh-CN" altLang="en-US" sz="3000" b="1" dirty="0">
                <a:solidFill>
                  <a:srgbClr val="FFFF00"/>
                </a:solidFill>
                <a:latin typeface="华文新魏" panose="02010800040101010101" pitchFamily="2" charset="-122"/>
                <a:ea typeface="华文新魏" panose="02010800040101010101" pitchFamily="2" charset="-122"/>
              </a:rPr>
              <a:t>（公共课）</a:t>
            </a:r>
            <a:endParaRPr lang="zh-CN" altLang="en-US" sz="3000" b="1" dirty="0">
              <a:solidFill>
                <a:srgbClr val="FFFF00"/>
              </a:solidFill>
              <a:latin typeface="华文新魏" panose="02010800040101010101" pitchFamily="2" charset="-122"/>
              <a:ea typeface="华文新魏" panose="02010800040101010101" pitchFamily="2" charset="-122"/>
            </a:endParaRPr>
          </a:p>
        </p:txBody>
      </p:sp>
      <p:sp>
        <p:nvSpPr>
          <p:cNvPr id="13" name="矩形 12"/>
          <p:cNvSpPr/>
          <p:nvPr/>
        </p:nvSpPr>
        <p:spPr>
          <a:xfrm>
            <a:off x="386715" y="3011170"/>
            <a:ext cx="4841240" cy="521970"/>
          </a:xfrm>
          <a:prstGeom prst="rect">
            <a:avLst/>
          </a:prstGeom>
        </p:spPr>
        <p:txBody>
          <a:bodyPr wrap="square">
            <a:spAutoFit/>
          </a:bodyPr>
          <a:lstStyle/>
          <a:p>
            <a:pPr>
              <a:spcAft>
                <a:spcPts val="600"/>
              </a:spcAft>
              <a:defRPr/>
            </a:pPr>
            <a:r>
              <a:rPr lang="zh-CN" altLang="en-US" sz="2800" b="1" kern="0" dirty="0">
                <a:solidFill>
                  <a:srgbClr val="0070C0"/>
                </a:solidFill>
                <a:latin typeface="楷体" panose="02010609060101010101" pitchFamily="49" charset="-122"/>
                <a:ea typeface="楷体" panose="02010609060101010101" pitchFamily="49" charset="-122"/>
              </a:rPr>
              <a:t>本学期</a:t>
            </a:r>
            <a:r>
              <a:rPr lang="zh-CN" altLang="en-US" sz="2800" kern="0" dirty="0">
                <a:solidFill>
                  <a:prstClr val="black"/>
                </a:solidFill>
                <a:latin typeface="楷体" panose="02010609060101010101" pitchFamily="49" charset="-122"/>
                <a:ea typeface="楷体" panose="02010609060101010101" pitchFamily="49" charset="-122"/>
                <a:cs typeface="楷体" panose="02010609060101010101" pitchFamily="49" charset="-122"/>
              </a:rPr>
              <a:t>公共选修课</a:t>
            </a:r>
            <a:r>
              <a:rPr lang="zh-CN" altLang="en-US" sz="28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特别推荐</a:t>
            </a:r>
            <a:endParaRPr lang="zh-CN" altLang="en-US" sz="2800" b="1" kern="0" dirty="0">
              <a:solidFill>
                <a:srgbClr val="0070C0"/>
              </a:solidFill>
              <a:latin typeface="楷体" panose="02010609060101010101" pitchFamily="49" charset="-122"/>
              <a:ea typeface="楷体" panose="02010609060101010101" pitchFamily="49" charset="-122"/>
              <a:cs typeface="楷体" panose="02010609060101010101" pitchFamily="49" charset="-122"/>
            </a:endParaRPr>
          </a:p>
        </p:txBody>
      </p:sp>
      <p:graphicFrame>
        <p:nvGraphicFramePr>
          <p:cNvPr id="7" name="表格 6"/>
          <p:cNvGraphicFramePr/>
          <p:nvPr>
            <p:custDataLst>
              <p:tags r:id="rId2"/>
            </p:custDataLst>
          </p:nvPr>
        </p:nvGraphicFramePr>
        <p:xfrm>
          <a:off x="5029200" y="1715770"/>
          <a:ext cx="6563995" cy="3719830"/>
        </p:xfrm>
        <a:graphic>
          <a:graphicData uri="http://schemas.openxmlformats.org/drawingml/2006/table">
            <a:tbl>
              <a:tblPr firstRow="1" bandRow="1">
                <a:tableStyleId>{5940675A-B579-460E-94D1-54222C63F5DA}</a:tableStyleId>
              </a:tblPr>
              <a:tblGrid>
                <a:gridCol w="1269365"/>
                <a:gridCol w="3689985"/>
                <a:gridCol w="1604645"/>
              </a:tblGrid>
              <a:tr h="213995">
                <a:tc>
                  <a:txBody>
                    <a:bodyPr/>
                    <a:lstStyle/>
                    <a:p>
                      <a:pPr indent="0" algn="ctr">
                        <a:buNone/>
                      </a:pPr>
                      <a:endParaRPr lang="en-US" altLang="en-US" sz="1800" b="1">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800" b="1">
                          <a:latin typeface="楷体" panose="02010609060101010101" pitchFamily="49" charset="-122"/>
                          <a:ea typeface="楷体" panose="02010609060101010101" pitchFamily="49" charset="-122"/>
                          <a:cs typeface="仿宋_GB2312" charset="0"/>
                        </a:rPr>
                        <a:t>讲题</a:t>
                      </a:r>
                      <a:endParaRPr lang="en-US" altLang="en-US" sz="1800" b="1">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800" b="1">
                          <a:latin typeface="楷体" panose="02010609060101010101" pitchFamily="49" charset="-122"/>
                          <a:ea typeface="楷体" panose="02010609060101010101" pitchFamily="49" charset="-122"/>
                          <a:cs typeface="仿宋_GB2312" charset="0"/>
                        </a:rPr>
                        <a:t>授课人</a:t>
                      </a:r>
                      <a:endParaRPr lang="en-US" altLang="en-US" sz="1800" b="1">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360">
                <a:tc>
                  <a:txBody>
                    <a:bodyPr/>
                    <a:lstStyle/>
                    <a:p>
                      <a:pPr indent="0" algn="ctr">
                        <a:buNone/>
                      </a:pPr>
                      <a:r>
                        <a:rPr lang="zh-CN" altLang="en-US" sz="1800" b="0">
                          <a:latin typeface="楷体" panose="02010609060101010101" pitchFamily="49" charset="-122"/>
                          <a:ea typeface="楷体" panose="02010609060101010101" pitchFamily="49" charset="-122"/>
                          <a:cs typeface="仿宋_GB2312" charset="0"/>
                        </a:rPr>
                        <a:t>第一讲</a:t>
                      </a:r>
                      <a:endParaRPr lang="zh-CN"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800" b="0">
                          <a:latin typeface="楷体" panose="02010609060101010101" pitchFamily="49" charset="-122"/>
                          <a:ea typeface="楷体" panose="02010609060101010101" pitchFamily="49" charset="-122"/>
                          <a:cs typeface="仿宋_GB2312" charset="0"/>
                        </a:rPr>
                        <a:t>课程总论</a:t>
                      </a:r>
                      <a:endParaRPr 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altLang="en-US" sz="1800" b="0">
                          <a:latin typeface="楷体" panose="02010609060101010101" pitchFamily="49" charset="-122"/>
                          <a:ea typeface="楷体" panose="02010609060101010101" pitchFamily="49" charset="-122"/>
                          <a:cs typeface="仿宋_GB2312" charset="0"/>
                        </a:rPr>
                        <a:t>杨延宁</a:t>
                      </a:r>
                      <a:endParaRPr lang="en-US"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995">
                <a:tc>
                  <a:txBody>
                    <a:bodyPr/>
                    <a:lstStyle/>
                    <a:p>
                      <a:pPr indent="0" algn="ctr">
                        <a:buNone/>
                      </a:pPr>
                      <a:r>
                        <a:rPr lang="zh-CN" altLang="en-US" sz="1800" b="0">
                          <a:latin typeface="楷体" panose="02010609060101010101" pitchFamily="49" charset="-122"/>
                          <a:ea typeface="楷体" panose="02010609060101010101" pitchFamily="49" charset="-122"/>
                          <a:cs typeface="仿宋_GB2312" charset="0"/>
                        </a:rPr>
                        <a:t>第二讲</a:t>
                      </a:r>
                      <a:endParaRPr lang="zh-CN"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altLang="en-US" sz="1800" b="0">
                          <a:latin typeface="楷体" panose="02010609060101010101" pitchFamily="49" charset="-122"/>
                          <a:ea typeface="楷体" panose="02010609060101010101" pitchFamily="49" charset="-122"/>
                          <a:cs typeface="仿宋_GB2312" charset="0"/>
                        </a:rPr>
                        <a:t>中国故事的地理舞台</a:t>
                      </a:r>
                      <a:endParaRPr lang="en-US"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altLang="en-US" sz="1800" b="0">
                          <a:latin typeface="楷体" panose="02010609060101010101" pitchFamily="49" charset="-122"/>
                          <a:ea typeface="楷体" panose="02010609060101010101" pitchFamily="49" charset="-122"/>
                          <a:cs typeface="仿宋_GB2312" charset="0"/>
                        </a:rPr>
                        <a:t>叶超</a:t>
                      </a:r>
                      <a:endParaRPr lang="en-US"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995">
                <a:tc>
                  <a:txBody>
                    <a:bodyPr/>
                    <a:lstStyle/>
                    <a:p>
                      <a:pPr indent="0" algn="ctr">
                        <a:buNone/>
                      </a:pPr>
                      <a:r>
                        <a:rPr lang="zh-CN" altLang="en-US" sz="1800" b="0">
                          <a:latin typeface="楷体" panose="02010609060101010101" pitchFamily="49" charset="-122"/>
                          <a:ea typeface="楷体" panose="02010609060101010101" pitchFamily="49" charset="-122"/>
                          <a:cs typeface="仿宋_GB2312" charset="0"/>
                        </a:rPr>
                        <a:t>第三讲</a:t>
                      </a:r>
                      <a:endParaRPr lang="zh-CN"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altLang="en-US" sz="1800" b="0">
                          <a:latin typeface="楷体" panose="02010609060101010101" pitchFamily="49" charset="-122"/>
                          <a:ea typeface="楷体" panose="02010609060101010101" pitchFamily="49" charset="-122"/>
                          <a:cs typeface="仿宋_GB2312" charset="0"/>
                        </a:rPr>
                        <a:t>中国故事的时代背景</a:t>
                      </a:r>
                      <a:endParaRPr lang="en-US"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altLang="en-US" sz="1800" b="0">
                          <a:latin typeface="楷体" panose="02010609060101010101" pitchFamily="49" charset="-122"/>
                          <a:ea typeface="楷体" panose="02010609060101010101" pitchFamily="49" charset="-122"/>
                          <a:cs typeface="仿宋_GB2312" charset="0"/>
                        </a:rPr>
                        <a:t>梁志</a:t>
                      </a:r>
                      <a:endParaRPr lang="en-US"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360">
                <a:tc>
                  <a:txBody>
                    <a:bodyPr/>
                    <a:lstStyle/>
                    <a:p>
                      <a:pPr indent="0" algn="ctr">
                        <a:buNone/>
                      </a:pPr>
                      <a:r>
                        <a:rPr lang="zh-CN" altLang="en-US" sz="1800" b="0">
                          <a:latin typeface="楷体" panose="02010609060101010101" pitchFamily="49" charset="-122"/>
                          <a:ea typeface="楷体" panose="02010609060101010101" pitchFamily="49" charset="-122"/>
                          <a:cs typeface="仿宋_GB2312" charset="0"/>
                        </a:rPr>
                        <a:t>第四讲</a:t>
                      </a:r>
                      <a:endParaRPr lang="zh-CN"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altLang="en-US" sz="1800" b="0">
                          <a:latin typeface="楷体" panose="02010609060101010101" pitchFamily="49" charset="-122"/>
                          <a:ea typeface="楷体" panose="02010609060101010101" pitchFamily="49" charset="-122"/>
                          <a:cs typeface="仿宋_GB2312" charset="0"/>
                        </a:rPr>
                        <a:t>当代中国经济的认知</a:t>
                      </a:r>
                      <a:endParaRPr lang="en-US"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altLang="en-US" sz="1800" b="0">
                          <a:latin typeface="楷体" panose="02010609060101010101" pitchFamily="49" charset="-122"/>
                          <a:ea typeface="楷体" panose="02010609060101010101" pitchFamily="49" charset="-122"/>
                          <a:cs typeface="仿宋_GB2312" charset="0"/>
                        </a:rPr>
                        <a:t>吴信如</a:t>
                      </a:r>
                      <a:endParaRPr lang="en-US"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27990">
                <a:tc>
                  <a:txBody>
                    <a:bodyPr/>
                    <a:lstStyle/>
                    <a:p>
                      <a:pPr indent="0" algn="ctr">
                        <a:buNone/>
                      </a:pPr>
                      <a:r>
                        <a:rPr lang="zh-CN" altLang="en-US" sz="1800" b="0">
                          <a:latin typeface="楷体" panose="02010609060101010101" pitchFamily="49" charset="-122"/>
                          <a:ea typeface="楷体" panose="02010609060101010101" pitchFamily="49" charset="-122"/>
                          <a:cs typeface="仿宋_GB2312" charset="0"/>
                        </a:rPr>
                        <a:t>第五讲</a:t>
                      </a:r>
                      <a:endParaRPr lang="zh-CN"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altLang="en-US" sz="1800" b="0">
                          <a:latin typeface="楷体" panose="02010609060101010101" pitchFamily="49" charset="-122"/>
                          <a:ea typeface="楷体" panose="02010609060101010101" pitchFamily="49" charset="-122"/>
                          <a:cs typeface="仿宋_GB2312" charset="0"/>
                        </a:rPr>
                        <a:t>中国政治制度的现实意义</a:t>
                      </a:r>
                      <a:endParaRPr lang="en-US"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altLang="en-US" sz="1800" b="0">
                          <a:latin typeface="楷体" panose="02010609060101010101" pitchFamily="49" charset="-122"/>
                          <a:ea typeface="楷体" panose="02010609060101010101" pitchFamily="49" charset="-122"/>
                          <a:cs typeface="仿宋_GB2312" charset="0"/>
                        </a:rPr>
                        <a:t>王向民</a:t>
                      </a:r>
                      <a:endParaRPr lang="en-US"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360">
                <a:tc>
                  <a:txBody>
                    <a:bodyPr/>
                    <a:lstStyle/>
                    <a:p>
                      <a:pPr indent="0" algn="ctr">
                        <a:buNone/>
                      </a:pPr>
                      <a:r>
                        <a:rPr lang="zh-CN" altLang="en-US" sz="1800" b="0">
                          <a:latin typeface="楷体" panose="02010609060101010101" pitchFamily="49" charset="-122"/>
                          <a:ea typeface="楷体" panose="02010609060101010101" pitchFamily="49" charset="-122"/>
                          <a:cs typeface="仿宋_GB2312" charset="0"/>
                        </a:rPr>
                        <a:t>第六讲</a:t>
                      </a:r>
                      <a:endParaRPr lang="zh-CN"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altLang="en-US" sz="1800" b="0">
                          <a:latin typeface="楷体" panose="02010609060101010101" pitchFamily="49" charset="-122"/>
                          <a:ea typeface="楷体" panose="02010609060101010101" pitchFamily="49" charset="-122"/>
                          <a:cs typeface="仿宋_GB2312" charset="0"/>
                        </a:rPr>
                        <a:t>当代文化问题的解读</a:t>
                      </a:r>
                      <a:endParaRPr lang="en-US"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altLang="en-US" sz="1800" b="0">
                          <a:latin typeface="楷体" panose="02010609060101010101" pitchFamily="49" charset="-122"/>
                          <a:ea typeface="楷体" panose="02010609060101010101" pitchFamily="49" charset="-122"/>
                          <a:cs typeface="仿宋_GB2312" charset="0"/>
                        </a:rPr>
                        <a:t>金雯</a:t>
                      </a:r>
                      <a:endParaRPr lang="en-US"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995">
                <a:tc>
                  <a:txBody>
                    <a:bodyPr/>
                    <a:lstStyle/>
                    <a:p>
                      <a:pPr indent="0" algn="ctr">
                        <a:buNone/>
                      </a:pPr>
                      <a:r>
                        <a:rPr lang="zh-CN" altLang="en-US" sz="1800" b="0">
                          <a:latin typeface="楷体" panose="02010609060101010101" pitchFamily="49" charset="-122"/>
                          <a:ea typeface="楷体" panose="02010609060101010101" pitchFamily="49" charset="-122"/>
                          <a:cs typeface="仿宋_GB2312" charset="0"/>
                        </a:rPr>
                        <a:t>第七讲</a:t>
                      </a:r>
                      <a:endParaRPr lang="zh-CN"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altLang="en-US" sz="1800" b="0">
                          <a:latin typeface="楷体" panose="02010609060101010101" pitchFamily="49" charset="-122"/>
                          <a:ea typeface="楷体" panose="02010609060101010101" pitchFamily="49" charset="-122"/>
                          <a:cs typeface="仿宋_GB2312" charset="0"/>
                        </a:rPr>
                        <a:t>科学技术与中国发展</a:t>
                      </a:r>
                      <a:endParaRPr lang="en-US"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altLang="en-US" sz="1800" b="0">
                          <a:latin typeface="楷体" panose="02010609060101010101" pitchFamily="49" charset="-122"/>
                          <a:ea typeface="楷体" panose="02010609060101010101" pitchFamily="49" charset="-122"/>
                          <a:cs typeface="仿宋_GB2312" charset="0"/>
                        </a:rPr>
                        <a:t>程亚</a:t>
                      </a:r>
                      <a:endParaRPr lang="en-US"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995">
                <a:tc>
                  <a:txBody>
                    <a:bodyPr/>
                    <a:lstStyle/>
                    <a:p>
                      <a:pPr indent="0" algn="ctr">
                        <a:buNone/>
                      </a:pPr>
                      <a:r>
                        <a:rPr lang="zh-CN" altLang="en-US" sz="1800" b="0">
                          <a:latin typeface="楷体" panose="02010609060101010101" pitchFamily="49" charset="-122"/>
                          <a:ea typeface="楷体" panose="02010609060101010101" pitchFamily="49" charset="-122"/>
                          <a:cs typeface="仿宋_GB2312" charset="0"/>
                        </a:rPr>
                        <a:t>第八讲</a:t>
                      </a:r>
                      <a:endParaRPr lang="zh-CN"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altLang="en-US" sz="1800" b="0">
                          <a:latin typeface="楷体" panose="02010609060101010101" pitchFamily="49" charset="-122"/>
                          <a:ea typeface="楷体" panose="02010609060101010101" pitchFamily="49" charset="-122"/>
                          <a:cs typeface="仿宋_GB2312" charset="0"/>
                        </a:rPr>
                        <a:t>生态环境与中国未来</a:t>
                      </a:r>
                      <a:endParaRPr lang="en-US"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altLang="en-US" sz="1800" b="0">
                          <a:latin typeface="楷体" panose="02010609060101010101" pitchFamily="49" charset="-122"/>
                          <a:ea typeface="楷体" panose="02010609060101010101" pitchFamily="49" charset="-122"/>
                          <a:cs typeface="仿宋_GB2312" charset="0"/>
                        </a:rPr>
                        <a:t>吴冠军</a:t>
                      </a:r>
                      <a:endParaRPr lang="en-US"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360">
                <a:tc>
                  <a:txBody>
                    <a:bodyPr/>
                    <a:lstStyle/>
                    <a:p>
                      <a:pPr indent="0" algn="ctr">
                        <a:buNone/>
                      </a:pPr>
                      <a:r>
                        <a:rPr lang="zh-CN" altLang="en-US" sz="1800" b="0">
                          <a:latin typeface="楷体" panose="02010609060101010101" pitchFamily="49" charset="-122"/>
                          <a:ea typeface="楷体" panose="02010609060101010101" pitchFamily="49" charset="-122"/>
                          <a:cs typeface="仿宋_GB2312" charset="0"/>
                        </a:rPr>
                        <a:t>第九讲</a:t>
                      </a:r>
                      <a:endParaRPr lang="zh-CN"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altLang="en-US" sz="1800" b="0">
                          <a:latin typeface="楷体" panose="02010609060101010101" pitchFamily="49" charset="-122"/>
                          <a:ea typeface="楷体" panose="02010609060101010101" pitchFamily="49" charset="-122"/>
                          <a:cs typeface="仿宋_GB2312" charset="0"/>
                        </a:rPr>
                        <a:t>当代资本主义的新变化</a:t>
                      </a:r>
                      <a:endParaRPr lang="en-US"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altLang="en-US" sz="1800" b="0">
                          <a:latin typeface="楷体" panose="02010609060101010101" pitchFamily="49" charset="-122"/>
                          <a:ea typeface="楷体" panose="02010609060101010101" pitchFamily="49" charset="-122"/>
                          <a:cs typeface="仿宋_GB2312" charset="0"/>
                        </a:rPr>
                        <a:t>闫方洁</a:t>
                      </a:r>
                      <a:endParaRPr lang="en-US"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995">
                <a:tc>
                  <a:txBody>
                    <a:bodyPr/>
                    <a:lstStyle/>
                    <a:p>
                      <a:pPr indent="0" algn="ctr">
                        <a:buNone/>
                      </a:pPr>
                      <a:r>
                        <a:rPr lang="zh-CN" altLang="en-US" sz="1800" b="0">
                          <a:latin typeface="楷体" panose="02010609060101010101" pitchFamily="49" charset="-122"/>
                          <a:ea typeface="楷体" panose="02010609060101010101" pitchFamily="49" charset="-122"/>
                          <a:cs typeface="仿宋_GB2312" charset="0"/>
                        </a:rPr>
                        <a:t>第十讲</a:t>
                      </a:r>
                      <a:endParaRPr lang="zh-CN"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altLang="en-US" sz="1800" b="0">
                          <a:latin typeface="楷体" panose="02010609060101010101" pitchFamily="49" charset="-122"/>
                          <a:ea typeface="楷体" panose="02010609060101010101" pitchFamily="49" charset="-122"/>
                          <a:cs typeface="仿宋_GB2312" charset="0"/>
                        </a:rPr>
                        <a:t>党史与百年中国</a:t>
                      </a:r>
                      <a:endParaRPr lang="en-US"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altLang="en-US" sz="1800">
                          <a:latin typeface="楷体" panose="02010609060101010101" pitchFamily="49" charset="-122"/>
                          <a:ea typeface="楷体" panose="02010609060101010101" pitchFamily="49" charset="-122"/>
                          <a:cs typeface="仿宋_GB2312" charset="0"/>
                          <a:sym typeface="+mn-ea"/>
                        </a:rPr>
                        <a:t>杨延宁</a:t>
                      </a:r>
                      <a:endParaRPr lang="en-US"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995">
                <a:tc>
                  <a:txBody>
                    <a:bodyPr/>
                    <a:lstStyle/>
                    <a:p>
                      <a:pPr indent="0" algn="ctr">
                        <a:buNone/>
                      </a:pPr>
                      <a:r>
                        <a:rPr lang="zh-CN" altLang="en-US" sz="1800" b="0">
                          <a:latin typeface="楷体" panose="02010609060101010101" pitchFamily="49" charset="-122"/>
                          <a:ea typeface="楷体" panose="02010609060101010101" pitchFamily="49" charset="-122"/>
                          <a:cs typeface="仿宋_GB2312" charset="0"/>
                        </a:rPr>
                        <a:t>第十一讲</a:t>
                      </a:r>
                      <a:endParaRPr lang="zh-CN"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altLang="en-US" sz="1800" b="0">
                          <a:latin typeface="楷体" panose="02010609060101010101" pitchFamily="49" charset="-122"/>
                          <a:ea typeface="楷体" panose="02010609060101010101" pitchFamily="49" charset="-122"/>
                          <a:cs typeface="仿宋_GB2312" charset="0"/>
                        </a:rPr>
                        <a:t>中国治理模式的演变与发展</a:t>
                      </a:r>
                      <a:endParaRPr lang="en-US"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altLang="en-US" sz="1800" b="0">
                          <a:latin typeface="楷体" panose="02010609060101010101" pitchFamily="49" charset="-122"/>
                          <a:ea typeface="楷体" panose="02010609060101010101" pitchFamily="49" charset="-122"/>
                          <a:cs typeface="仿宋_GB2312" charset="0"/>
                        </a:rPr>
                        <a:t>于浩</a:t>
                      </a:r>
                      <a:endParaRPr lang="en-US"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360">
                <a:tc>
                  <a:txBody>
                    <a:bodyPr/>
                    <a:lstStyle/>
                    <a:p>
                      <a:pPr indent="0" algn="ctr">
                        <a:buNone/>
                      </a:pPr>
                      <a:r>
                        <a:rPr lang="zh-CN" altLang="en-US" sz="1800" b="0">
                          <a:latin typeface="楷体" panose="02010609060101010101" pitchFamily="49" charset="-122"/>
                          <a:ea typeface="楷体" panose="02010609060101010101" pitchFamily="49" charset="-122"/>
                          <a:cs typeface="仿宋_GB2312" charset="0"/>
                        </a:rPr>
                        <a:t>第十二讲</a:t>
                      </a:r>
                      <a:endParaRPr lang="zh-CN"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altLang="en-US" sz="1800" b="0">
                          <a:latin typeface="楷体" panose="02010609060101010101" pitchFamily="49" charset="-122"/>
                          <a:ea typeface="楷体" panose="02010609060101010101" pitchFamily="49" charset="-122"/>
                          <a:cs typeface="仿宋_GB2312" charset="0"/>
                        </a:rPr>
                        <a:t>中国发展与文明模式</a:t>
                      </a:r>
                      <a:endParaRPr lang="en-US"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altLang="en-US" sz="1800">
                          <a:latin typeface="楷体" panose="02010609060101010101" pitchFamily="49" charset="-122"/>
                          <a:ea typeface="楷体" panose="02010609060101010101" pitchFamily="49" charset="-122"/>
                          <a:cs typeface="仿宋_GB2312" charset="0"/>
                          <a:sym typeface="+mn-ea"/>
                        </a:rPr>
                        <a:t>瞿骏</a:t>
                      </a:r>
                      <a:endParaRPr lang="en-US"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4" name="文本框 3"/>
          <p:cNvSpPr txBox="1"/>
          <p:nvPr/>
        </p:nvSpPr>
        <p:spPr>
          <a:xfrm>
            <a:off x="130550" y="5432591"/>
            <a:ext cx="4800600" cy="583565"/>
          </a:xfrm>
          <a:prstGeom prst="rect">
            <a:avLst/>
          </a:prstGeom>
          <a:noFill/>
        </p:spPr>
        <p:txBody>
          <a:bodyPr wrap="square" rtlCol="0">
            <a:spAutoFit/>
          </a:bodyPr>
          <a:lstStyle/>
          <a:p>
            <a:pPr algn="ctr"/>
            <a:r>
              <a:rPr lang="zh-CN" altLang="en-US" sz="1600" b="1" dirty="0">
                <a:solidFill>
                  <a:srgbClr val="0070C0"/>
                </a:solidFill>
              </a:rPr>
              <a:t>周三晚上</a:t>
            </a:r>
            <a:r>
              <a:rPr lang="en-US" altLang="zh-CN" sz="1600" b="1" dirty="0">
                <a:solidFill>
                  <a:srgbClr val="0070C0"/>
                </a:solidFill>
              </a:rPr>
              <a:t>11-12</a:t>
            </a:r>
            <a:r>
              <a:rPr lang="zh-CN" altLang="en-US" sz="1600" b="1" dirty="0">
                <a:solidFill>
                  <a:srgbClr val="0070C0"/>
                </a:solidFill>
              </a:rPr>
              <a:t>节</a:t>
            </a:r>
            <a:r>
              <a:rPr lang="en-US" altLang="zh-CN" sz="1600" b="1" dirty="0">
                <a:solidFill>
                  <a:srgbClr val="0070C0"/>
                </a:solidFill>
              </a:rPr>
              <a:t>18:0</a:t>
            </a:r>
            <a:r>
              <a:rPr lang="zh-CN" altLang="en-US" sz="1600" b="1" dirty="0">
                <a:solidFill>
                  <a:srgbClr val="0070C0"/>
                </a:solidFill>
              </a:rPr>
              <a:t>0-</a:t>
            </a:r>
            <a:r>
              <a:rPr lang="en-US" altLang="zh-CN" sz="1600" b="1" dirty="0">
                <a:solidFill>
                  <a:srgbClr val="0070C0"/>
                </a:solidFill>
              </a:rPr>
              <a:t>19</a:t>
            </a:r>
            <a:r>
              <a:rPr lang="zh-CN" altLang="en-US" sz="1600" b="1" dirty="0">
                <a:solidFill>
                  <a:srgbClr val="0070C0"/>
                </a:solidFill>
              </a:rPr>
              <a:t>:</a:t>
            </a:r>
            <a:r>
              <a:rPr lang="en-US" altLang="zh-CN" sz="1600" b="1" dirty="0">
                <a:solidFill>
                  <a:srgbClr val="0070C0"/>
                </a:solidFill>
              </a:rPr>
              <a:t>35</a:t>
            </a:r>
            <a:r>
              <a:rPr lang="zh-CN" altLang="en-US" sz="1600" b="1" dirty="0">
                <a:solidFill>
                  <a:prstClr val="black"/>
                </a:solidFill>
              </a:rPr>
              <a:t>（第</a:t>
            </a:r>
            <a:r>
              <a:rPr lang="en-US" altLang="zh-CN" sz="1600" b="1" dirty="0">
                <a:solidFill>
                  <a:srgbClr val="0070C0"/>
                </a:solidFill>
              </a:rPr>
              <a:t>2</a:t>
            </a:r>
            <a:r>
              <a:rPr lang="zh-CN" altLang="en-US" sz="1600" b="1" dirty="0">
                <a:solidFill>
                  <a:prstClr val="black"/>
                </a:solidFill>
              </a:rPr>
              <a:t>周开始），</a:t>
            </a:r>
            <a:endParaRPr lang="zh-CN" altLang="en-US" sz="1600" b="1" dirty="0">
              <a:solidFill>
                <a:prstClr val="black"/>
              </a:solidFill>
            </a:endParaRPr>
          </a:p>
          <a:p>
            <a:pPr algn="ctr"/>
            <a:r>
              <a:rPr lang="zh-CN" altLang="en-US" sz="1600" b="1" dirty="0">
                <a:solidFill>
                  <a:srgbClr val="0070C0"/>
                </a:solidFill>
              </a:rPr>
              <a:t>闵行一教</a:t>
            </a:r>
            <a:r>
              <a:rPr lang="en-US" altLang="zh-CN" sz="1600" b="1" dirty="0">
                <a:solidFill>
                  <a:srgbClr val="0070C0"/>
                </a:solidFill>
              </a:rPr>
              <a:t>211</a:t>
            </a:r>
            <a:r>
              <a:rPr lang="zh-CN" altLang="en-US" sz="1600" b="1" dirty="0">
                <a:solidFill>
                  <a:prstClr val="black"/>
                </a:solidFill>
              </a:rPr>
              <a:t>教室</a:t>
            </a:r>
            <a:endParaRPr lang="zh-CN" altLang="en-US" sz="1600" b="1" dirty="0">
              <a:solidFill>
                <a:prstClr val="black"/>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0" y="0"/>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41" name="内容占位符 2"/>
          <p:cNvSpPr txBox="1"/>
          <p:nvPr/>
        </p:nvSpPr>
        <p:spPr>
          <a:xfrm>
            <a:off x="484805" y="3929652"/>
            <a:ext cx="11221720" cy="2260516"/>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342900">
              <a:lnSpc>
                <a:spcPct val="150000"/>
              </a:lnSpc>
              <a:spcBef>
                <a:spcPts val="0"/>
              </a:spcBef>
              <a:buFont typeface="Wingdings" panose="05000000000000000000" charset="0"/>
              <a:buChar char="Ø"/>
            </a:pPr>
            <a:r>
              <a:rPr lang="zh-CN" altLang="zh-CN" sz="2400" b="1" dirty="0">
                <a:solidFill>
                  <a:srgbClr val="0070C0"/>
                </a:solidFill>
                <a:latin typeface="楷体" panose="02010609060101010101" pitchFamily="49" charset="-122"/>
                <a:ea typeface="楷体" panose="02010609060101010101" pitchFamily="49" charset="-122"/>
              </a:rPr>
              <a:t>选课路径</a:t>
            </a:r>
            <a:endParaRPr lang="zh-CN" altLang="zh-CN" sz="2400" b="1" dirty="0">
              <a:solidFill>
                <a:srgbClr val="0070C0"/>
              </a:solidFill>
              <a:latin typeface="楷体" panose="02010609060101010101" pitchFamily="49" charset="-122"/>
              <a:ea typeface="楷体" panose="02010609060101010101" pitchFamily="49" charset="-122"/>
            </a:endParaRPr>
          </a:p>
          <a:p>
            <a:pPr marL="0">
              <a:lnSpc>
                <a:spcPct val="150000"/>
              </a:lnSpc>
              <a:spcBef>
                <a:spcPts val="0"/>
              </a:spcBef>
              <a:buNone/>
            </a:pPr>
            <a:r>
              <a:rPr lang="en-US" altLang="zh-CN" sz="2000" dirty="0">
                <a:latin typeface="楷体" panose="02010609060101010101" pitchFamily="49" charset="-122"/>
                <a:ea typeface="楷体" panose="02010609060101010101" pitchFamily="49" charset="-122"/>
              </a:rPr>
              <a:t>   </a:t>
            </a:r>
            <a:r>
              <a:rPr lang="zh-CN" altLang="zh-CN" sz="2000" dirty="0">
                <a:solidFill>
                  <a:srgbClr val="FF0000"/>
                </a:solidFill>
                <a:latin typeface="楷体" panose="02010609060101010101" pitchFamily="49" charset="-122"/>
                <a:ea typeface="楷体" panose="02010609060101010101" pitchFamily="49" charset="-122"/>
              </a:rPr>
              <a:t>公共数据库（学号</a:t>
            </a:r>
            <a:r>
              <a:rPr lang="en-US" altLang="zh-CN" sz="2000" dirty="0">
                <a:solidFill>
                  <a:srgbClr val="FF0000"/>
                </a:solidFill>
                <a:latin typeface="楷体" panose="02010609060101010101" pitchFamily="49" charset="-122"/>
                <a:ea typeface="楷体" panose="02010609060101010101" pitchFamily="49" charset="-122"/>
              </a:rPr>
              <a:t>+</a:t>
            </a:r>
            <a:r>
              <a:rPr lang="zh-CN" altLang="zh-CN" sz="2000" dirty="0">
                <a:solidFill>
                  <a:srgbClr val="FF0000"/>
                </a:solidFill>
                <a:latin typeface="楷体" panose="02010609060101010101" pitchFamily="49" charset="-122"/>
                <a:ea typeface="楷体" panose="02010609060101010101" pitchFamily="49" charset="-122"/>
              </a:rPr>
              <a:t>密码）</a:t>
            </a:r>
            <a:r>
              <a:rPr lang="zh-CN" altLang="en-US"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 → </a:t>
            </a:r>
            <a:r>
              <a:rPr lang="zh-CN" altLang="zh-CN" sz="2000" dirty="0">
                <a:solidFill>
                  <a:srgbClr val="FF0000"/>
                </a:solidFill>
                <a:latin typeface="楷体" panose="02010609060101010101" pitchFamily="49" charset="-122"/>
                <a:ea typeface="楷体" panose="02010609060101010101" pitchFamily="49" charset="-122"/>
              </a:rPr>
              <a:t>研究生培养新系统</a:t>
            </a:r>
            <a:r>
              <a:rPr lang="en-US" altLang="zh-CN" sz="2000" dirty="0">
                <a:solidFill>
                  <a:srgbClr val="FF0000"/>
                </a:solidFill>
                <a:latin typeface="楷体" panose="02010609060101010101" pitchFamily="49" charset="-122"/>
                <a:ea typeface="楷体" panose="02010609060101010101" pitchFamily="49" charset="-122"/>
              </a:rPr>
              <a:t> </a:t>
            </a:r>
            <a:r>
              <a:rPr lang="zh-CN" altLang="en-US"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a:t>
            </a:r>
            <a:r>
              <a:rPr lang="en-US" altLang="zh-CN" sz="2000" dirty="0">
                <a:solidFill>
                  <a:srgbClr val="FF0000"/>
                </a:solidFill>
                <a:latin typeface="楷体" panose="02010609060101010101" pitchFamily="49" charset="-122"/>
                <a:ea typeface="楷体" panose="02010609060101010101" pitchFamily="49" charset="-122"/>
              </a:rPr>
              <a:t>“</a:t>
            </a:r>
            <a:r>
              <a:rPr lang="zh-CN" altLang="zh-CN" sz="2000" dirty="0">
                <a:solidFill>
                  <a:srgbClr val="FF0000"/>
                </a:solidFill>
                <a:latin typeface="楷体" panose="02010609060101010101" pitchFamily="49" charset="-122"/>
                <a:ea typeface="楷体" panose="02010609060101010101" pitchFamily="49" charset="-122"/>
              </a:rPr>
              <a:t>培养</a:t>
            </a:r>
            <a:r>
              <a:rPr lang="en-US" altLang="zh-CN" sz="2000" dirty="0">
                <a:solidFill>
                  <a:srgbClr val="FF0000"/>
                </a:solidFill>
                <a:latin typeface="楷体" panose="02010609060101010101" pitchFamily="49" charset="-122"/>
                <a:ea typeface="楷体" panose="02010609060101010101" pitchFamily="49" charset="-122"/>
              </a:rPr>
              <a:t>”</a:t>
            </a:r>
            <a:r>
              <a:rPr lang="zh-CN" altLang="en-US"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 →</a:t>
            </a:r>
            <a:r>
              <a:rPr lang="en-US" altLang="zh-CN" sz="2000" dirty="0">
                <a:solidFill>
                  <a:srgbClr val="FF0000"/>
                </a:solidFill>
                <a:latin typeface="楷体" panose="02010609060101010101" pitchFamily="49" charset="-122"/>
                <a:ea typeface="楷体" panose="02010609060101010101" pitchFamily="49" charset="-122"/>
              </a:rPr>
              <a:t>“</a:t>
            </a:r>
            <a:r>
              <a:rPr lang="zh-CN" altLang="en-US" sz="2000" dirty="0">
                <a:solidFill>
                  <a:srgbClr val="FF0000"/>
                </a:solidFill>
                <a:latin typeface="楷体" panose="02010609060101010101" pitchFamily="49" charset="-122"/>
                <a:ea typeface="楷体" panose="02010609060101010101" pitchFamily="49" charset="-122"/>
              </a:rPr>
              <a:t>我要</a:t>
            </a:r>
            <a:r>
              <a:rPr lang="zh-CN" altLang="zh-CN" sz="2000" dirty="0">
                <a:solidFill>
                  <a:srgbClr val="FF0000"/>
                </a:solidFill>
                <a:latin typeface="楷体" panose="02010609060101010101" pitchFamily="49" charset="-122"/>
                <a:ea typeface="楷体" panose="02010609060101010101" pitchFamily="49" charset="-122"/>
              </a:rPr>
              <a:t>选课</a:t>
            </a:r>
            <a:r>
              <a:rPr lang="en-US" altLang="zh-CN" sz="2000" dirty="0">
                <a:solidFill>
                  <a:srgbClr val="FF0000"/>
                </a:solidFill>
                <a:latin typeface="楷体" panose="02010609060101010101" pitchFamily="49" charset="-122"/>
                <a:ea typeface="楷体" panose="02010609060101010101" pitchFamily="49" charset="-122"/>
              </a:rPr>
              <a:t>”</a:t>
            </a:r>
            <a:r>
              <a:rPr lang="zh-CN" altLang="en-US"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 → 点击</a:t>
            </a:r>
            <a:r>
              <a:rPr lang="en-US" altLang="zh-CN" sz="2000" dirty="0">
                <a:solidFill>
                  <a:srgbClr val="FF0000"/>
                </a:solidFill>
                <a:latin typeface="楷体" panose="02010609060101010101" pitchFamily="49" charset="-122"/>
                <a:ea typeface="楷体" panose="02010609060101010101" pitchFamily="49" charset="-122"/>
              </a:rPr>
              <a:t>“</a:t>
            </a:r>
            <a:r>
              <a:rPr lang="zh-CN" altLang="zh-CN" sz="2000" dirty="0">
                <a:solidFill>
                  <a:srgbClr val="FF0000"/>
                </a:solidFill>
                <a:latin typeface="楷体" panose="02010609060101010101" pitchFamily="49" charset="-122"/>
                <a:ea typeface="楷体" panose="02010609060101010101" pitchFamily="49" charset="-122"/>
              </a:rPr>
              <a:t>选课途径</a:t>
            </a:r>
            <a:r>
              <a:rPr lang="en-US" altLang="zh-CN" sz="2000" dirty="0">
                <a:solidFill>
                  <a:srgbClr val="FF0000"/>
                </a:solidFill>
                <a:latin typeface="楷体" panose="02010609060101010101" pitchFamily="49" charset="-122"/>
                <a:ea typeface="楷体" panose="02010609060101010101" pitchFamily="49" charset="-122"/>
              </a:rPr>
              <a:t>”</a:t>
            </a:r>
            <a:r>
              <a:rPr lang="zh-CN" altLang="en-US" sz="2000" dirty="0">
                <a:latin typeface="楷体" panose="02010609060101010101" pitchFamily="49" charset="-122"/>
                <a:ea typeface="楷体" panose="02010609060101010101" pitchFamily="49" charset="-122"/>
              </a:rPr>
              <a:t>（</a:t>
            </a:r>
            <a:r>
              <a:rPr lang="zh-CN" altLang="zh-CN" sz="2000" dirty="0">
                <a:latin typeface="楷体" panose="02010609060101010101" pitchFamily="49" charset="-122"/>
                <a:ea typeface="楷体" panose="02010609060101010101" pitchFamily="49" charset="-122"/>
              </a:rPr>
              <a:t>公共课、</a:t>
            </a:r>
            <a:r>
              <a:rPr lang="zh-CN" altLang="en-US" sz="2000" dirty="0">
                <a:latin typeface="楷体" panose="02010609060101010101" pitchFamily="49" charset="-122"/>
                <a:ea typeface="楷体" panose="02010609060101010101" pitchFamily="49" charset="-122"/>
              </a:rPr>
              <a:t>公选课、</a:t>
            </a:r>
            <a:r>
              <a:rPr lang="zh-CN" sz="2000" dirty="0">
                <a:latin typeface="楷体" panose="02010609060101010101" pitchFamily="49" charset="-122"/>
                <a:ea typeface="楷体" panose="02010609060101010101" pitchFamily="49" charset="-122"/>
              </a:rPr>
              <a:t>专业课</a:t>
            </a:r>
            <a:r>
              <a:rPr lang="zh-CN" altLang="en-US" sz="2000" dirty="0">
                <a:latin typeface="楷体" panose="02010609060101010101" pitchFamily="49" charset="-122"/>
                <a:ea typeface="楷体" panose="02010609060101010101" pitchFamily="49" charset="-122"/>
              </a:rPr>
              <a:t>、跨选课）</a:t>
            </a:r>
            <a:r>
              <a:rPr lang="zh-CN" altLang="en-US"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 → </a:t>
            </a:r>
            <a:r>
              <a:rPr lang="zh-CN" altLang="zh-CN" sz="2000" dirty="0">
                <a:solidFill>
                  <a:srgbClr val="FF0000"/>
                </a:solidFill>
                <a:latin typeface="楷体" panose="02010609060101010101" pitchFamily="49" charset="-122"/>
                <a:ea typeface="楷体" panose="02010609060101010101" pitchFamily="49" charset="-122"/>
              </a:rPr>
              <a:t>查看可选课程信息</a:t>
            </a:r>
            <a:r>
              <a:rPr lang="zh-CN" altLang="zh-CN" sz="2000" dirty="0">
                <a:latin typeface="楷体" panose="02010609060101010101" pitchFamily="49" charset="-122"/>
                <a:ea typeface="楷体" panose="02010609060101010101" pitchFamily="49" charset="-122"/>
              </a:rPr>
              <a:t>，进行选课。</a:t>
            </a:r>
            <a:endParaRPr lang="en-US" altLang="zh-CN" sz="2000" dirty="0">
              <a:latin typeface="楷体" panose="02010609060101010101" pitchFamily="49" charset="-122"/>
              <a:ea typeface="楷体" panose="02010609060101010101" pitchFamily="49" charset="-122"/>
            </a:endParaRPr>
          </a:p>
          <a:p>
            <a:pPr marL="0">
              <a:lnSpc>
                <a:spcPct val="150000"/>
              </a:lnSpc>
              <a:spcBef>
                <a:spcPts val="0"/>
              </a:spcBef>
              <a:buFont typeface="Arial" panose="020B0604020202020204" pitchFamily="34" charset="0"/>
              <a:buNone/>
            </a:pPr>
            <a:r>
              <a:rPr lang="en-US" altLang="zh-CN" sz="2000" b="1" dirty="0">
                <a:solidFill>
                  <a:srgbClr val="0070C0"/>
                </a:solidFill>
                <a:latin typeface="楷体" panose="02010609060101010101" pitchFamily="49" charset="-122"/>
                <a:ea typeface="楷体" panose="02010609060101010101" pitchFamily="49" charset="-122"/>
              </a:rPr>
              <a:t>  </a:t>
            </a:r>
            <a:r>
              <a:rPr lang="zh-CN" altLang="en-US" sz="2000" b="1" dirty="0">
                <a:solidFill>
                  <a:srgbClr val="0070C0"/>
                </a:solidFill>
                <a:latin typeface="楷体" panose="02010609060101010101" pitchFamily="49" charset="-122"/>
                <a:ea typeface="楷体" panose="02010609060101010101" pitchFamily="49" charset="-122"/>
              </a:rPr>
              <a:t>详</a:t>
            </a:r>
            <a:r>
              <a:rPr lang="zh-CN" altLang="zh-CN" sz="2000" b="1" dirty="0">
                <a:solidFill>
                  <a:srgbClr val="0070C0"/>
                </a:solidFill>
                <a:latin typeface="楷体" panose="02010609060101010101" pitchFamily="49" charset="-122"/>
                <a:ea typeface="楷体" panose="02010609060101010101" pitchFamily="49" charset="-122"/>
              </a:rPr>
              <a:t>请参考《20</a:t>
            </a:r>
            <a:r>
              <a:rPr lang="en-US" altLang="zh-CN" sz="2000" b="1" dirty="0">
                <a:solidFill>
                  <a:srgbClr val="0070C0"/>
                </a:solidFill>
                <a:latin typeface="楷体" panose="02010609060101010101" pitchFamily="49" charset="-122"/>
                <a:ea typeface="楷体" panose="02010609060101010101" pitchFamily="49" charset="-122"/>
              </a:rPr>
              <a:t>22</a:t>
            </a:r>
            <a:r>
              <a:rPr lang="zh-CN" altLang="zh-CN" sz="2000" b="1" dirty="0">
                <a:solidFill>
                  <a:srgbClr val="0070C0"/>
                </a:solidFill>
                <a:latin typeface="楷体" panose="02010609060101010101" pitchFamily="49" charset="-122"/>
                <a:ea typeface="楷体" panose="02010609060101010101" pitchFamily="49" charset="-122"/>
              </a:rPr>
              <a:t>-202</a:t>
            </a:r>
            <a:r>
              <a:rPr lang="en-US" altLang="zh-CN" sz="2000" b="1" dirty="0">
                <a:solidFill>
                  <a:srgbClr val="0070C0"/>
                </a:solidFill>
                <a:latin typeface="楷体" panose="02010609060101010101" pitchFamily="49" charset="-122"/>
                <a:ea typeface="楷体" panose="02010609060101010101" pitchFamily="49" charset="-122"/>
              </a:rPr>
              <a:t>3</a:t>
            </a:r>
            <a:r>
              <a:rPr lang="zh-CN" altLang="zh-CN" sz="2000" b="1" dirty="0">
                <a:solidFill>
                  <a:srgbClr val="0070C0"/>
                </a:solidFill>
                <a:latin typeface="楷体" panose="02010609060101010101" pitchFamily="49" charset="-122"/>
                <a:ea typeface="楷体" panose="02010609060101010101" pitchFamily="49" charset="-122"/>
              </a:rPr>
              <a:t>学年秋季学期华东师范大学学术学位研究生选课指南》</a:t>
            </a:r>
            <a:r>
              <a:rPr lang="zh-CN" altLang="en-US" sz="2000" dirty="0">
                <a:latin typeface="楷体" panose="02010609060101010101" pitchFamily="49" charset="-122"/>
                <a:ea typeface="楷体" panose="02010609060101010101" pitchFamily="49" charset="-122"/>
              </a:rPr>
              <a:t>（已发院系）</a:t>
            </a:r>
            <a:endParaRPr lang="en-US" altLang="zh-CN" sz="2000" dirty="0"/>
          </a:p>
        </p:txBody>
      </p:sp>
      <p:sp>
        <p:nvSpPr>
          <p:cNvPr id="10" name="标题 1"/>
          <p:cNvSpPr txBox="1"/>
          <p:nvPr/>
        </p:nvSpPr>
        <p:spPr>
          <a:xfrm>
            <a:off x="1635240" y="468154"/>
            <a:ext cx="5277485" cy="58293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四</a:t>
            </a:r>
            <a:r>
              <a:rPr lang="zh-CN" altLang="zh-CN" sz="4000" b="1" dirty="0">
                <a:solidFill>
                  <a:srgbClr val="FFFF00"/>
                </a:solidFill>
                <a:latin typeface="华文新魏" panose="02010800040101010101" pitchFamily="2" charset="-122"/>
                <a:ea typeface="华文新魏" panose="02010800040101010101" pitchFamily="2" charset="-122"/>
              </a:rPr>
              <a:t>、课程学习</a:t>
            </a:r>
            <a:r>
              <a:rPr lang="zh-CN" altLang="en-US" sz="3000" b="1" dirty="0">
                <a:solidFill>
                  <a:srgbClr val="FFFF00"/>
                </a:solidFill>
                <a:latin typeface="华文新魏" panose="02010800040101010101" pitchFamily="2" charset="-122"/>
                <a:ea typeface="华文新魏" panose="02010800040101010101" pitchFamily="2" charset="-122"/>
              </a:rPr>
              <a:t>（选课要求）</a:t>
            </a:r>
            <a:endParaRPr lang="zh-CN" altLang="en-US" sz="3000" b="1" dirty="0">
              <a:solidFill>
                <a:srgbClr val="FFFF00"/>
              </a:solidFill>
              <a:latin typeface="华文新魏" panose="02010800040101010101" pitchFamily="2" charset="-122"/>
              <a:ea typeface="华文新魏" panose="02010800040101010101" pitchFamily="2" charset="-122"/>
            </a:endParaRPr>
          </a:p>
        </p:txBody>
      </p:sp>
      <p:sp>
        <p:nvSpPr>
          <p:cNvPr id="3" name="矩形 2"/>
          <p:cNvSpPr/>
          <p:nvPr/>
        </p:nvSpPr>
        <p:spPr>
          <a:xfrm>
            <a:off x="2421890" y="1228725"/>
            <a:ext cx="9712325" cy="2953385"/>
          </a:xfrm>
          <a:prstGeom prst="rect">
            <a:avLst/>
          </a:prstGeom>
        </p:spPr>
        <p:txBody>
          <a:bodyPr wrap="square">
            <a:spAutoFit/>
          </a:bodyPr>
          <a:lstStyle/>
          <a:p>
            <a:pPr marL="486410" indent="-342900" algn="r">
              <a:lnSpc>
                <a:spcPct val="150000"/>
              </a:lnSpc>
              <a:buFont typeface="Wingdings" panose="05000000000000000000" charset="0"/>
              <a:buChar char="Ø"/>
            </a:pPr>
            <a:r>
              <a:rPr lang="zh-CN" altLang="zh-CN" sz="2400" b="1" dirty="0">
                <a:solidFill>
                  <a:srgbClr val="0070C0"/>
                </a:solidFill>
                <a:latin typeface="楷体" panose="02010609060101010101" pitchFamily="49" charset="-122"/>
                <a:ea typeface="楷体" panose="02010609060101010101" pitchFamily="49" charset="-122"/>
              </a:rPr>
              <a:t>选课时间</a:t>
            </a:r>
            <a:endParaRPr lang="zh-CN" altLang="zh-CN" sz="2400" b="1" dirty="0">
              <a:solidFill>
                <a:srgbClr val="0070C0"/>
              </a:solidFill>
              <a:latin typeface="楷体" panose="02010609060101010101" pitchFamily="49" charset="-122"/>
              <a:ea typeface="楷体" panose="02010609060101010101" pitchFamily="49" charset="-122"/>
            </a:endParaRPr>
          </a:p>
          <a:p>
            <a:pPr marL="360045">
              <a:lnSpc>
                <a:spcPct val="150000"/>
              </a:lnSpc>
              <a:buFont typeface="Arial" panose="020B0604020202020204" pitchFamily="34" charset="0"/>
              <a:buNone/>
            </a:pPr>
            <a:r>
              <a:rPr lang="zh-CN" altLang="zh-CN" sz="2000" dirty="0">
                <a:latin typeface="楷体" panose="02010609060101010101" pitchFamily="49" charset="-122"/>
                <a:ea typeface="楷体" panose="02010609060101010101" pitchFamily="49" charset="-122"/>
              </a:rPr>
              <a:t>选课一般安排在当学期前后两周</a:t>
            </a:r>
            <a:r>
              <a:rPr lang="zh-CN" altLang="en-US" sz="2000" dirty="0">
                <a:latin typeface="楷体" panose="02010609060101010101" pitchFamily="49" charset="-122"/>
                <a:ea typeface="楷体" panose="02010609060101010101" pitchFamily="49" charset="-122"/>
              </a:rPr>
              <a:t>。</a:t>
            </a:r>
            <a:r>
              <a:rPr lang="zh-CN" altLang="zh-CN" sz="2000" dirty="0">
                <a:latin typeface="楷体" panose="02010609060101010101" pitchFamily="49" charset="-122"/>
                <a:ea typeface="楷体" panose="02010609060101010101" pitchFamily="49" charset="-122"/>
              </a:rPr>
              <a:t>前四周为试听和调整（含退课）时段。</a:t>
            </a:r>
            <a:endParaRPr lang="zh-CN" altLang="zh-CN" sz="2000" dirty="0">
              <a:latin typeface="楷体" panose="02010609060101010101" pitchFamily="49" charset="-122"/>
              <a:ea typeface="楷体" panose="02010609060101010101" pitchFamily="49" charset="-122"/>
            </a:endParaRPr>
          </a:p>
          <a:p>
            <a:pPr marL="360045">
              <a:lnSpc>
                <a:spcPct val="150000"/>
              </a:lnSpc>
              <a:buFont typeface="Arial" panose="020B0604020202020204" pitchFamily="34" charset="0"/>
              <a:buNone/>
            </a:pPr>
            <a:r>
              <a:rPr lang="zh-CN" altLang="en-US" sz="2000" b="1" dirty="0">
                <a:solidFill>
                  <a:srgbClr val="C00000"/>
                </a:solidFill>
                <a:latin typeface="楷体" panose="02010609060101010101" pitchFamily="49" charset="-122"/>
                <a:ea typeface="楷体" panose="02010609060101010101" pitchFamily="49" charset="-122"/>
                <a:sym typeface="+mn-ea"/>
              </a:rPr>
              <a:t>本学期选课时间</a:t>
            </a:r>
            <a:r>
              <a:rPr lang="zh-CN" altLang="en-US" sz="2000" dirty="0">
                <a:latin typeface="楷体" panose="02010609060101010101" pitchFamily="49" charset="-122"/>
                <a:ea typeface="楷体" panose="02010609060101010101" pitchFamily="49" charset="-122"/>
                <a:sym typeface="+mn-ea"/>
              </a:rPr>
              <a:t>：</a:t>
            </a:r>
            <a:r>
              <a:rPr lang="en-US" altLang="zh-CN" sz="2000" dirty="0">
                <a:latin typeface="楷体" panose="02010609060101010101" pitchFamily="49" charset="-122"/>
                <a:ea typeface="楷体" panose="02010609060101010101" pitchFamily="49" charset="-122"/>
                <a:sym typeface="+mn-ea"/>
              </a:rPr>
              <a:t>8</a:t>
            </a:r>
            <a:r>
              <a:rPr lang="zh-CN" altLang="en-US" sz="2000" dirty="0">
                <a:latin typeface="楷体" panose="02010609060101010101" pitchFamily="49" charset="-122"/>
                <a:ea typeface="楷体" panose="02010609060101010101" pitchFamily="49" charset="-122"/>
                <a:sym typeface="+mn-ea"/>
              </a:rPr>
              <a:t>月</a:t>
            </a:r>
            <a:r>
              <a:rPr lang="en-US" altLang="zh-CN" sz="2000" dirty="0">
                <a:latin typeface="楷体" panose="02010609060101010101" pitchFamily="49" charset="-122"/>
                <a:ea typeface="楷体" panose="02010609060101010101" pitchFamily="49" charset="-122"/>
                <a:sym typeface="+mn-ea"/>
              </a:rPr>
              <a:t>29</a:t>
            </a:r>
            <a:r>
              <a:rPr lang="zh-CN" altLang="en-US" sz="2000" dirty="0">
                <a:latin typeface="楷体" panose="02010609060101010101" pitchFamily="49" charset="-122"/>
                <a:ea typeface="楷体" panose="02010609060101010101" pitchFamily="49" charset="-122"/>
                <a:sym typeface="+mn-ea"/>
              </a:rPr>
              <a:t>日</a:t>
            </a:r>
            <a:r>
              <a:rPr lang="en-US" altLang="zh-CN" sz="2000" dirty="0">
                <a:latin typeface="楷体" panose="02010609060101010101" pitchFamily="49" charset="-122"/>
                <a:ea typeface="楷体" panose="02010609060101010101" pitchFamily="49" charset="-122"/>
                <a:sym typeface="+mn-ea"/>
              </a:rPr>
              <a:t>8</a:t>
            </a:r>
            <a:r>
              <a:rPr lang="zh-CN" altLang="en-US" sz="2000" dirty="0">
                <a:latin typeface="楷体" panose="02010609060101010101" pitchFamily="49" charset="-122"/>
                <a:ea typeface="楷体" panose="02010609060101010101" pitchFamily="49" charset="-122"/>
                <a:sym typeface="+mn-ea"/>
              </a:rPr>
              <a:t>：</a:t>
            </a:r>
            <a:r>
              <a:rPr lang="en-US" altLang="zh-CN" sz="2000" dirty="0">
                <a:latin typeface="楷体" panose="02010609060101010101" pitchFamily="49" charset="-122"/>
                <a:ea typeface="楷体" panose="02010609060101010101" pitchFamily="49" charset="-122"/>
                <a:sym typeface="+mn-ea"/>
              </a:rPr>
              <a:t>00</a:t>
            </a:r>
            <a:r>
              <a:rPr lang="zh-CN" altLang="en-US" sz="2000" dirty="0">
                <a:latin typeface="楷体" panose="02010609060101010101" pitchFamily="49" charset="-122"/>
                <a:ea typeface="楷体" panose="02010609060101010101" pitchFamily="49" charset="-122"/>
                <a:sym typeface="+mn-ea"/>
              </a:rPr>
              <a:t>至</a:t>
            </a:r>
            <a:r>
              <a:rPr lang="en-US" altLang="zh-CN" sz="2000" dirty="0">
                <a:latin typeface="楷体" panose="02010609060101010101" pitchFamily="49" charset="-122"/>
                <a:ea typeface="楷体" panose="02010609060101010101" pitchFamily="49" charset="-122"/>
                <a:sym typeface="+mn-ea"/>
              </a:rPr>
              <a:t>9</a:t>
            </a:r>
            <a:r>
              <a:rPr lang="zh-CN" altLang="en-US" sz="2000" dirty="0">
                <a:latin typeface="楷体" panose="02010609060101010101" pitchFamily="49" charset="-122"/>
                <a:ea typeface="楷体" panose="02010609060101010101" pitchFamily="49" charset="-122"/>
                <a:sym typeface="+mn-ea"/>
              </a:rPr>
              <a:t>月</a:t>
            </a:r>
            <a:r>
              <a:rPr lang="en-US" altLang="zh-CN" sz="2000" dirty="0">
                <a:latin typeface="楷体" panose="02010609060101010101" pitchFamily="49" charset="-122"/>
                <a:ea typeface="楷体" panose="02010609060101010101" pitchFamily="49" charset="-122"/>
                <a:sym typeface="+mn-ea"/>
              </a:rPr>
              <a:t>16</a:t>
            </a:r>
            <a:r>
              <a:rPr lang="zh-CN" altLang="en-US" sz="2000" dirty="0">
                <a:latin typeface="楷体" panose="02010609060101010101" pitchFamily="49" charset="-122"/>
                <a:ea typeface="楷体" panose="02010609060101010101" pitchFamily="49" charset="-122"/>
                <a:sym typeface="+mn-ea"/>
              </a:rPr>
              <a:t>日</a:t>
            </a:r>
            <a:r>
              <a:rPr lang="en-US" altLang="zh-CN" sz="2000" dirty="0">
                <a:latin typeface="楷体" panose="02010609060101010101" pitchFamily="49" charset="-122"/>
                <a:ea typeface="楷体" panose="02010609060101010101" pitchFamily="49" charset="-122"/>
                <a:sym typeface="+mn-ea"/>
              </a:rPr>
              <a:t>17</a:t>
            </a:r>
            <a:r>
              <a:rPr lang="zh-CN" altLang="en-US" sz="2000" dirty="0">
                <a:latin typeface="楷体" panose="02010609060101010101" pitchFamily="49" charset="-122"/>
                <a:ea typeface="楷体" panose="02010609060101010101" pitchFamily="49" charset="-122"/>
                <a:sym typeface="+mn-ea"/>
              </a:rPr>
              <a:t>：</a:t>
            </a:r>
            <a:r>
              <a:rPr lang="en-US" altLang="zh-CN" sz="2000" dirty="0">
                <a:latin typeface="楷体" panose="02010609060101010101" pitchFamily="49" charset="-122"/>
                <a:ea typeface="楷体" panose="02010609060101010101" pitchFamily="49" charset="-122"/>
                <a:sym typeface="+mn-ea"/>
              </a:rPr>
              <a:t>00</a:t>
            </a:r>
            <a:r>
              <a:rPr lang="zh-CN" altLang="en-US" sz="2000" dirty="0">
                <a:latin typeface="楷体" panose="02010609060101010101" pitchFamily="49" charset="-122"/>
                <a:ea typeface="楷体" panose="02010609060101010101" pitchFamily="49" charset="-122"/>
                <a:sym typeface="+mn-ea"/>
              </a:rPr>
              <a:t>，可选课、退课；</a:t>
            </a:r>
            <a:endParaRPr lang="en-US" altLang="zh-CN" sz="2000" dirty="0">
              <a:latin typeface="楷体" panose="02010609060101010101" pitchFamily="49" charset="-122"/>
              <a:ea typeface="楷体" panose="02010609060101010101" pitchFamily="49" charset="-122"/>
              <a:sym typeface="+mn-ea"/>
            </a:endParaRPr>
          </a:p>
          <a:p>
            <a:pPr marL="360045">
              <a:lnSpc>
                <a:spcPct val="150000"/>
              </a:lnSpc>
              <a:buFont typeface="Arial" panose="020B0604020202020204" pitchFamily="34" charset="0"/>
              <a:buNone/>
            </a:pPr>
            <a:r>
              <a:rPr lang="en-US" altLang="zh-CN" sz="2000" dirty="0">
                <a:latin typeface="楷体" panose="02010609060101010101" pitchFamily="49" charset="-122"/>
                <a:ea typeface="楷体" panose="02010609060101010101" pitchFamily="49" charset="-122"/>
                <a:sym typeface="+mn-ea"/>
              </a:rPr>
              <a:t>                9</a:t>
            </a:r>
            <a:r>
              <a:rPr lang="zh-CN" altLang="en-US" sz="2000" dirty="0">
                <a:latin typeface="楷体" panose="02010609060101010101" pitchFamily="49" charset="-122"/>
                <a:ea typeface="楷体" panose="02010609060101010101" pitchFamily="49" charset="-122"/>
                <a:sym typeface="+mn-ea"/>
              </a:rPr>
              <a:t>月</a:t>
            </a:r>
            <a:r>
              <a:rPr lang="en-US" altLang="zh-CN" sz="2000" dirty="0">
                <a:latin typeface="楷体" panose="02010609060101010101" pitchFamily="49" charset="-122"/>
                <a:ea typeface="楷体" panose="02010609060101010101" pitchFamily="49" charset="-122"/>
                <a:sym typeface="+mn-ea"/>
              </a:rPr>
              <a:t>16</a:t>
            </a:r>
            <a:r>
              <a:rPr lang="zh-CN" altLang="en-US" sz="2000" dirty="0">
                <a:latin typeface="楷体" panose="02010609060101010101" pitchFamily="49" charset="-122"/>
                <a:ea typeface="楷体" panose="02010609060101010101" pitchFamily="49" charset="-122"/>
                <a:sym typeface="+mn-ea"/>
              </a:rPr>
              <a:t>日</a:t>
            </a:r>
            <a:r>
              <a:rPr lang="en-US" altLang="zh-CN" sz="2000" dirty="0">
                <a:latin typeface="楷体" panose="02010609060101010101" pitchFamily="49" charset="-122"/>
                <a:ea typeface="楷体" panose="02010609060101010101" pitchFamily="49" charset="-122"/>
                <a:sym typeface="+mn-ea"/>
              </a:rPr>
              <a:t>17</a:t>
            </a:r>
            <a:r>
              <a:rPr lang="zh-CN" altLang="en-US" sz="2000" dirty="0">
                <a:latin typeface="楷体" panose="02010609060101010101" pitchFamily="49" charset="-122"/>
                <a:ea typeface="楷体" panose="02010609060101010101" pitchFamily="49" charset="-122"/>
                <a:sym typeface="+mn-ea"/>
              </a:rPr>
              <a:t>：</a:t>
            </a:r>
            <a:r>
              <a:rPr lang="en-US" altLang="zh-CN" sz="2000" dirty="0">
                <a:latin typeface="楷体" panose="02010609060101010101" pitchFamily="49" charset="-122"/>
                <a:ea typeface="楷体" panose="02010609060101010101" pitchFamily="49" charset="-122"/>
                <a:sym typeface="+mn-ea"/>
              </a:rPr>
              <a:t>00</a:t>
            </a:r>
            <a:r>
              <a:rPr lang="zh-CN" altLang="en-US" sz="2000" dirty="0">
                <a:latin typeface="楷体" panose="02010609060101010101" pitchFamily="49" charset="-122"/>
                <a:ea typeface="楷体" panose="02010609060101010101" pitchFamily="49" charset="-122"/>
                <a:sym typeface="+mn-ea"/>
              </a:rPr>
              <a:t>至</a:t>
            </a:r>
            <a:r>
              <a:rPr lang="en-US" altLang="zh-CN" sz="2000" dirty="0">
                <a:latin typeface="楷体" panose="02010609060101010101" pitchFamily="49" charset="-122"/>
                <a:ea typeface="楷体" panose="02010609060101010101" pitchFamily="49" charset="-122"/>
                <a:sym typeface="+mn-ea"/>
              </a:rPr>
              <a:t>9</a:t>
            </a:r>
            <a:r>
              <a:rPr lang="zh-CN" altLang="en-US" sz="2000" dirty="0">
                <a:latin typeface="楷体" panose="02010609060101010101" pitchFamily="49" charset="-122"/>
                <a:ea typeface="楷体" panose="02010609060101010101" pitchFamily="49" charset="-122"/>
                <a:sym typeface="+mn-ea"/>
              </a:rPr>
              <a:t>月</a:t>
            </a:r>
            <a:r>
              <a:rPr lang="en-US" altLang="zh-CN" sz="2000" dirty="0">
                <a:latin typeface="楷体" panose="02010609060101010101" pitchFamily="49" charset="-122"/>
                <a:ea typeface="楷体" panose="02010609060101010101" pitchFamily="49" charset="-122"/>
                <a:sym typeface="+mn-ea"/>
              </a:rPr>
              <a:t>30</a:t>
            </a:r>
            <a:r>
              <a:rPr lang="zh-CN" altLang="en-US" sz="2000" dirty="0">
                <a:latin typeface="楷体" panose="02010609060101010101" pitchFamily="49" charset="-122"/>
                <a:ea typeface="楷体" panose="02010609060101010101" pitchFamily="49" charset="-122"/>
                <a:sym typeface="+mn-ea"/>
              </a:rPr>
              <a:t>日</a:t>
            </a:r>
            <a:r>
              <a:rPr lang="en-US" altLang="zh-CN" sz="2000" dirty="0">
                <a:latin typeface="楷体" panose="02010609060101010101" pitchFamily="49" charset="-122"/>
                <a:ea typeface="楷体" panose="02010609060101010101" pitchFamily="49" charset="-122"/>
                <a:sym typeface="+mn-ea"/>
              </a:rPr>
              <a:t>17</a:t>
            </a:r>
            <a:r>
              <a:rPr lang="zh-CN" altLang="en-US" sz="2000" dirty="0">
                <a:latin typeface="楷体" panose="02010609060101010101" pitchFamily="49" charset="-122"/>
                <a:ea typeface="楷体" panose="02010609060101010101" pitchFamily="49" charset="-122"/>
                <a:sym typeface="+mn-ea"/>
              </a:rPr>
              <a:t>：</a:t>
            </a:r>
            <a:r>
              <a:rPr lang="en-US" altLang="zh-CN" sz="2000" dirty="0">
                <a:latin typeface="楷体" panose="02010609060101010101" pitchFamily="49" charset="-122"/>
                <a:ea typeface="楷体" panose="02010609060101010101" pitchFamily="49" charset="-122"/>
                <a:sym typeface="+mn-ea"/>
              </a:rPr>
              <a:t>00</a:t>
            </a:r>
            <a:r>
              <a:rPr lang="zh-CN" altLang="en-US" sz="2000" dirty="0">
                <a:latin typeface="楷体" panose="02010609060101010101" pitchFamily="49" charset="-122"/>
                <a:ea typeface="楷体" panose="02010609060101010101" pitchFamily="49" charset="-122"/>
                <a:sym typeface="+mn-ea"/>
              </a:rPr>
              <a:t>只能退课，不能选课。</a:t>
            </a:r>
            <a:endParaRPr lang="zh-CN" altLang="en-US" sz="2000" dirty="0">
              <a:latin typeface="楷体" panose="02010609060101010101" pitchFamily="49" charset="-122"/>
              <a:ea typeface="楷体" panose="02010609060101010101" pitchFamily="49" charset="-122"/>
              <a:sym typeface="+mn-ea"/>
            </a:endParaRPr>
          </a:p>
          <a:p>
            <a:pPr marL="360045">
              <a:lnSpc>
                <a:spcPct val="150000"/>
              </a:lnSpc>
              <a:buFont typeface="Arial" panose="020B0604020202020204" pitchFamily="34" charset="0"/>
              <a:buNone/>
            </a:pPr>
            <a:r>
              <a:rPr lang="zh-CN" altLang="zh-CN" sz="2000" dirty="0">
                <a:latin typeface="楷体" panose="02010609060101010101" pitchFamily="49" charset="-122"/>
                <a:ea typeface="楷体" panose="02010609060101010101" pitchFamily="49" charset="-122"/>
              </a:rPr>
              <a:t>研究生需在规定时间内按要求完成选课。</a:t>
            </a:r>
            <a:r>
              <a:rPr lang="zh-CN" altLang="zh-CN" sz="2000" b="1" dirty="0">
                <a:latin typeface="楷体" panose="02010609060101010101" pitchFamily="49" charset="-122"/>
                <a:ea typeface="楷体" panose="02010609060101010101" pitchFamily="49" charset="-122"/>
              </a:rPr>
              <a:t>未经选课者，不得参加课程学习和考核，成绩不予记载。</a:t>
            </a:r>
            <a:endParaRPr lang="zh-CN" altLang="en-US" sz="2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Rectangle 2"/>
          <p:cNvSpPr txBox="1"/>
          <p:nvPr/>
        </p:nvSpPr>
        <p:spPr>
          <a:xfrm>
            <a:off x="1635575" y="420124"/>
            <a:ext cx="5273480" cy="728345"/>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sz="4000" b="1" kern="0" dirty="0">
                <a:solidFill>
                  <a:srgbClr val="FFFF00"/>
                </a:solidFill>
                <a:latin typeface="华文新魏" panose="02010800040101010101" pitchFamily="2" charset="-122"/>
                <a:ea typeface="华文新魏" panose="02010800040101010101" pitchFamily="2" charset="-122"/>
              </a:rPr>
              <a:t>四、课程学习</a:t>
            </a:r>
            <a:r>
              <a:rPr lang="zh-CN" altLang="en-US" sz="3000" b="1" kern="0" dirty="0">
                <a:solidFill>
                  <a:srgbClr val="FFFF00"/>
                </a:solidFill>
                <a:latin typeface="华文新魏" panose="02010800040101010101" pitchFamily="2" charset="-122"/>
                <a:ea typeface="华文新魏" panose="02010800040101010101" pitchFamily="2" charset="-122"/>
              </a:rPr>
              <a:t>（修读规定）</a:t>
            </a:r>
            <a:endParaRPr lang="zh-CN" altLang="en-US" sz="3000" b="1" kern="0" dirty="0">
              <a:solidFill>
                <a:srgbClr val="FFFF00"/>
              </a:solidFill>
              <a:latin typeface="华文新魏" panose="02010800040101010101" pitchFamily="2" charset="-122"/>
              <a:ea typeface="华文新魏" panose="02010800040101010101" pitchFamily="2" charset="-122"/>
            </a:endParaRPr>
          </a:p>
        </p:txBody>
      </p:sp>
      <p:sp>
        <p:nvSpPr>
          <p:cNvPr id="41" name="内容占位符 2"/>
          <p:cNvSpPr txBox="1"/>
          <p:nvPr/>
        </p:nvSpPr>
        <p:spPr>
          <a:xfrm>
            <a:off x="1151793" y="2398535"/>
            <a:ext cx="10577146" cy="3326006"/>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fontAlgn="auto">
              <a:lnSpc>
                <a:spcPct val="150000"/>
              </a:lnSpc>
              <a:spcBef>
                <a:spcPts val="0"/>
              </a:spcBef>
              <a:buFont typeface="Arial" panose="020B0604020202020204" pitchFamily="34" charset="0"/>
              <a:buNone/>
            </a:pPr>
            <a:r>
              <a:rPr lang="zh-CN" altLang="en-US" sz="2300" b="1" dirty="0">
                <a:solidFill>
                  <a:srgbClr val="0070C0"/>
                </a:solidFill>
                <a:latin typeface="楷体" panose="02010609060101010101" pitchFamily="49" charset="-122"/>
                <a:ea typeface="楷体" panose="02010609060101010101" pitchFamily="49" charset="-122"/>
              </a:rPr>
              <a:t>主要内容：</a:t>
            </a:r>
            <a:endParaRPr lang="en-US" altLang="zh-CN" sz="2300" b="1" dirty="0">
              <a:solidFill>
                <a:srgbClr val="0070C0"/>
              </a:solidFill>
              <a:latin typeface="楷体" panose="02010609060101010101" pitchFamily="49" charset="-122"/>
              <a:ea typeface="楷体" panose="02010609060101010101" pitchFamily="49" charset="-122"/>
            </a:endParaRPr>
          </a:p>
          <a:p>
            <a:pPr marL="0" fontAlgn="auto">
              <a:lnSpc>
                <a:spcPct val="150000"/>
              </a:lnSpc>
              <a:spcBef>
                <a:spcPts val="0"/>
              </a:spcBef>
              <a:buFont typeface="Arial" panose="020B0604020202020204" pitchFamily="34" charset="0"/>
              <a:buNone/>
            </a:pPr>
            <a:r>
              <a:rPr lang="en-US" altLang="zh-CN" sz="2000" dirty="0">
                <a:latin typeface="楷体" panose="02010609060101010101" pitchFamily="49" charset="-122"/>
                <a:ea typeface="楷体" panose="02010609060101010101" pitchFamily="49" charset="-122"/>
              </a:rPr>
              <a:t>1</a:t>
            </a:r>
            <a:r>
              <a:rPr lang="zh-CN" altLang="en-US" sz="2000" dirty="0">
                <a:latin typeface="楷体" panose="02010609060101010101" pitchFamily="49" charset="-122"/>
                <a:ea typeface="楷体" panose="02010609060101010101" pitchFamily="49" charset="-122"/>
              </a:rPr>
              <a:t>、根据所在学科专业培养方案要求和个人培养计划，每学期在规定时间内按要求完成</a:t>
            </a:r>
            <a:r>
              <a:rPr lang="zh-CN" altLang="en-US" sz="2200" dirty="0">
                <a:solidFill>
                  <a:srgbClr val="0070C0"/>
                </a:solidFill>
                <a:latin typeface="楷体" panose="02010609060101010101" pitchFamily="49" charset="-122"/>
                <a:ea typeface="楷体" panose="02010609060101010101" pitchFamily="49" charset="-122"/>
              </a:rPr>
              <a:t>选课</a:t>
            </a:r>
            <a:r>
              <a:rPr lang="zh-CN" altLang="en-US" sz="2000" dirty="0">
                <a:latin typeface="楷体" panose="02010609060101010101" pitchFamily="49" charset="-122"/>
                <a:ea typeface="楷体" panose="02010609060101010101" pitchFamily="49" charset="-122"/>
              </a:rPr>
              <a:t>。</a:t>
            </a:r>
            <a:endParaRPr lang="en-US" altLang="zh-CN" sz="2000" dirty="0">
              <a:latin typeface="楷体" panose="02010609060101010101" pitchFamily="49" charset="-122"/>
              <a:ea typeface="楷体" panose="02010609060101010101" pitchFamily="49" charset="-122"/>
            </a:endParaRPr>
          </a:p>
          <a:p>
            <a:pPr marL="0" fontAlgn="auto">
              <a:lnSpc>
                <a:spcPct val="150000"/>
              </a:lnSpc>
              <a:spcBef>
                <a:spcPts val="0"/>
              </a:spcBef>
              <a:buFont typeface="Arial" panose="020B0604020202020204" pitchFamily="34" charset="0"/>
              <a:buNone/>
            </a:pPr>
            <a:r>
              <a:rPr lang="zh-CN" altLang="en-US" sz="2000" dirty="0">
                <a:latin typeface="楷体" panose="02010609060101010101" pitchFamily="49" charset="-122"/>
                <a:ea typeface="楷体" panose="02010609060101010101" pitchFamily="49" charset="-122"/>
              </a:rPr>
              <a:t>   未经选课者，不得参加课程学习和考核，成绩不予记载。</a:t>
            </a:r>
            <a:endParaRPr lang="en-US" altLang="zh-CN" sz="2000" dirty="0">
              <a:latin typeface="楷体" panose="02010609060101010101" pitchFamily="49" charset="-122"/>
              <a:ea typeface="楷体" panose="02010609060101010101" pitchFamily="49" charset="-122"/>
            </a:endParaRPr>
          </a:p>
          <a:p>
            <a:pPr marL="0" fontAlgn="auto">
              <a:lnSpc>
                <a:spcPct val="150000"/>
              </a:lnSpc>
              <a:spcBef>
                <a:spcPts val="0"/>
              </a:spcBef>
              <a:buFont typeface="Arial" panose="020B0604020202020204" pitchFamily="34" charset="0"/>
              <a:buNone/>
            </a:pPr>
            <a:r>
              <a:rPr lang="en-US" altLang="zh-CN" sz="2000" dirty="0">
                <a:latin typeface="楷体" panose="02010609060101010101" pitchFamily="49" charset="-122"/>
                <a:ea typeface="楷体" panose="02010609060101010101" pitchFamily="49" charset="-122"/>
              </a:rPr>
              <a:t>2</a:t>
            </a:r>
            <a:r>
              <a:rPr lang="zh-CN" altLang="en-US" sz="2000" dirty="0">
                <a:latin typeface="楷体" panose="02010609060101010101" pitchFamily="49" charset="-122"/>
                <a:ea typeface="楷体" panose="02010609060101010101" pitchFamily="49" charset="-122"/>
              </a:rPr>
              <a:t>、</a:t>
            </a:r>
            <a:r>
              <a:rPr lang="en-US" altLang="zh-CN" sz="2000" dirty="0" err="1">
                <a:latin typeface="楷体" panose="02010609060101010101" pitchFamily="49" charset="-122"/>
                <a:ea typeface="楷体" panose="02010609060101010101" pitchFamily="49" charset="-122"/>
              </a:rPr>
              <a:t>按时参加课程学习，独立完成课程考试、论文、作业及调研报告，严格遵守学术规范</a:t>
            </a:r>
            <a:r>
              <a:rPr lang="en-US" altLang="zh-CN" sz="2000" dirty="0">
                <a:latin typeface="楷体" panose="02010609060101010101" pitchFamily="49" charset="-122"/>
                <a:ea typeface="楷体" panose="02010609060101010101" pitchFamily="49" charset="-122"/>
              </a:rPr>
              <a:t>。</a:t>
            </a:r>
            <a:endParaRPr lang="en-US" altLang="zh-CN" sz="2000" dirty="0">
              <a:latin typeface="楷体" panose="02010609060101010101" pitchFamily="49" charset="-122"/>
              <a:ea typeface="楷体" panose="02010609060101010101" pitchFamily="49" charset="-122"/>
            </a:endParaRPr>
          </a:p>
          <a:p>
            <a:pPr marL="0" fontAlgn="auto">
              <a:lnSpc>
                <a:spcPct val="150000"/>
              </a:lnSpc>
              <a:spcBef>
                <a:spcPts val="0"/>
              </a:spcBef>
              <a:buFont typeface="Arial" panose="020B0604020202020204" pitchFamily="34" charset="0"/>
              <a:buNone/>
            </a:pPr>
            <a:r>
              <a:rPr lang="en-US" altLang="zh-CN" sz="2000" dirty="0">
                <a:latin typeface="楷体" panose="02010609060101010101" pitchFamily="49" charset="-122"/>
                <a:ea typeface="楷体" panose="02010609060101010101" pitchFamily="49" charset="-122"/>
              </a:rPr>
              <a:t>   </a:t>
            </a:r>
            <a:r>
              <a:rPr lang="en-US" altLang="zh-CN" sz="2000" dirty="0" err="1">
                <a:latin typeface="楷体" panose="02010609060101010101" pitchFamily="49" charset="-122"/>
                <a:ea typeface="楷体" panose="02010609060101010101" pitchFamily="49" charset="-122"/>
              </a:rPr>
              <a:t>完成课程各教学环节并通过考核，方可获得学分</a:t>
            </a:r>
            <a:r>
              <a:rPr lang="en-US" altLang="zh-CN" sz="2000" dirty="0">
                <a:latin typeface="楷体" panose="02010609060101010101" pitchFamily="49" charset="-122"/>
                <a:ea typeface="楷体" panose="02010609060101010101" pitchFamily="49" charset="-122"/>
              </a:rPr>
              <a:t>。</a:t>
            </a:r>
            <a:endParaRPr lang="en-US" altLang="zh-CN" sz="2000" dirty="0">
              <a:latin typeface="楷体" panose="02010609060101010101" pitchFamily="49" charset="-122"/>
              <a:ea typeface="楷体" panose="02010609060101010101" pitchFamily="49" charset="-122"/>
            </a:endParaRPr>
          </a:p>
          <a:p>
            <a:pPr marL="0" fontAlgn="auto">
              <a:lnSpc>
                <a:spcPct val="150000"/>
              </a:lnSpc>
              <a:spcBef>
                <a:spcPts val="0"/>
              </a:spcBef>
              <a:buFont typeface="Arial" panose="020B0604020202020204" pitchFamily="34" charset="0"/>
              <a:buNone/>
            </a:pPr>
            <a:r>
              <a:rPr lang="en-US" altLang="zh-CN" sz="2000" dirty="0">
                <a:latin typeface="楷体" panose="02010609060101010101" pitchFamily="49" charset="-122"/>
                <a:ea typeface="楷体" panose="02010609060101010101" pitchFamily="49" charset="-122"/>
              </a:rPr>
              <a:t>3</a:t>
            </a:r>
            <a:r>
              <a:rPr lang="zh-CN" altLang="en-US" sz="2000" dirty="0">
                <a:latin typeface="楷体" panose="02010609060101010101" pitchFamily="49" charset="-122"/>
                <a:ea typeface="楷体" panose="02010609060101010101" pitchFamily="49" charset="-122"/>
              </a:rPr>
              <a:t>、</a:t>
            </a:r>
            <a:r>
              <a:rPr lang="en-US" altLang="zh-CN" sz="2200" dirty="0" err="1">
                <a:solidFill>
                  <a:srgbClr val="0070C0"/>
                </a:solidFill>
                <a:latin typeface="楷体" panose="02010609060101010101" pitchFamily="49" charset="-122"/>
                <a:ea typeface="楷体" panose="02010609060101010101" pitchFamily="49" charset="-122"/>
              </a:rPr>
              <a:t>缺课</a:t>
            </a:r>
            <a:r>
              <a:rPr lang="en-US" altLang="zh-CN" sz="2000" dirty="0" err="1">
                <a:latin typeface="楷体" panose="02010609060101010101" pitchFamily="49" charset="-122"/>
                <a:ea typeface="楷体" panose="02010609060101010101" pitchFamily="49" charset="-122"/>
              </a:rPr>
              <a:t>学时数累计超过教学规定总学时数三分之一（含</a:t>
            </a:r>
            <a:r>
              <a:rPr lang="en-US" altLang="zh-CN" sz="2000" dirty="0">
                <a:latin typeface="楷体" panose="02010609060101010101" pitchFamily="49" charset="-122"/>
                <a:ea typeface="楷体" panose="02010609060101010101" pitchFamily="49" charset="-122"/>
              </a:rPr>
              <a:t>），</a:t>
            </a:r>
            <a:r>
              <a:rPr lang="en-US" altLang="zh-CN" sz="2000" dirty="0" err="1">
                <a:latin typeface="楷体" panose="02010609060101010101" pitchFamily="49" charset="-122"/>
                <a:ea typeface="楷体" panose="02010609060101010101" pitchFamily="49" charset="-122"/>
              </a:rPr>
              <a:t>或抽查考勤累计缺课三次以上</a:t>
            </a:r>
            <a:endParaRPr lang="en-US" altLang="zh-CN" sz="2000" dirty="0">
              <a:latin typeface="楷体" panose="02010609060101010101" pitchFamily="49" charset="-122"/>
              <a:ea typeface="楷体" panose="02010609060101010101" pitchFamily="49" charset="-122"/>
            </a:endParaRPr>
          </a:p>
          <a:p>
            <a:pPr marL="0" fontAlgn="auto">
              <a:lnSpc>
                <a:spcPct val="150000"/>
              </a:lnSpc>
              <a:spcBef>
                <a:spcPts val="0"/>
              </a:spcBef>
              <a:buFont typeface="Arial" panose="020B0604020202020204" pitchFamily="34" charset="0"/>
              <a:buNone/>
            </a:pPr>
            <a:r>
              <a:rPr lang="en-US" altLang="zh-CN" sz="2000" dirty="0">
                <a:latin typeface="楷体" panose="02010609060101010101" pitchFamily="49" charset="-122"/>
                <a:ea typeface="楷体" panose="02010609060101010101" pitchFamily="49" charset="-122"/>
              </a:rPr>
              <a:t>  （含）者，不得参加该课程考核，成绩记为“不合格(F)”。</a:t>
            </a:r>
            <a:endParaRPr lang="zh-CN" altLang="en-US" sz="2400" dirty="0">
              <a:latin typeface="楷体" panose="02010609060101010101" pitchFamily="49" charset="-122"/>
              <a:ea typeface="楷体" panose="02010609060101010101" pitchFamily="49" charset="-122"/>
            </a:endParaRPr>
          </a:p>
        </p:txBody>
      </p:sp>
      <p:sp>
        <p:nvSpPr>
          <p:cNvPr id="3" name="矩形 2"/>
          <p:cNvSpPr/>
          <p:nvPr/>
        </p:nvSpPr>
        <p:spPr>
          <a:xfrm>
            <a:off x="5486115" y="1466662"/>
            <a:ext cx="6097050" cy="968214"/>
          </a:xfrm>
          <a:prstGeom prst="rect">
            <a:avLst/>
          </a:prstGeom>
        </p:spPr>
        <p:txBody>
          <a:bodyPr wrap="square">
            <a:spAutoFit/>
          </a:bodyPr>
          <a:lstStyle/>
          <a:p>
            <a:pPr algn="r">
              <a:lnSpc>
                <a:spcPct val="150000"/>
              </a:lnSpc>
            </a:pPr>
            <a:r>
              <a:rPr lang="zh-CN" altLang="en-US" sz="2200" b="1" dirty="0">
                <a:solidFill>
                  <a:srgbClr val="FF0000"/>
                </a:solidFill>
                <a:latin typeface="楷体" panose="02010609060101010101" pitchFamily="49" charset="-122"/>
                <a:ea typeface="楷体" panose="02010609060101010101" pitchFamily="49" charset="-122"/>
              </a:rPr>
              <a:t>《华东师范大学研究生课程学习和成绩管理规定》  </a:t>
            </a:r>
            <a:r>
              <a:rPr lang="zh-CN" altLang="en-US" dirty="0">
                <a:latin typeface="楷体" panose="02010609060101010101" pitchFamily="49" charset="-122"/>
                <a:ea typeface="楷体" panose="02010609060101010101" pitchFamily="49" charset="-122"/>
              </a:rPr>
              <a:t>（华师研</a:t>
            </a:r>
            <a:r>
              <a:rPr lang="en-US" altLang="zh-CN" dirty="0">
                <a:latin typeface="楷体" panose="02010609060101010101" pitchFamily="49" charset="-122"/>
                <a:ea typeface="楷体" panose="02010609060101010101" pitchFamily="49" charset="-122"/>
              </a:rPr>
              <a:t>〔</a:t>
            </a:r>
            <a:r>
              <a:rPr lang="zh-CN" altLang="en-US" dirty="0">
                <a:latin typeface="楷体" panose="02010609060101010101" pitchFamily="49" charset="-122"/>
                <a:ea typeface="楷体" panose="02010609060101010101" pitchFamily="49" charset="-122"/>
              </a:rPr>
              <a:t>2019</a:t>
            </a:r>
            <a:r>
              <a:rPr lang="en-US" altLang="zh-CN" dirty="0">
                <a:latin typeface="楷体" panose="02010609060101010101" pitchFamily="49" charset="-122"/>
                <a:ea typeface="楷体" panose="02010609060101010101" pitchFamily="49" charset="-122"/>
              </a:rPr>
              <a:t>〕</a:t>
            </a:r>
            <a:r>
              <a:rPr lang="zh-CN" altLang="en-US" dirty="0">
                <a:latin typeface="楷体" panose="02010609060101010101" pitchFamily="49" charset="-122"/>
                <a:ea typeface="楷体" panose="02010609060101010101" pitchFamily="49" charset="-122"/>
              </a:rPr>
              <a:t>349号）</a:t>
            </a:r>
            <a:endParaRPr lang="zh-CN" altLang="en-US" dirty="0"/>
          </a:p>
        </p:txBody>
      </p:sp>
      <p:sp>
        <p:nvSpPr>
          <p:cNvPr id="4" name="矩形 3"/>
          <p:cNvSpPr/>
          <p:nvPr/>
        </p:nvSpPr>
        <p:spPr>
          <a:xfrm>
            <a:off x="1151793" y="5904161"/>
            <a:ext cx="5029199" cy="398780"/>
          </a:xfrm>
          <a:prstGeom prst="rect">
            <a:avLst/>
          </a:prstGeom>
        </p:spPr>
        <p:txBody>
          <a:bodyPr wrap="square">
            <a:spAutoFit/>
          </a:bodyPr>
          <a:lstStyle/>
          <a:p>
            <a:r>
              <a:rPr lang="zh-CN" altLang="en-US" sz="2000" dirty="0">
                <a:solidFill>
                  <a:prstClr val="black"/>
                </a:solidFill>
                <a:latin typeface="楷体" panose="02010609060101010101" pitchFamily="49" charset="-122"/>
                <a:ea typeface="楷体" panose="02010609060101010101" pitchFamily="49" charset="-122"/>
              </a:rPr>
              <a:t>详细内容，请查阅</a:t>
            </a:r>
            <a:r>
              <a:rPr lang="en-US" altLang="zh-CN" sz="2000" b="1" dirty="0">
                <a:solidFill>
                  <a:srgbClr val="C00000"/>
                </a:solidFill>
                <a:latin typeface="楷体" panose="02010609060101010101" pitchFamily="49" charset="-122"/>
                <a:ea typeface="楷体" panose="02010609060101010101" pitchFamily="49" charset="-122"/>
              </a:rPr>
              <a:t>《</a:t>
            </a:r>
            <a:r>
              <a:rPr lang="zh-CN" altLang="en-US" sz="2000" b="1" dirty="0">
                <a:solidFill>
                  <a:srgbClr val="C00000"/>
                </a:solidFill>
                <a:latin typeface="楷体" panose="02010609060101010101" pitchFamily="49" charset="-122"/>
                <a:ea typeface="楷体" panose="02010609060101010101" pitchFamily="49" charset="-122"/>
              </a:rPr>
              <a:t>研究生手册</a:t>
            </a:r>
            <a:r>
              <a:rPr lang="en-US" altLang="zh-CN" sz="2000" b="1" dirty="0">
                <a:solidFill>
                  <a:srgbClr val="C00000"/>
                </a:solidFill>
                <a:latin typeface="楷体" panose="02010609060101010101" pitchFamily="49" charset="-122"/>
                <a:ea typeface="楷体" panose="02010609060101010101" pitchFamily="49" charset="-122"/>
              </a:rPr>
              <a:t>》</a:t>
            </a:r>
            <a:r>
              <a:rPr lang="zh-CN" altLang="en-US" sz="2000" b="1" dirty="0">
                <a:solidFill>
                  <a:srgbClr val="C00000"/>
                </a:solidFill>
                <a:latin typeface="楷体" panose="02010609060101010101" pitchFamily="49" charset="-122"/>
                <a:ea typeface="楷体" panose="02010609060101010101" pitchFamily="49" charset="-122"/>
              </a:rPr>
              <a:t>（</a:t>
            </a:r>
            <a:r>
              <a:rPr lang="en-US" altLang="zh-CN" sz="2000" b="1" dirty="0">
                <a:solidFill>
                  <a:srgbClr val="C00000"/>
                </a:solidFill>
                <a:latin typeface="楷体" panose="02010609060101010101" pitchFamily="49" charset="-122"/>
                <a:ea typeface="楷体" panose="02010609060101010101" pitchFamily="49" charset="-122"/>
              </a:rPr>
              <a:t>2022</a:t>
            </a:r>
            <a:r>
              <a:rPr lang="zh-CN" altLang="en-US" sz="2000" b="1" dirty="0">
                <a:solidFill>
                  <a:srgbClr val="C00000"/>
                </a:solidFill>
                <a:latin typeface="楷体" panose="02010609060101010101" pitchFamily="49" charset="-122"/>
                <a:ea typeface="楷体" panose="02010609060101010101" pitchFamily="49" charset="-122"/>
              </a:rPr>
              <a:t>）</a:t>
            </a:r>
            <a:endParaRPr lang="zh-CN" altLang="en-US" b="1" dirty="0">
              <a:solidFill>
                <a:srgbClr val="C000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10" name="Rectangle 2"/>
          <p:cNvSpPr txBox="1"/>
          <p:nvPr/>
        </p:nvSpPr>
        <p:spPr>
          <a:xfrm>
            <a:off x="1512483" y="349784"/>
            <a:ext cx="5273480" cy="728345"/>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sz="4000" b="1" kern="0" dirty="0">
                <a:solidFill>
                  <a:srgbClr val="FFFF00"/>
                </a:solidFill>
                <a:latin typeface="华文新魏" panose="02010800040101010101" pitchFamily="2" charset="-122"/>
                <a:ea typeface="华文新魏" panose="02010800040101010101" pitchFamily="2" charset="-122"/>
              </a:rPr>
              <a:t>四、课程学习</a:t>
            </a:r>
            <a:r>
              <a:rPr lang="zh-CN" altLang="en-US" sz="3000" b="1" kern="0" dirty="0">
                <a:solidFill>
                  <a:srgbClr val="FFFF00"/>
                </a:solidFill>
                <a:latin typeface="华文新魏" panose="02010800040101010101" pitchFamily="2" charset="-122"/>
                <a:ea typeface="华文新魏" panose="02010800040101010101" pitchFamily="2" charset="-122"/>
              </a:rPr>
              <a:t>（修读规定）</a:t>
            </a:r>
            <a:endParaRPr lang="zh-CN" altLang="en-US" sz="3000" b="1" kern="0" dirty="0">
              <a:solidFill>
                <a:srgbClr val="FFFF00"/>
              </a:solidFill>
              <a:latin typeface="华文新魏" panose="02010800040101010101" pitchFamily="2" charset="-122"/>
              <a:ea typeface="华文新魏" panose="02010800040101010101" pitchFamily="2" charset="-122"/>
            </a:endParaRPr>
          </a:p>
        </p:txBody>
      </p:sp>
      <p:sp>
        <p:nvSpPr>
          <p:cNvPr id="4" name="矩形 3"/>
          <p:cNvSpPr/>
          <p:nvPr/>
        </p:nvSpPr>
        <p:spPr>
          <a:xfrm>
            <a:off x="1357745" y="1866200"/>
            <a:ext cx="9416271" cy="4662815"/>
          </a:xfrm>
          <a:prstGeom prst="rect">
            <a:avLst/>
          </a:prstGeom>
        </p:spPr>
        <p:txBody>
          <a:bodyPr wrap="square">
            <a:spAutoFit/>
          </a:bodyPr>
          <a:lstStyle/>
          <a:p>
            <a:pPr>
              <a:lnSpc>
                <a:spcPct val="150000"/>
              </a:lnSpc>
            </a:pPr>
            <a:r>
              <a:rPr lang="en-US" altLang="zh-CN" sz="2400" b="1" dirty="0">
                <a:solidFill>
                  <a:srgbClr val="0070C0"/>
                </a:solidFill>
                <a:latin typeface="楷体" panose="02010609060101010101" pitchFamily="49" charset="-122"/>
                <a:ea typeface="楷体" panose="02010609060101010101" pitchFamily="49" charset="-122"/>
              </a:rPr>
              <a:t>4</a:t>
            </a:r>
            <a:r>
              <a:rPr lang="zh-CN" altLang="en-US" sz="2300" b="1" dirty="0">
                <a:solidFill>
                  <a:srgbClr val="0070C0"/>
                </a:solidFill>
                <a:latin typeface="楷体" panose="02010609060101010101" pitchFamily="49" charset="-122"/>
                <a:ea typeface="楷体" panose="02010609060101010101" pitchFamily="49" charset="-122"/>
              </a:rPr>
              <a:t>、关于缓考</a:t>
            </a:r>
            <a:endParaRPr lang="en-US" altLang="zh-CN" sz="2300" b="1" dirty="0">
              <a:solidFill>
                <a:srgbClr val="0070C0"/>
              </a:solidFill>
              <a:latin typeface="楷体" panose="02010609060101010101" pitchFamily="49" charset="-122"/>
              <a:ea typeface="楷体" panose="02010609060101010101" pitchFamily="49" charset="-122"/>
            </a:endParaRPr>
          </a:p>
          <a:p>
            <a:pPr>
              <a:lnSpc>
                <a:spcPct val="150000"/>
              </a:lnSpc>
            </a:pPr>
            <a:r>
              <a:rPr lang="en-US" altLang="zh-CN" dirty="0">
                <a:solidFill>
                  <a:prstClr val="black"/>
                </a:solidFill>
                <a:latin typeface="楷体" panose="02010609060101010101" pitchFamily="49" charset="-122"/>
                <a:ea typeface="楷体" panose="02010609060101010101" pitchFamily="49" charset="-122"/>
              </a:rPr>
              <a:t>    </a:t>
            </a:r>
            <a:r>
              <a:rPr lang="en-US" altLang="zh-CN" dirty="0" err="1">
                <a:solidFill>
                  <a:prstClr val="black"/>
                </a:solidFill>
                <a:latin typeface="楷体" panose="02010609060101010101" pitchFamily="49" charset="-122"/>
                <a:ea typeface="楷体" panose="02010609060101010101" pitchFamily="49" charset="-122"/>
              </a:rPr>
              <a:t>因</a:t>
            </a:r>
            <a:r>
              <a:rPr lang="en-US" altLang="zh-CN" dirty="0" err="1">
                <a:solidFill>
                  <a:prstClr val="black"/>
                </a:solidFill>
                <a:latin typeface="楷体" panose="02010609060101010101" pitchFamily="49" charset="-122"/>
                <a:ea typeface="楷体" panose="02010609060101010101" pitchFamily="49" charset="-122"/>
                <a:sym typeface="+mn-ea"/>
              </a:rPr>
              <a:t>课程考试时间冲突，或参加重要比赛、科研考察、学术会议；生病，或突发事件</a:t>
            </a:r>
            <a:r>
              <a:rPr lang="en-US" altLang="zh-CN" dirty="0" err="1">
                <a:solidFill>
                  <a:prstClr val="black"/>
                </a:solidFill>
                <a:latin typeface="楷体" panose="02010609060101010101" pitchFamily="49" charset="-122"/>
                <a:ea typeface="楷体" panose="02010609060101010101" pitchFamily="49" charset="-122"/>
              </a:rPr>
              <a:t>，不能按时参加课程考试的，可申请缓考</a:t>
            </a:r>
            <a:r>
              <a:rPr lang="zh-CN" altLang="en-US" dirty="0">
                <a:solidFill>
                  <a:prstClr val="black"/>
                </a:solidFill>
                <a:latin typeface="楷体" panose="02010609060101010101" pitchFamily="49" charset="-122"/>
                <a:ea typeface="楷体" panose="02010609060101010101" pitchFamily="49" charset="-122"/>
              </a:rPr>
              <a:t>。</a:t>
            </a:r>
            <a:endParaRPr lang="en-US" altLang="zh-CN" dirty="0">
              <a:solidFill>
                <a:prstClr val="black"/>
              </a:solidFill>
              <a:latin typeface="楷体" panose="02010609060101010101" pitchFamily="49" charset="-122"/>
              <a:ea typeface="楷体" panose="02010609060101010101" pitchFamily="49" charset="-122"/>
            </a:endParaRPr>
          </a:p>
          <a:p>
            <a:pPr>
              <a:lnSpc>
                <a:spcPct val="150000"/>
              </a:lnSpc>
            </a:pPr>
            <a:r>
              <a:rPr lang="zh-CN" altLang="en-US" dirty="0">
                <a:solidFill>
                  <a:prstClr val="black"/>
                </a:solidFill>
                <a:latin typeface="楷体" panose="02010609060101010101" pitchFamily="49" charset="-122"/>
                <a:ea typeface="楷体" panose="02010609060101010101" pitchFamily="49" charset="-122"/>
              </a:rPr>
              <a:t>    未办理缓考手续或未经批准擅自不参加考核者，视为旷考，成绩记为“不合格（F）”。考试迟到超过30分钟者，不得入场，按旷考论处。</a:t>
            </a:r>
            <a:endParaRPr lang="en-US" altLang="zh-CN" dirty="0">
              <a:solidFill>
                <a:prstClr val="black"/>
              </a:solidFill>
              <a:latin typeface="楷体" panose="02010609060101010101" pitchFamily="49" charset="-122"/>
              <a:ea typeface="楷体" panose="02010609060101010101" pitchFamily="49" charset="-122"/>
            </a:endParaRPr>
          </a:p>
          <a:p>
            <a:pPr>
              <a:lnSpc>
                <a:spcPct val="150000"/>
              </a:lnSpc>
              <a:spcBef>
                <a:spcPts val="0"/>
              </a:spcBef>
              <a:buFont typeface="Arial" panose="020B0604020202020204" pitchFamily="34" charset="0"/>
              <a:buNone/>
            </a:pPr>
            <a:r>
              <a:rPr lang="en-US" altLang="zh-CN" sz="1800" b="1" dirty="0">
                <a:solidFill>
                  <a:prstClr val="black"/>
                </a:solidFill>
                <a:latin typeface="楷体" panose="02010609060101010101" pitchFamily="49" charset="-122"/>
                <a:ea typeface="楷体" panose="02010609060101010101" pitchFamily="49" charset="-122"/>
              </a:rPr>
              <a:t> </a:t>
            </a:r>
            <a:r>
              <a:rPr lang="en-US" altLang="zh-CN" sz="2400" b="1" dirty="0">
                <a:solidFill>
                  <a:srgbClr val="0070C0"/>
                </a:solidFill>
                <a:latin typeface="楷体" panose="02010609060101010101" pitchFamily="49" charset="-122"/>
                <a:ea typeface="楷体" panose="02010609060101010101" pitchFamily="49" charset="-122"/>
              </a:rPr>
              <a:t>5</a:t>
            </a:r>
            <a:r>
              <a:rPr lang="zh-CN" altLang="en-US" sz="2300" b="1" dirty="0">
                <a:solidFill>
                  <a:srgbClr val="0070C0"/>
                </a:solidFill>
                <a:latin typeface="楷体" panose="02010609060101010101" pitchFamily="49" charset="-122"/>
                <a:ea typeface="楷体" panose="02010609060101010101" pitchFamily="49" charset="-122"/>
              </a:rPr>
              <a:t>、关于补考</a:t>
            </a:r>
            <a:endParaRPr lang="en-US" altLang="zh-CN" sz="2300" b="1" dirty="0">
              <a:solidFill>
                <a:srgbClr val="0070C0"/>
              </a:solidFill>
              <a:latin typeface="楷体" panose="02010609060101010101" pitchFamily="49" charset="-122"/>
              <a:ea typeface="楷体" panose="02010609060101010101" pitchFamily="49" charset="-122"/>
            </a:endParaRPr>
          </a:p>
          <a:p>
            <a:pPr marL="0">
              <a:lnSpc>
                <a:spcPct val="150000"/>
              </a:lnSpc>
              <a:spcBef>
                <a:spcPts val="0"/>
              </a:spcBef>
              <a:buFont typeface="Arial" panose="020B0604020202020204" pitchFamily="34" charset="0"/>
              <a:buNone/>
            </a:pPr>
            <a:r>
              <a:rPr lang="zh-CN" altLang="en-US" sz="1800" dirty="0">
                <a:solidFill>
                  <a:prstClr val="black"/>
                </a:solidFill>
                <a:latin typeface="楷体" panose="02010609060101010101" pitchFamily="49" charset="-122"/>
                <a:ea typeface="楷体" panose="02010609060101010101" pitchFamily="49" charset="-122"/>
              </a:rPr>
              <a:t>    成绩不及格但达到40分及以上者，公共课可申请补考一次，专业课是否安排补考由院系决定。补考成绩按“及格”或“不及格”记载。补考不及格的，应重修。</a:t>
            </a:r>
            <a:endParaRPr lang="en-US" altLang="zh-CN" sz="1800" dirty="0">
              <a:solidFill>
                <a:prstClr val="black"/>
              </a:solidFill>
              <a:latin typeface="楷体" panose="02010609060101010101" pitchFamily="49" charset="-122"/>
              <a:ea typeface="楷体" panose="02010609060101010101" pitchFamily="49" charset="-122"/>
            </a:endParaRPr>
          </a:p>
          <a:p>
            <a:pPr>
              <a:lnSpc>
                <a:spcPct val="150000"/>
              </a:lnSpc>
            </a:pPr>
            <a:r>
              <a:rPr lang="en-US" altLang="zh-CN" sz="2300" b="1" dirty="0">
                <a:solidFill>
                  <a:srgbClr val="0070C0"/>
                </a:solidFill>
                <a:latin typeface="楷体" panose="02010609060101010101" pitchFamily="49" charset="-122"/>
                <a:ea typeface="楷体" panose="02010609060101010101" pitchFamily="49" charset="-122"/>
              </a:rPr>
              <a:t> 6</a:t>
            </a:r>
            <a:r>
              <a:rPr lang="zh-CN" altLang="en-US" sz="2300" b="1" dirty="0">
                <a:solidFill>
                  <a:srgbClr val="0070C0"/>
                </a:solidFill>
                <a:latin typeface="楷体" panose="02010609060101010101" pitchFamily="49" charset="-122"/>
                <a:ea typeface="楷体" panose="02010609060101010101" pitchFamily="49" charset="-122"/>
              </a:rPr>
              <a:t>、成绩记载</a:t>
            </a:r>
            <a:endParaRPr lang="en-US" altLang="zh-CN" sz="2300" b="1" dirty="0">
              <a:solidFill>
                <a:srgbClr val="0070C0"/>
              </a:solidFill>
              <a:latin typeface="楷体" panose="02010609060101010101" pitchFamily="49" charset="-122"/>
              <a:ea typeface="楷体" panose="02010609060101010101" pitchFamily="49" charset="-122"/>
            </a:endParaRPr>
          </a:p>
          <a:p>
            <a:pPr marL="0">
              <a:lnSpc>
                <a:spcPct val="150000"/>
              </a:lnSpc>
              <a:spcBef>
                <a:spcPts val="0"/>
              </a:spcBef>
              <a:buFont typeface="Arial" panose="020B0604020202020204" pitchFamily="34" charset="0"/>
              <a:buNone/>
            </a:pPr>
            <a:r>
              <a:rPr lang="zh-CN" altLang="en-US" sz="1800" dirty="0">
                <a:solidFill>
                  <a:prstClr val="black"/>
                </a:solidFill>
                <a:latin typeface="楷体" panose="02010609060101010101" pitchFamily="49" charset="-122"/>
                <a:ea typeface="楷体" panose="02010609060101010101" pitchFamily="49" charset="-122"/>
              </a:rPr>
              <a:t>    课程成绩真实、完整地记录于成绩单中，并归入研究生个人档案。 </a:t>
            </a:r>
            <a:endParaRPr lang="en-US" altLang="zh-CN" dirty="0">
              <a:solidFill>
                <a:prstClr val="black"/>
              </a:solidFill>
              <a:latin typeface="楷体" panose="02010609060101010101" pitchFamily="49" charset="-122"/>
              <a:ea typeface="楷体" panose="02010609060101010101" pitchFamily="49" charset="-122"/>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41" name="内容占位符 2"/>
          <p:cNvSpPr txBox="1"/>
          <p:nvPr/>
        </p:nvSpPr>
        <p:spPr>
          <a:xfrm>
            <a:off x="1007165" y="2535848"/>
            <a:ext cx="10628243" cy="3046533"/>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fontAlgn="auto">
              <a:lnSpc>
                <a:spcPct val="150000"/>
              </a:lnSpc>
              <a:spcBef>
                <a:spcPts val="0"/>
              </a:spcBef>
              <a:buFont typeface="Arial" panose="020B0604020202020204" pitchFamily="34" charset="0"/>
              <a:buNone/>
            </a:pPr>
            <a:r>
              <a:rPr lang="en-US" altLang="zh-CN" sz="2400" dirty="0">
                <a:latin typeface="楷体" panose="02010609060101010101" pitchFamily="49" charset="-122"/>
                <a:ea typeface="楷体" panose="02010609060101010101" pitchFamily="49" charset="-122"/>
              </a:rPr>
              <a:t>    </a:t>
            </a:r>
            <a:r>
              <a:rPr lang="en-US" altLang="zh-CN" sz="2300" b="1" dirty="0">
                <a:solidFill>
                  <a:srgbClr val="0070C0"/>
                </a:solidFill>
                <a:latin typeface="楷体" panose="02010609060101010101" pitchFamily="49" charset="-122"/>
                <a:ea typeface="楷体" panose="02010609060101010101" pitchFamily="49" charset="-122"/>
              </a:rPr>
              <a:t>7</a:t>
            </a:r>
            <a:r>
              <a:rPr lang="zh-CN" altLang="en-US" sz="2300" b="1" dirty="0">
                <a:solidFill>
                  <a:srgbClr val="0070C0"/>
                </a:solidFill>
                <a:latin typeface="楷体" panose="02010609060101010101" pitchFamily="49" charset="-122"/>
                <a:ea typeface="楷体" panose="02010609060101010101" pitchFamily="49" charset="-122"/>
              </a:rPr>
              <a:t>、成绩异议处理</a:t>
            </a:r>
            <a:r>
              <a:rPr lang="zh-CN" altLang="en-US" sz="2000" dirty="0">
                <a:latin typeface="楷体" panose="02010609060101010101" pitchFamily="49" charset="-122"/>
                <a:ea typeface="楷体" panose="02010609060101010101" pitchFamily="49" charset="-122"/>
              </a:rPr>
              <a:t>：</a:t>
            </a:r>
            <a:r>
              <a:rPr lang="en-US" altLang="zh-CN" sz="2000" dirty="0" err="1">
                <a:latin typeface="楷体" panose="02010609060101010101" pitchFamily="49" charset="-122"/>
                <a:ea typeface="楷体" panose="02010609060101010101" pitchFamily="49" charset="-122"/>
              </a:rPr>
              <a:t>研究生本人如对成绩有异议</a:t>
            </a:r>
            <a:r>
              <a:rPr lang="en-US" altLang="zh-CN" sz="2000" dirty="0">
                <a:latin typeface="楷体" panose="02010609060101010101" pitchFamily="49" charset="-122"/>
                <a:ea typeface="楷体" panose="02010609060101010101" pitchFamily="49" charset="-122"/>
              </a:rPr>
              <a:t>，</a:t>
            </a:r>
            <a:r>
              <a:rPr lang="zh-CN" altLang="en-US" sz="2000" dirty="0">
                <a:latin typeface="楷体" panose="02010609060101010101" pitchFamily="49" charset="-122"/>
                <a:ea typeface="楷体" panose="02010609060101010101" pitchFamily="49" charset="-122"/>
              </a:rPr>
              <a:t>可在</a:t>
            </a:r>
            <a:r>
              <a:rPr lang="en-US" altLang="zh-CN" sz="2000" dirty="0">
                <a:latin typeface="楷体" panose="02010609060101010101" pitchFamily="49" charset="-122"/>
                <a:ea typeface="楷体" panose="02010609060101010101" pitchFamily="49" charset="-122"/>
              </a:rPr>
              <a:t>下学期第3周前</a:t>
            </a:r>
            <a:r>
              <a:rPr lang="zh-CN" altLang="en-US" sz="2000" dirty="0">
                <a:latin typeface="楷体" panose="02010609060101010101" pitchFamily="49" charset="-122"/>
                <a:ea typeface="楷体" panose="02010609060101010101" pitchFamily="49" charset="-122"/>
              </a:rPr>
              <a:t>，</a:t>
            </a:r>
            <a:r>
              <a:rPr lang="en-US" altLang="zh-CN" sz="2000" dirty="0" err="1">
                <a:latin typeface="楷体" panose="02010609060101010101" pitchFamily="49" charset="-122"/>
                <a:ea typeface="楷体" panose="02010609060101010101" pitchFamily="49" charset="-122"/>
              </a:rPr>
              <a:t>向开课单位提出申请</a:t>
            </a:r>
            <a:r>
              <a:rPr lang="zh-CN" altLang="en-US" sz="2000" dirty="0">
                <a:latin typeface="楷体" panose="02010609060101010101" pitchFamily="49" charset="-122"/>
                <a:ea typeface="楷体" panose="02010609060101010101" pitchFamily="49" charset="-122"/>
              </a:rPr>
              <a:t>；</a:t>
            </a:r>
            <a:r>
              <a:rPr lang="en-US" altLang="zh-CN" sz="2000" dirty="0">
                <a:latin typeface="楷体" panose="02010609060101010101" pitchFamily="49" charset="-122"/>
                <a:ea typeface="楷体" panose="02010609060101010101" pitchFamily="49" charset="-122"/>
              </a:rPr>
              <a:t>开课单位在2周内完成复核。</a:t>
            </a:r>
            <a:endParaRPr lang="en-US" altLang="zh-CN" sz="2000" dirty="0">
              <a:latin typeface="楷体" panose="02010609060101010101" pitchFamily="49" charset="-122"/>
              <a:ea typeface="楷体" panose="02010609060101010101" pitchFamily="49" charset="-122"/>
            </a:endParaRPr>
          </a:p>
          <a:p>
            <a:pPr marL="0">
              <a:lnSpc>
                <a:spcPct val="150000"/>
              </a:lnSpc>
              <a:spcBef>
                <a:spcPts val="0"/>
              </a:spcBef>
              <a:buNone/>
            </a:pPr>
            <a:r>
              <a:rPr lang="en-US" altLang="zh-CN" sz="2400" dirty="0">
                <a:latin typeface="楷体" panose="02010609060101010101" pitchFamily="49" charset="-122"/>
                <a:ea typeface="楷体" panose="02010609060101010101" pitchFamily="49" charset="-122"/>
              </a:rPr>
              <a:t>    </a:t>
            </a:r>
            <a:r>
              <a:rPr lang="en-US" altLang="zh-CN" sz="2300" b="1" dirty="0">
                <a:solidFill>
                  <a:srgbClr val="0070C0"/>
                </a:solidFill>
                <a:latin typeface="楷体" panose="02010609060101010101" pitchFamily="49" charset="-122"/>
                <a:ea typeface="楷体" panose="02010609060101010101" pitchFamily="49" charset="-122"/>
              </a:rPr>
              <a:t>8</a:t>
            </a:r>
            <a:r>
              <a:rPr lang="zh-CN" altLang="en-US" sz="2300" b="1" dirty="0">
                <a:solidFill>
                  <a:srgbClr val="0070C0"/>
                </a:solidFill>
                <a:latin typeface="楷体" panose="02010609060101010101" pitchFamily="49" charset="-122"/>
                <a:ea typeface="楷体" panose="02010609060101010101" pitchFamily="49" charset="-122"/>
              </a:rPr>
              <a:t>、校外修读课程成绩认定</a:t>
            </a:r>
            <a:r>
              <a:rPr lang="zh-CN" altLang="en-US" sz="2000" dirty="0">
                <a:latin typeface="楷体" panose="02010609060101010101" pitchFamily="49" charset="-122"/>
                <a:ea typeface="楷体" panose="02010609060101010101" pitchFamily="49" charset="-122"/>
              </a:rPr>
              <a:t>：经学校批准，研究生参加国家、学校、院系等对外交流项目，在校外所修读的课程，可按规定，进行成绩认定和学分转换。</a:t>
            </a:r>
            <a:endParaRPr lang="en-US" altLang="zh-CN" sz="2000" dirty="0">
              <a:latin typeface="楷体" panose="02010609060101010101" pitchFamily="49" charset="-122"/>
              <a:ea typeface="楷体" panose="02010609060101010101" pitchFamily="49" charset="-122"/>
            </a:endParaRPr>
          </a:p>
          <a:p>
            <a:pPr marL="0" fontAlgn="auto">
              <a:lnSpc>
                <a:spcPct val="150000"/>
              </a:lnSpc>
              <a:spcBef>
                <a:spcPts val="0"/>
              </a:spcBef>
              <a:buFont typeface="Arial" panose="020B0604020202020204" pitchFamily="34" charset="0"/>
              <a:buNone/>
            </a:pPr>
            <a:r>
              <a:rPr lang="en-US" altLang="zh-CN" sz="2300" b="1" dirty="0">
                <a:solidFill>
                  <a:srgbClr val="0070C0"/>
                </a:solidFill>
                <a:latin typeface="楷体" panose="02010609060101010101" pitchFamily="49" charset="-122"/>
                <a:ea typeface="楷体" panose="02010609060101010101" pitchFamily="49" charset="-122"/>
              </a:rPr>
              <a:t>    9</a:t>
            </a:r>
            <a:r>
              <a:rPr lang="zh-CN" altLang="en-US" sz="2300" b="1" dirty="0">
                <a:solidFill>
                  <a:srgbClr val="0070C0"/>
                </a:solidFill>
                <a:latin typeface="楷体" panose="02010609060101010101" pitchFamily="49" charset="-122"/>
                <a:ea typeface="楷体" panose="02010609060101010101" pitchFamily="49" charset="-122"/>
              </a:rPr>
              <a:t>、提前修读课程成绩认定</a:t>
            </a:r>
            <a:r>
              <a:rPr lang="zh-CN" altLang="en-US" sz="2000" dirty="0">
                <a:latin typeface="楷体" panose="02010609060101010101" pitchFamily="49" charset="-122"/>
                <a:ea typeface="楷体" panose="02010609060101010101" pitchFamily="49" charset="-122"/>
              </a:rPr>
              <a:t>：研究生正式入学前，经批准，选修我校研究生课程且成绩合格的，可在入学后两周内提出申请，经培养单位和研究生院审核同意后，予以认定学分。</a:t>
            </a:r>
            <a:r>
              <a:rPr lang="zh-CN" altLang="en-US" sz="2400" dirty="0">
                <a:latin typeface="楷体" panose="02010609060101010101" pitchFamily="49" charset="-122"/>
                <a:ea typeface="楷体" panose="02010609060101010101" pitchFamily="49" charset="-122"/>
              </a:rPr>
              <a:t>   </a:t>
            </a:r>
            <a:r>
              <a:rPr lang="en-US" altLang="zh-CN" sz="2400" dirty="0">
                <a:latin typeface="楷体" panose="02010609060101010101" pitchFamily="49" charset="-122"/>
                <a:ea typeface="楷体" panose="02010609060101010101" pitchFamily="49" charset="-122"/>
              </a:rPr>
              <a:t> </a:t>
            </a:r>
            <a:endParaRPr lang="zh-CN" altLang="en-US" sz="2400" dirty="0">
              <a:solidFill>
                <a:srgbClr val="FF0000"/>
              </a:solidFill>
              <a:latin typeface="楷体" panose="02010609060101010101" pitchFamily="49" charset="-122"/>
              <a:ea typeface="楷体" panose="02010609060101010101" pitchFamily="49" charset="-122"/>
            </a:endParaRPr>
          </a:p>
        </p:txBody>
      </p:sp>
      <p:sp>
        <p:nvSpPr>
          <p:cNvPr id="10" name="Rectangle 2"/>
          <p:cNvSpPr txBox="1"/>
          <p:nvPr/>
        </p:nvSpPr>
        <p:spPr>
          <a:xfrm>
            <a:off x="1635575" y="409917"/>
            <a:ext cx="5424805" cy="728345"/>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sz="4000" b="1" kern="0" dirty="0">
                <a:solidFill>
                  <a:srgbClr val="FFFF00"/>
                </a:solidFill>
                <a:latin typeface="华文新魏" panose="02010800040101010101" pitchFamily="2" charset="-122"/>
                <a:ea typeface="华文新魏" panose="02010800040101010101" pitchFamily="2" charset="-122"/>
              </a:rPr>
              <a:t>四、课程学习</a:t>
            </a:r>
            <a:r>
              <a:rPr lang="zh-CN" altLang="en-US" sz="3000" b="1" kern="0" dirty="0">
                <a:solidFill>
                  <a:srgbClr val="FFFF00"/>
                </a:solidFill>
                <a:latin typeface="华文新魏" panose="02010800040101010101" pitchFamily="2" charset="-122"/>
                <a:ea typeface="华文新魏" panose="02010800040101010101" pitchFamily="2" charset="-122"/>
              </a:rPr>
              <a:t>（修读规定）</a:t>
            </a:r>
            <a:endParaRPr lang="zh-CN" altLang="en-US" sz="3000" b="1" kern="0" dirty="0">
              <a:solidFill>
                <a:srgbClr val="FFFF00"/>
              </a:solidFill>
              <a:latin typeface="华文新魏" panose="02010800040101010101" pitchFamily="2" charset="-122"/>
              <a:ea typeface="华文新魏" panose="02010800040101010101" pitchFamily="2"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9" name="标题 1"/>
          <p:cNvSpPr txBox="1"/>
          <p:nvPr/>
        </p:nvSpPr>
        <p:spPr>
          <a:xfrm>
            <a:off x="1635576" y="404446"/>
            <a:ext cx="3938748" cy="715742"/>
          </a:xfrm>
          <a:prstGeom prst="rect">
            <a:avLst/>
          </a:prstGeom>
          <a:noFill/>
          <a:ln>
            <a:noFill/>
          </a:ln>
        </p:spPr>
        <p:txBody>
          <a:bodyPr/>
          <a:lstStyle>
            <a:defPPr>
              <a:defRPr lang="zh-CN"/>
            </a:defPPr>
            <a:lvl1pPr defTabSz="866775">
              <a:lnSpc>
                <a:spcPct val="90000"/>
              </a:lnSpc>
              <a:spcBef>
                <a:spcPct val="0"/>
              </a:spcBef>
              <a:buNone/>
              <a:defRPr sz="4000" b="1">
                <a:solidFill>
                  <a:srgbClr val="FFFF00"/>
                </a:solidFill>
                <a:latin typeface="华文新魏" panose="02010800040101010101" pitchFamily="2" charset="-122"/>
                <a:ea typeface="华文新魏" panose="02010800040101010101" pitchFamily="2" charset="-122"/>
                <a:cs typeface="+mj-cs"/>
              </a:defRPr>
            </a:lvl1pPr>
          </a:lstStyle>
          <a:p>
            <a:endParaRPr lang="en-US" altLang="zh-CN" dirty="0"/>
          </a:p>
          <a:p>
            <a:endParaRPr lang="zh-CN" altLang="en-US" dirty="0"/>
          </a:p>
        </p:txBody>
      </p:sp>
      <p:sp>
        <p:nvSpPr>
          <p:cNvPr id="4" name="矩形 3"/>
          <p:cNvSpPr/>
          <p:nvPr/>
        </p:nvSpPr>
        <p:spPr>
          <a:xfrm>
            <a:off x="1047603" y="2618844"/>
            <a:ext cx="10360204" cy="2862322"/>
          </a:xfrm>
          <a:prstGeom prst="rect">
            <a:avLst/>
          </a:prstGeom>
        </p:spPr>
        <p:txBody>
          <a:bodyPr wrap="square">
            <a:spAutoFit/>
          </a:bodyPr>
          <a:lstStyle/>
          <a:p>
            <a:pPr>
              <a:lnSpc>
                <a:spcPct val="150000"/>
              </a:lnSpc>
            </a:pPr>
            <a:r>
              <a:rPr lang="zh-CN" altLang="en-US" sz="2000" b="1" dirty="0">
                <a:latin typeface="楷体" panose="02010609060101010101" pitchFamily="49" charset="-122"/>
                <a:ea typeface="楷体" panose="02010609060101010101" pitchFamily="49" charset="-122"/>
              </a:rPr>
              <a:t>华东师范大学研究生教育以习近平新时代中国特色社会主义思想为指导，全面贯彻党的教育方针，落实全国研究生教育会议精神，践行学校“育人、文明、发展”三大使命，以立德树人、服务需求、提高质量、追求卓越为发展主线，</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更新观念、改变思维，</a:t>
            </a:r>
            <a:r>
              <a:rPr lang="zh-CN" altLang="en-US" sz="2000" b="1" dirty="0">
                <a:latin typeface="楷体" panose="02010609060101010101" pitchFamily="49" charset="-122"/>
                <a:ea typeface="楷体" panose="02010609060101010101" pitchFamily="49" charset="-122"/>
              </a:rPr>
              <a:t>面向世界科技竞争最前沿，面向经济社会发展主战场，面向人民群众新需求，面向国家治理大战略，围绕价值塑造、知识创造、思维提升、能力达成、精神养成五方面要素，按照世界一流卓越育人标准，</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深刻变革</a:t>
            </a:r>
            <a:r>
              <a:rPr lang="zh-CN" altLang="en-US"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研究生</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育人模式</a:t>
            </a:r>
            <a:r>
              <a:rPr lang="zh-CN" altLang="en-US"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加速培养“自由而全面”的</a:t>
            </a:r>
            <a:r>
              <a:rPr lang="zh-CN" altLang="en-US" sz="2000" b="1" dirty="0">
                <a:latin typeface="楷体" panose="02010609060101010101" pitchFamily="49" charset="-122"/>
                <a:ea typeface="楷体" panose="02010609060101010101" pitchFamily="49" charset="-122"/>
              </a:rPr>
              <a:t>国家急需卓越人才。</a:t>
            </a:r>
            <a:endParaRPr lang="zh-CN" altLang="en-US" sz="2000" b="1" dirty="0">
              <a:latin typeface="楷体" panose="02010609060101010101" pitchFamily="49" charset="-122"/>
              <a:ea typeface="楷体" panose="02010609060101010101" pitchFamily="49" charset="-122"/>
            </a:endParaRPr>
          </a:p>
        </p:txBody>
      </p:sp>
      <p:sp>
        <p:nvSpPr>
          <p:cNvPr id="10" name="矩形 9"/>
          <p:cNvSpPr/>
          <p:nvPr/>
        </p:nvSpPr>
        <p:spPr>
          <a:xfrm>
            <a:off x="1881808" y="473998"/>
            <a:ext cx="4916557" cy="650691"/>
          </a:xfrm>
          <a:prstGeom prst="rect">
            <a:avLst/>
          </a:prstGeom>
        </p:spPr>
        <p:txBody>
          <a:bodyPr wrap="square">
            <a:spAutoFit/>
          </a:bodyPr>
          <a:lstStyle/>
          <a:p>
            <a:pPr defTabSz="866775">
              <a:lnSpc>
                <a:spcPct val="90000"/>
              </a:lnSpc>
              <a:spcBef>
                <a:spcPct val="0"/>
              </a:spcBef>
            </a:pPr>
            <a:r>
              <a:rPr lang="zh-CN" altLang="en-US" sz="4000" b="1" dirty="0">
                <a:solidFill>
                  <a:srgbClr val="FFFF00"/>
                </a:solidFill>
                <a:latin typeface="华文新魏" panose="02010800040101010101" pitchFamily="2" charset="-122"/>
                <a:ea typeface="华文新魏" panose="02010800040101010101" pitchFamily="2" charset="-122"/>
                <a:cs typeface="+mj-cs"/>
              </a:rPr>
              <a:t>研究生教育</a:t>
            </a:r>
            <a:endParaRPr lang="zh-CN" altLang="en-US" sz="4000" b="1" dirty="0">
              <a:solidFill>
                <a:srgbClr val="FFFF00"/>
              </a:solidFill>
              <a:latin typeface="华文新魏" panose="02010800040101010101" pitchFamily="2" charset="-122"/>
              <a:ea typeface="华文新魏" panose="02010800040101010101" pitchFamily="2" charset="-122"/>
              <a:cs typeface="+mj-c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41" name="内容占位符 2"/>
          <p:cNvSpPr txBox="1"/>
          <p:nvPr/>
        </p:nvSpPr>
        <p:spPr>
          <a:xfrm>
            <a:off x="1007165" y="1754909"/>
            <a:ext cx="10628243" cy="3125512"/>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a:lnSpc>
                <a:spcPct val="150000"/>
              </a:lnSpc>
              <a:spcBef>
                <a:spcPts val="0"/>
              </a:spcBef>
              <a:buNone/>
            </a:pPr>
            <a:r>
              <a:rPr lang="en-US" altLang="zh-CN" sz="2000" dirty="0">
                <a:latin typeface="楷体" panose="02010609060101010101" pitchFamily="49" charset="-122"/>
                <a:ea typeface="楷体" panose="02010609060101010101" pitchFamily="49" charset="-122"/>
              </a:rPr>
              <a:t>    </a:t>
            </a:r>
            <a:r>
              <a:rPr lang="en-US" altLang="zh-CN" sz="2300" b="1" dirty="0">
                <a:solidFill>
                  <a:srgbClr val="0070C0"/>
                </a:solidFill>
                <a:latin typeface="楷体" panose="02010609060101010101" pitchFamily="49" charset="-122"/>
                <a:ea typeface="楷体" panose="02010609060101010101" pitchFamily="49" charset="-122"/>
              </a:rPr>
              <a:t>10</a:t>
            </a:r>
            <a:r>
              <a:rPr lang="zh-CN" altLang="en-US" sz="2300" b="1" dirty="0">
                <a:solidFill>
                  <a:srgbClr val="0070C0"/>
                </a:solidFill>
                <a:latin typeface="楷体" panose="02010609060101010101" pitchFamily="49" charset="-122"/>
                <a:ea typeface="楷体" panose="02010609060101010101" pitchFamily="49" charset="-122"/>
              </a:rPr>
              <a:t>、考试要求</a:t>
            </a:r>
            <a:endParaRPr lang="zh-CN" altLang="en-US" sz="2300" b="1" dirty="0">
              <a:solidFill>
                <a:srgbClr val="0070C0"/>
              </a:solidFill>
              <a:latin typeface="楷体" panose="02010609060101010101" pitchFamily="49" charset="-122"/>
              <a:ea typeface="楷体" panose="02010609060101010101" pitchFamily="49" charset="-122"/>
            </a:endParaRPr>
          </a:p>
          <a:p>
            <a:pPr marL="0">
              <a:lnSpc>
                <a:spcPct val="150000"/>
              </a:lnSpc>
              <a:spcBef>
                <a:spcPts val="0"/>
              </a:spcBef>
              <a:buNone/>
            </a:pPr>
            <a:r>
              <a:rPr lang="zh-CN" altLang="en-US" sz="2000" dirty="0">
                <a:latin typeface="楷体" panose="02010609060101010101" pitchFamily="49" charset="-122"/>
                <a:ea typeface="楷体" panose="02010609060101010101" pitchFamily="49" charset="-122"/>
              </a:rPr>
              <a:t> （</a:t>
            </a:r>
            <a:r>
              <a:rPr lang="en-US" altLang="zh-CN" sz="2000" dirty="0">
                <a:latin typeface="楷体" panose="02010609060101010101" pitchFamily="49" charset="-122"/>
                <a:ea typeface="楷体" panose="02010609060101010101" pitchFamily="49" charset="-122"/>
              </a:rPr>
              <a:t>1</a:t>
            </a:r>
            <a:r>
              <a:rPr lang="zh-CN" altLang="en-US" sz="2000" dirty="0">
                <a:latin typeface="楷体" panose="02010609060101010101" pitchFamily="49" charset="-122"/>
                <a:ea typeface="楷体" panose="02010609060101010101" pitchFamily="49" charset="-122"/>
              </a:rPr>
              <a:t>）学生须持身份证、带有照片的校园卡或学生证等有效证件，提前</a:t>
            </a:r>
            <a:r>
              <a:rPr lang="en-US" altLang="zh-CN" sz="2000" dirty="0">
                <a:latin typeface="楷体" panose="02010609060101010101" pitchFamily="49" charset="-122"/>
                <a:ea typeface="楷体" panose="02010609060101010101" pitchFamily="49" charset="-122"/>
              </a:rPr>
              <a:t>10</a:t>
            </a:r>
            <a:r>
              <a:rPr lang="zh-CN" altLang="en-US" sz="2000" dirty="0">
                <a:latin typeface="楷体" panose="02010609060101010101" pitchFamily="49" charset="-122"/>
                <a:ea typeface="楷体" panose="02010609060101010101" pitchFamily="49" charset="-122"/>
              </a:rPr>
              <a:t>分钟进入考场，开考</a:t>
            </a:r>
            <a:r>
              <a:rPr lang="en-US" altLang="zh-CN" sz="2000" dirty="0">
                <a:latin typeface="楷体" panose="02010609060101010101" pitchFamily="49" charset="-122"/>
                <a:ea typeface="楷体" panose="02010609060101010101" pitchFamily="49" charset="-122"/>
              </a:rPr>
              <a:t>30</a:t>
            </a:r>
            <a:r>
              <a:rPr lang="zh-CN" altLang="en-US" sz="2000" dirty="0">
                <a:latin typeface="楷体" panose="02010609060101010101" pitchFamily="49" charset="-122"/>
                <a:ea typeface="楷体" panose="02010609060101010101" pitchFamily="49" charset="-122"/>
              </a:rPr>
              <a:t>分钟后不得进入考场。</a:t>
            </a:r>
            <a:endParaRPr lang="zh-CN" altLang="en-US" sz="2000" dirty="0">
              <a:latin typeface="楷体" panose="02010609060101010101" pitchFamily="49" charset="-122"/>
              <a:ea typeface="楷体" panose="02010609060101010101" pitchFamily="49" charset="-122"/>
            </a:endParaRPr>
          </a:p>
          <a:p>
            <a:pPr marL="0">
              <a:lnSpc>
                <a:spcPct val="150000"/>
              </a:lnSpc>
              <a:spcBef>
                <a:spcPts val="0"/>
              </a:spcBef>
              <a:buNone/>
            </a:pPr>
            <a:r>
              <a:rPr lang="zh-CN" altLang="en-US" sz="2000" dirty="0">
                <a:latin typeface="楷体" panose="02010609060101010101" pitchFamily="49" charset="-122"/>
                <a:ea typeface="楷体" panose="02010609060101010101" pitchFamily="49" charset="-122"/>
              </a:rPr>
              <a:t> （</a:t>
            </a:r>
            <a:r>
              <a:rPr lang="en-US" altLang="zh-CN" sz="2000" dirty="0">
                <a:latin typeface="楷体" panose="02010609060101010101" pitchFamily="49" charset="-122"/>
                <a:ea typeface="楷体" panose="02010609060101010101" pitchFamily="49" charset="-122"/>
              </a:rPr>
              <a:t>2</a:t>
            </a:r>
            <a:r>
              <a:rPr lang="zh-CN" altLang="en-US" sz="2000" dirty="0">
                <a:latin typeface="楷体" panose="02010609060101010101" pitchFamily="49" charset="-122"/>
                <a:ea typeface="楷体" panose="02010609060101010101" pitchFamily="49" charset="-122"/>
              </a:rPr>
              <a:t>）学生应服从监考教师的指导，进入考场后， </a:t>
            </a:r>
            <a:r>
              <a:rPr lang="zh-CN" altLang="en-US" sz="2000" dirty="0">
                <a:latin typeface="楷体" panose="02010609060101010101" pitchFamily="49" charset="-122"/>
                <a:ea typeface="楷体" panose="02010609060101010101" pitchFamily="49" charset="-122"/>
                <a:sym typeface="+mn-ea"/>
              </a:rPr>
              <a:t>应保持考场内肃静，一律关闭手机等所有通讯工具，否则按作弊论处。</a:t>
            </a:r>
            <a:endParaRPr lang="zh-CN" altLang="en-US" sz="2000" dirty="0">
              <a:latin typeface="楷体" panose="02010609060101010101" pitchFamily="49" charset="-122"/>
              <a:ea typeface="楷体" panose="02010609060101010101" pitchFamily="49" charset="-122"/>
            </a:endParaRPr>
          </a:p>
          <a:p>
            <a:pPr marL="0">
              <a:lnSpc>
                <a:spcPct val="150000"/>
              </a:lnSpc>
              <a:spcBef>
                <a:spcPts val="0"/>
              </a:spcBef>
              <a:buNone/>
            </a:pPr>
            <a:r>
              <a:rPr lang="zh-CN" altLang="en-US" sz="2000" dirty="0">
                <a:latin typeface="楷体" panose="02010609060101010101" pitchFamily="49" charset="-122"/>
                <a:ea typeface="楷体" panose="02010609060101010101" pitchFamily="49" charset="-122"/>
              </a:rPr>
              <a:t> （</a:t>
            </a:r>
            <a:r>
              <a:rPr lang="en-US" altLang="zh-CN" sz="2000" dirty="0">
                <a:latin typeface="楷体" panose="02010609060101010101" pitchFamily="49" charset="-122"/>
                <a:ea typeface="楷体" panose="02010609060101010101" pitchFamily="49" charset="-122"/>
              </a:rPr>
              <a:t>3</a:t>
            </a:r>
            <a:r>
              <a:rPr lang="zh-CN" altLang="en-US" sz="2000" dirty="0">
                <a:latin typeface="楷体" panose="02010609060101010101" pitchFamily="49" charset="-122"/>
                <a:ea typeface="楷体" panose="02010609060101010101" pitchFamily="49" charset="-122"/>
              </a:rPr>
              <a:t>）参加闭卷考试只准携带必要的文具入座，开卷考试只准携带教师规定的书籍笔记和文具用品。其它任何物品须自觉地集中放在考场前的讲台上或监考教师指定的地方。</a:t>
            </a:r>
            <a:endParaRPr lang="zh-CN" altLang="en-US" sz="2000" dirty="0">
              <a:latin typeface="楷体" panose="02010609060101010101" pitchFamily="49" charset="-122"/>
              <a:ea typeface="楷体" panose="02010609060101010101" pitchFamily="49" charset="-122"/>
            </a:endParaRPr>
          </a:p>
          <a:p>
            <a:pPr marL="0">
              <a:lnSpc>
                <a:spcPct val="150000"/>
              </a:lnSpc>
              <a:spcBef>
                <a:spcPts val="0"/>
              </a:spcBef>
              <a:buNone/>
            </a:pPr>
            <a:r>
              <a:rPr lang="zh-CN" altLang="en-US" sz="2000" dirty="0">
                <a:latin typeface="楷体" panose="02010609060101010101" pitchFamily="49" charset="-122"/>
                <a:ea typeface="楷体" panose="02010609060101010101" pitchFamily="49" charset="-122"/>
              </a:rPr>
              <a:t> （</a:t>
            </a:r>
            <a:r>
              <a:rPr lang="en-US" altLang="zh-CN" sz="2000" dirty="0">
                <a:latin typeface="楷体" panose="02010609060101010101" pitchFamily="49" charset="-122"/>
                <a:ea typeface="楷体" panose="02010609060101010101" pitchFamily="49" charset="-122"/>
              </a:rPr>
              <a:t>4</a:t>
            </a:r>
            <a:r>
              <a:rPr lang="zh-CN" altLang="en-US" sz="2000" dirty="0">
                <a:latin typeface="楷体" panose="02010609060101010101" pitchFamily="49" charset="-122"/>
                <a:ea typeface="楷体" panose="02010609060101010101" pitchFamily="49" charset="-122"/>
              </a:rPr>
              <a:t>）学生严重违反考场纪律或考试作弊，</a:t>
            </a:r>
            <a:r>
              <a:rPr lang="zh-CN" altLang="en-US" sz="2000" dirty="0">
                <a:latin typeface="楷体" panose="02010609060101010101" pitchFamily="49" charset="-122"/>
                <a:ea typeface="楷体" panose="02010609060101010101" pitchFamily="49" charset="-122"/>
                <a:sym typeface="+mn-ea"/>
              </a:rPr>
              <a:t>该课程成绩按照《华东师范大学研究生课程</a:t>
            </a:r>
            <a:endParaRPr lang="zh-CN" altLang="en-US" sz="2000" dirty="0">
              <a:latin typeface="楷体" panose="02010609060101010101" pitchFamily="49" charset="-122"/>
              <a:ea typeface="楷体" panose="02010609060101010101" pitchFamily="49" charset="-122"/>
            </a:endParaRPr>
          </a:p>
          <a:p>
            <a:pPr marL="0">
              <a:lnSpc>
                <a:spcPct val="150000"/>
              </a:lnSpc>
              <a:spcBef>
                <a:spcPts val="0"/>
              </a:spcBef>
              <a:buNone/>
            </a:pPr>
            <a:r>
              <a:rPr lang="zh-CN" altLang="en-US" sz="2000" dirty="0">
                <a:latin typeface="楷体" panose="02010609060101010101" pitchFamily="49" charset="-122"/>
                <a:ea typeface="楷体" panose="02010609060101010101" pitchFamily="49" charset="-122"/>
                <a:sym typeface="+mn-ea"/>
              </a:rPr>
              <a:t>学习和成绩管理规定》处理，</a:t>
            </a:r>
            <a:r>
              <a:rPr lang="zh-CN" altLang="en-US" sz="2000" dirty="0">
                <a:latin typeface="楷体" panose="02010609060101010101" pitchFamily="49" charset="-122"/>
                <a:ea typeface="楷体" panose="02010609060101010101" pitchFamily="49" charset="-122"/>
              </a:rPr>
              <a:t>并按</a:t>
            </a:r>
            <a:r>
              <a:rPr lang="en-US" altLang="zh-CN" sz="2000" dirty="0">
                <a:latin typeface="楷体" panose="02010609060101010101" pitchFamily="49" charset="-122"/>
                <a:ea typeface="楷体" panose="02010609060101010101" pitchFamily="49" charset="-122"/>
              </a:rPr>
              <a:t>《</a:t>
            </a:r>
            <a:r>
              <a:rPr lang="zh-CN" altLang="en-US" sz="2000" dirty="0">
                <a:latin typeface="楷体" panose="02010609060101010101" pitchFamily="49" charset="-122"/>
                <a:ea typeface="楷体" panose="02010609060101010101" pitchFamily="49" charset="-122"/>
              </a:rPr>
              <a:t>华东师范大学学生违纪处分办法</a:t>
            </a:r>
            <a:r>
              <a:rPr lang="en-US" altLang="zh-CN" sz="2000" dirty="0">
                <a:latin typeface="楷体" panose="02010609060101010101" pitchFamily="49" charset="-122"/>
                <a:ea typeface="楷体" panose="02010609060101010101" pitchFamily="49" charset="-122"/>
              </a:rPr>
              <a:t>》</a:t>
            </a:r>
            <a:r>
              <a:rPr lang="zh-CN" altLang="en-US" sz="2000" dirty="0">
                <a:latin typeface="楷体" panose="02010609060101010101" pitchFamily="49" charset="-122"/>
                <a:ea typeface="楷体" panose="02010609060101010101" pitchFamily="49" charset="-122"/>
              </a:rPr>
              <a:t>予以处分。</a:t>
            </a:r>
            <a:endParaRPr lang="en-US" altLang="zh-CN" sz="2000" dirty="0">
              <a:latin typeface="楷体" panose="02010609060101010101" pitchFamily="49" charset="-122"/>
              <a:ea typeface="楷体" panose="02010609060101010101" pitchFamily="49" charset="-122"/>
            </a:endParaRPr>
          </a:p>
          <a:p>
            <a:pPr marL="0">
              <a:lnSpc>
                <a:spcPct val="150000"/>
              </a:lnSpc>
              <a:spcBef>
                <a:spcPts val="0"/>
              </a:spcBef>
              <a:buNone/>
            </a:pPr>
            <a:r>
              <a:rPr lang="zh-CN" altLang="en-US" sz="2000" dirty="0">
                <a:latin typeface="楷体" panose="02010609060101010101" pitchFamily="49" charset="-122"/>
                <a:ea typeface="楷体" panose="02010609060101010101" pitchFamily="49" charset="-122"/>
              </a:rPr>
              <a:t>具体请查阅</a:t>
            </a:r>
            <a:r>
              <a:rPr lang="zh-CN" altLang="en-US" sz="2000" b="1" dirty="0">
                <a:solidFill>
                  <a:srgbClr val="FF0000"/>
                </a:solidFill>
                <a:latin typeface="楷体" panose="02010609060101010101" pitchFamily="49" charset="-122"/>
                <a:ea typeface="楷体" panose="02010609060101010101" pitchFamily="49" charset="-122"/>
              </a:rPr>
              <a:t>《研究生手册》（202</a:t>
            </a:r>
            <a:r>
              <a:rPr lang="en-US" altLang="zh-CN" sz="2000" b="1" dirty="0">
                <a:solidFill>
                  <a:srgbClr val="FF0000"/>
                </a:solidFill>
                <a:latin typeface="楷体" panose="02010609060101010101" pitchFamily="49" charset="-122"/>
                <a:ea typeface="楷体" panose="02010609060101010101" pitchFamily="49" charset="-122"/>
              </a:rPr>
              <a:t>2</a:t>
            </a:r>
            <a:r>
              <a:rPr lang="zh-CN" altLang="en-US" sz="2000" b="1" dirty="0">
                <a:solidFill>
                  <a:srgbClr val="FF0000"/>
                </a:solidFill>
                <a:latin typeface="楷体" panose="02010609060101010101" pitchFamily="49" charset="-122"/>
                <a:ea typeface="楷体" panose="02010609060101010101" pitchFamily="49" charset="-122"/>
              </a:rPr>
              <a:t>）“华东师范大学研究生考试要求”</a:t>
            </a:r>
            <a:endParaRPr lang="zh-CN" altLang="en-US" sz="2000" b="1" dirty="0">
              <a:solidFill>
                <a:srgbClr val="FF0000"/>
              </a:solidFill>
              <a:latin typeface="楷体" panose="02010609060101010101" pitchFamily="49" charset="-122"/>
              <a:ea typeface="楷体" panose="02010609060101010101" pitchFamily="49" charset="-122"/>
            </a:endParaRPr>
          </a:p>
          <a:p>
            <a:pPr marL="0">
              <a:lnSpc>
                <a:spcPct val="150000"/>
              </a:lnSpc>
              <a:spcBef>
                <a:spcPts val="0"/>
              </a:spcBef>
              <a:buNone/>
            </a:pPr>
            <a:endParaRPr lang="zh-CN" altLang="en-US" sz="2000" dirty="0">
              <a:latin typeface="楷体" panose="02010609060101010101" pitchFamily="49" charset="-122"/>
              <a:ea typeface="楷体" panose="02010609060101010101" pitchFamily="49" charset="-122"/>
            </a:endParaRPr>
          </a:p>
          <a:p>
            <a:pPr marL="0" fontAlgn="auto">
              <a:lnSpc>
                <a:spcPct val="150000"/>
              </a:lnSpc>
              <a:spcBef>
                <a:spcPts val="0"/>
              </a:spcBef>
              <a:buFont typeface="Arial" panose="020B0604020202020204" pitchFamily="34" charset="0"/>
              <a:buNone/>
            </a:pPr>
            <a:r>
              <a:rPr lang="en-US" altLang="zh-CN" sz="2000" dirty="0">
                <a:latin typeface="楷体" panose="02010609060101010101" pitchFamily="49" charset="-122"/>
                <a:ea typeface="楷体" panose="02010609060101010101" pitchFamily="49" charset="-122"/>
              </a:rPr>
              <a:t> </a:t>
            </a:r>
            <a:endParaRPr lang="zh-CN" altLang="en-US" sz="2400" dirty="0">
              <a:solidFill>
                <a:srgbClr val="FF0000"/>
              </a:solidFill>
              <a:latin typeface="楷体" panose="02010609060101010101" pitchFamily="49" charset="-122"/>
              <a:ea typeface="楷体" panose="02010609060101010101" pitchFamily="49" charset="-122"/>
            </a:endParaRPr>
          </a:p>
        </p:txBody>
      </p:sp>
      <p:sp>
        <p:nvSpPr>
          <p:cNvPr id="10" name="Rectangle 2"/>
          <p:cNvSpPr txBox="1"/>
          <p:nvPr/>
        </p:nvSpPr>
        <p:spPr>
          <a:xfrm>
            <a:off x="1635575" y="409917"/>
            <a:ext cx="5424805" cy="728345"/>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sz="4000" b="1" kern="0" dirty="0">
                <a:solidFill>
                  <a:srgbClr val="FFFF00"/>
                </a:solidFill>
                <a:latin typeface="华文新魏" panose="02010800040101010101" pitchFamily="2" charset="-122"/>
                <a:ea typeface="华文新魏" panose="02010800040101010101" pitchFamily="2" charset="-122"/>
              </a:rPr>
              <a:t>四、课程学习</a:t>
            </a:r>
            <a:r>
              <a:rPr lang="zh-CN" altLang="en-US" sz="3000" b="1" kern="0" dirty="0">
                <a:solidFill>
                  <a:srgbClr val="FFFF00"/>
                </a:solidFill>
                <a:latin typeface="华文新魏" panose="02010800040101010101" pitchFamily="2" charset="-122"/>
                <a:ea typeface="华文新魏" panose="02010800040101010101" pitchFamily="2" charset="-122"/>
              </a:rPr>
              <a:t>（修读规定）</a:t>
            </a:r>
            <a:endParaRPr lang="zh-CN" altLang="en-US" sz="3000" b="1" kern="0" dirty="0">
              <a:solidFill>
                <a:srgbClr val="FFFF00"/>
              </a:solidFill>
              <a:latin typeface="华文新魏" panose="02010800040101010101" pitchFamily="2" charset="-122"/>
              <a:ea typeface="华文新魏" panose="02010800040101010101" pitchFamily="2" charset="-122"/>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41" name="内容占位符 2"/>
          <p:cNvSpPr txBox="1"/>
          <p:nvPr/>
        </p:nvSpPr>
        <p:spPr>
          <a:xfrm>
            <a:off x="1007165" y="1754909"/>
            <a:ext cx="10628243" cy="3125512"/>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a:lnSpc>
                <a:spcPct val="150000"/>
              </a:lnSpc>
              <a:spcBef>
                <a:spcPts val="0"/>
              </a:spcBef>
              <a:buNone/>
            </a:pPr>
            <a:r>
              <a:rPr lang="en-US" altLang="zh-CN" sz="2000" dirty="0">
                <a:latin typeface="楷体" panose="02010609060101010101" pitchFamily="49" charset="-122"/>
                <a:ea typeface="楷体" panose="02010609060101010101" pitchFamily="49" charset="-122"/>
              </a:rPr>
              <a:t>    </a:t>
            </a:r>
            <a:r>
              <a:rPr lang="en-US" altLang="zh-CN" sz="2300" b="1" dirty="0">
                <a:solidFill>
                  <a:srgbClr val="0070C0"/>
                </a:solidFill>
                <a:latin typeface="楷体" panose="02010609060101010101" pitchFamily="49" charset="-122"/>
                <a:ea typeface="楷体" panose="02010609060101010101" pitchFamily="49" charset="-122"/>
              </a:rPr>
              <a:t>10</a:t>
            </a:r>
            <a:r>
              <a:rPr lang="zh-CN" altLang="en-US" sz="2300" b="1" dirty="0">
                <a:solidFill>
                  <a:srgbClr val="0070C0"/>
                </a:solidFill>
                <a:latin typeface="楷体" panose="02010609060101010101" pitchFamily="49" charset="-122"/>
                <a:ea typeface="楷体" panose="02010609060101010101" pitchFamily="49" charset="-122"/>
              </a:rPr>
              <a:t>、考试要求</a:t>
            </a:r>
            <a:endParaRPr lang="zh-CN" altLang="en-US" sz="2300" b="1" dirty="0">
              <a:solidFill>
                <a:srgbClr val="0070C0"/>
              </a:solidFill>
              <a:latin typeface="楷体" panose="02010609060101010101" pitchFamily="49" charset="-122"/>
              <a:ea typeface="楷体" panose="02010609060101010101" pitchFamily="49" charset="-122"/>
            </a:endParaRPr>
          </a:p>
          <a:p>
            <a:pPr marL="0">
              <a:lnSpc>
                <a:spcPct val="150000"/>
              </a:lnSpc>
              <a:spcBef>
                <a:spcPts val="0"/>
              </a:spcBef>
              <a:buNone/>
            </a:pPr>
            <a:r>
              <a:rPr lang="zh-CN" altLang="en-US" sz="2000" dirty="0">
                <a:latin typeface="楷体" panose="02010609060101010101" pitchFamily="49" charset="-122"/>
                <a:ea typeface="楷体" panose="02010609060101010101" pitchFamily="49" charset="-122"/>
              </a:rPr>
              <a:t> （</a:t>
            </a:r>
            <a:r>
              <a:rPr lang="en-US" altLang="zh-CN" sz="2000" dirty="0">
                <a:latin typeface="楷体" panose="02010609060101010101" pitchFamily="49" charset="-122"/>
                <a:ea typeface="楷体" panose="02010609060101010101" pitchFamily="49" charset="-122"/>
              </a:rPr>
              <a:t>1</a:t>
            </a:r>
            <a:r>
              <a:rPr lang="zh-CN" altLang="en-US" sz="2000" dirty="0">
                <a:latin typeface="楷体" panose="02010609060101010101" pitchFamily="49" charset="-122"/>
                <a:ea typeface="楷体" panose="02010609060101010101" pitchFamily="49" charset="-122"/>
              </a:rPr>
              <a:t>）学生须持身份证、带有照片的校园卡或学生证等有效证件，提前</a:t>
            </a:r>
            <a:r>
              <a:rPr lang="en-US" altLang="zh-CN" sz="2000" dirty="0">
                <a:latin typeface="楷体" panose="02010609060101010101" pitchFamily="49" charset="-122"/>
                <a:ea typeface="楷体" panose="02010609060101010101" pitchFamily="49" charset="-122"/>
              </a:rPr>
              <a:t>10</a:t>
            </a:r>
            <a:r>
              <a:rPr lang="zh-CN" altLang="en-US" sz="2000" dirty="0">
                <a:latin typeface="楷体" panose="02010609060101010101" pitchFamily="49" charset="-122"/>
                <a:ea typeface="楷体" panose="02010609060101010101" pitchFamily="49" charset="-122"/>
              </a:rPr>
              <a:t>分钟进入考场，开考</a:t>
            </a:r>
            <a:r>
              <a:rPr lang="en-US" altLang="zh-CN" sz="2000" dirty="0">
                <a:latin typeface="楷体" panose="02010609060101010101" pitchFamily="49" charset="-122"/>
                <a:ea typeface="楷体" panose="02010609060101010101" pitchFamily="49" charset="-122"/>
              </a:rPr>
              <a:t>30</a:t>
            </a:r>
            <a:r>
              <a:rPr lang="zh-CN" altLang="en-US" sz="2000" dirty="0">
                <a:latin typeface="楷体" panose="02010609060101010101" pitchFamily="49" charset="-122"/>
                <a:ea typeface="楷体" panose="02010609060101010101" pitchFamily="49" charset="-122"/>
              </a:rPr>
              <a:t>分钟后不得进入考场。</a:t>
            </a:r>
            <a:endParaRPr lang="zh-CN" altLang="en-US" sz="2000" dirty="0">
              <a:latin typeface="楷体" panose="02010609060101010101" pitchFamily="49" charset="-122"/>
              <a:ea typeface="楷体" panose="02010609060101010101" pitchFamily="49" charset="-122"/>
            </a:endParaRPr>
          </a:p>
          <a:p>
            <a:pPr marL="0">
              <a:lnSpc>
                <a:spcPct val="150000"/>
              </a:lnSpc>
              <a:spcBef>
                <a:spcPts val="0"/>
              </a:spcBef>
              <a:buNone/>
            </a:pPr>
            <a:r>
              <a:rPr lang="zh-CN" altLang="en-US" sz="2000" dirty="0">
                <a:latin typeface="楷体" panose="02010609060101010101" pitchFamily="49" charset="-122"/>
                <a:ea typeface="楷体" panose="02010609060101010101" pitchFamily="49" charset="-122"/>
              </a:rPr>
              <a:t> （</a:t>
            </a:r>
            <a:r>
              <a:rPr lang="en-US" altLang="zh-CN" sz="2000" dirty="0">
                <a:latin typeface="楷体" panose="02010609060101010101" pitchFamily="49" charset="-122"/>
                <a:ea typeface="楷体" panose="02010609060101010101" pitchFamily="49" charset="-122"/>
              </a:rPr>
              <a:t>2</a:t>
            </a:r>
            <a:r>
              <a:rPr lang="zh-CN" altLang="en-US" sz="2000" dirty="0">
                <a:latin typeface="楷体" panose="02010609060101010101" pitchFamily="49" charset="-122"/>
                <a:ea typeface="楷体" panose="02010609060101010101" pitchFamily="49" charset="-122"/>
              </a:rPr>
              <a:t>）学生应服从监考教师的指导，进入考场后， </a:t>
            </a:r>
            <a:r>
              <a:rPr lang="zh-CN" altLang="en-US" sz="2000" dirty="0">
                <a:latin typeface="楷体" panose="02010609060101010101" pitchFamily="49" charset="-122"/>
                <a:ea typeface="楷体" panose="02010609060101010101" pitchFamily="49" charset="-122"/>
                <a:sym typeface="+mn-ea"/>
              </a:rPr>
              <a:t>应保持考场内肃静，一律关闭手机等所有通讯工具，否则按作弊论处。</a:t>
            </a:r>
            <a:endParaRPr lang="zh-CN" altLang="en-US" sz="2000" dirty="0">
              <a:latin typeface="楷体" panose="02010609060101010101" pitchFamily="49" charset="-122"/>
              <a:ea typeface="楷体" panose="02010609060101010101" pitchFamily="49" charset="-122"/>
            </a:endParaRPr>
          </a:p>
          <a:p>
            <a:pPr marL="0">
              <a:lnSpc>
                <a:spcPct val="150000"/>
              </a:lnSpc>
              <a:spcBef>
                <a:spcPts val="0"/>
              </a:spcBef>
              <a:buNone/>
            </a:pPr>
            <a:r>
              <a:rPr lang="zh-CN" altLang="en-US" sz="2000" dirty="0">
                <a:latin typeface="楷体" panose="02010609060101010101" pitchFamily="49" charset="-122"/>
                <a:ea typeface="楷体" panose="02010609060101010101" pitchFamily="49" charset="-122"/>
              </a:rPr>
              <a:t> （</a:t>
            </a:r>
            <a:r>
              <a:rPr lang="en-US" altLang="zh-CN" sz="2000" dirty="0">
                <a:latin typeface="楷体" panose="02010609060101010101" pitchFamily="49" charset="-122"/>
                <a:ea typeface="楷体" panose="02010609060101010101" pitchFamily="49" charset="-122"/>
              </a:rPr>
              <a:t>3</a:t>
            </a:r>
            <a:r>
              <a:rPr lang="zh-CN" altLang="en-US" sz="2000" dirty="0">
                <a:latin typeface="楷体" panose="02010609060101010101" pitchFamily="49" charset="-122"/>
                <a:ea typeface="楷体" panose="02010609060101010101" pitchFamily="49" charset="-122"/>
              </a:rPr>
              <a:t>）参加闭卷考试只准携带必要的文具入座，开卷考试只准携带教师规定的书籍笔记和文具用品。其它任何物品须自觉地集中放在考场前的讲台上或监考教师指定的地方。</a:t>
            </a:r>
            <a:endParaRPr lang="zh-CN" altLang="en-US" sz="2000" dirty="0">
              <a:latin typeface="楷体" panose="02010609060101010101" pitchFamily="49" charset="-122"/>
              <a:ea typeface="楷体" panose="02010609060101010101" pitchFamily="49" charset="-122"/>
            </a:endParaRPr>
          </a:p>
          <a:p>
            <a:pPr marL="0">
              <a:lnSpc>
                <a:spcPct val="150000"/>
              </a:lnSpc>
              <a:spcBef>
                <a:spcPts val="0"/>
              </a:spcBef>
              <a:buNone/>
            </a:pPr>
            <a:r>
              <a:rPr lang="zh-CN" altLang="en-US" sz="2000" dirty="0">
                <a:latin typeface="楷体" panose="02010609060101010101" pitchFamily="49" charset="-122"/>
                <a:ea typeface="楷体" panose="02010609060101010101" pitchFamily="49" charset="-122"/>
              </a:rPr>
              <a:t> （</a:t>
            </a:r>
            <a:r>
              <a:rPr lang="en-US" altLang="zh-CN" sz="2000" dirty="0">
                <a:latin typeface="楷体" panose="02010609060101010101" pitchFamily="49" charset="-122"/>
                <a:ea typeface="楷体" panose="02010609060101010101" pitchFamily="49" charset="-122"/>
              </a:rPr>
              <a:t>4</a:t>
            </a:r>
            <a:r>
              <a:rPr lang="zh-CN" altLang="en-US" sz="2000" dirty="0">
                <a:latin typeface="楷体" panose="02010609060101010101" pitchFamily="49" charset="-122"/>
                <a:ea typeface="楷体" panose="02010609060101010101" pitchFamily="49" charset="-122"/>
              </a:rPr>
              <a:t>）学生严重违反考场纪律或考试作弊，</a:t>
            </a:r>
            <a:r>
              <a:rPr lang="zh-CN" altLang="en-US" sz="2000" dirty="0">
                <a:latin typeface="楷体" panose="02010609060101010101" pitchFamily="49" charset="-122"/>
                <a:ea typeface="楷体" panose="02010609060101010101" pitchFamily="49" charset="-122"/>
                <a:sym typeface="+mn-ea"/>
              </a:rPr>
              <a:t>该课程成绩按照《华东师范大学研究生课程</a:t>
            </a:r>
            <a:endParaRPr lang="zh-CN" altLang="en-US" sz="2000" dirty="0">
              <a:latin typeface="楷体" panose="02010609060101010101" pitchFamily="49" charset="-122"/>
              <a:ea typeface="楷体" panose="02010609060101010101" pitchFamily="49" charset="-122"/>
            </a:endParaRPr>
          </a:p>
          <a:p>
            <a:pPr marL="0">
              <a:lnSpc>
                <a:spcPct val="150000"/>
              </a:lnSpc>
              <a:spcBef>
                <a:spcPts val="0"/>
              </a:spcBef>
              <a:buNone/>
            </a:pPr>
            <a:r>
              <a:rPr lang="zh-CN" altLang="en-US" sz="2000" dirty="0">
                <a:latin typeface="楷体" panose="02010609060101010101" pitchFamily="49" charset="-122"/>
                <a:ea typeface="楷体" panose="02010609060101010101" pitchFamily="49" charset="-122"/>
                <a:sym typeface="+mn-ea"/>
              </a:rPr>
              <a:t>学习和成绩管理规定》处理，</a:t>
            </a:r>
            <a:r>
              <a:rPr lang="zh-CN" altLang="en-US" sz="2000" dirty="0">
                <a:latin typeface="楷体" panose="02010609060101010101" pitchFamily="49" charset="-122"/>
                <a:ea typeface="楷体" panose="02010609060101010101" pitchFamily="49" charset="-122"/>
              </a:rPr>
              <a:t>并按</a:t>
            </a:r>
            <a:r>
              <a:rPr lang="en-US" altLang="zh-CN" sz="2000" dirty="0">
                <a:latin typeface="楷体" panose="02010609060101010101" pitchFamily="49" charset="-122"/>
                <a:ea typeface="楷体" panose="02010609060101010101" pitchFamily="49" charset="-122"/>
              </a:rPr>
              <a:t>《</a:t>
            </a:r>
            <a:r>
              <a:rPr lang="zh-CN" altLang="en-US" sz="2000" dirty="0">
                <a:latin typeface="楷体" panose="02010609060101010101" pitchFamily="49" charset="-122"/>
                <a:ea typeface="楷体" panose="02010609060101010101" pitchFamily="49" charset="-122"/>
              </a:rPr>
              <a:t>华东师范大学学生违纪处分办法</a:t>
            </a:r>
            <a:r>
              <a:rPr lang="en-US" altLang="zh-CN" sz="2000" dirty="0">
                <a:latin typeface="楷体" panose="02010609060101010101" pitchFamily="49" charset="-122"/>
                <a:ea typeface="楷体" panose="02010609060101010101" pitchFamily="49" charset="-122"/>
              </a:rPr>
              <a:t>》</a:t>
            </a:r>
            <a:r>
              <a:rPr lang="zh-CN" altLang="en-US" sz="2000" dirty="0">
                <a:latin typeface="楷体" panose="02010609060101010101" pitchFamily="49" charset="-122"/>
                <a:ea typeface="楷体" panose="02010609060101010101" pitchFamily="49" charset="-122"/>
              </a:rPr>
              <a:t>予以处分。</a:t>
            </a:r>
            <a:endParaRPr lang="en-US" altLang="zh-CN" sz="2000" dirty="0">
              <a:latin typeface="楷体" panose="02010609060101010101" pitchFamily="49" charset="-122"/>
              <a:ea typeface="楷体" panose="02010609060101010101" pitchFamily="49" charset="-122"/>
            </a:endParaRPr>
          </a:p>
          <a:p>
            <a:pPr marL="0">
              <a:lnSpc>
                <a:spcPct val="150000"/>
              </a:lnSpc>
              <a:spcBef>
                <a:spcPts val="0"/>
              </a:spcBef>
              <a:buNone/>
            </a:pPr>
            <a:r>
              <a:rPr lang="zh-CN" altLang="en-US" sz="2000" dirty="0">
                <a:latin typeface="楷体" panose="02010609060101010101" pitchFamily="49" charset="-122"/>
                <a:ea typeface="楷体" panose="02010609060101010101" pitchFamily="49" charset="-122"/>
              </a:rPr>
              <a:t>具体请查阅</a:t>
            </a:r>
            <a:r>
              <a:rPr lang="zh-CN" altLang="en-US" sz="2000" b="1" dirty="0">
                <a:solidFill>
                  <a:srgbClr val="FF0000"/>
                </a:solidFill>
                <a:latin typeface="楷体" panose="02010609060101010101" pitchFamily="49" charset="-122"/>
                <a:ea typeface="楷体" panose="02010609060101010101" pitchFamily="49" charset="-122"/>
              </a:rPr>
              <a:t>《研究生手册》（202</a:t>
            </a:r>
            <a:r>
              <a:rPr lang="en-US" altLang="zh-CN" sz="2000" b="1" dirty="0">
                <a:solidFill>
                  <a:srgbClr val="FF0000"/>
                </a:solidFill>
                <a:latin typeface="楷体" panose="02010609060101010101" pitchFamily="49" charset="-122"/>
                <a:ea typeface="楷体" panose="02010609060101010101" pitchFamily="49" charset="-122"/>
              </a:rPr>
              <a:t>2</a:t>
            </a:r>
            <a:r>
              <a:rPr lang="zh-CN" altLang="en-US" sz="2000" b="1" dirty="0">
                <a:solidFill>
                  <a:srgbClr val="FF0000"/>
                </a:solidFill>
                <a:latin typeface="楷体" panose="02010609060101010101" pitchFamily="49" charset="-122"/>
                <a:ea typeface="楷体" panose="02010609060101010101" pitchFamily="49" charset="-122"/>
              </a:rPr>
              <a:t>）“华东师范大学研究生考试要求”</a:t>
            </a:r>
            <a:endParaRPr lang="zh-CN" altLang="en-US" sz="2000" b="1" dirty="0">
              <a:solidFill>
                <a:srgbClr val="FF0000"/>
              </a:solidFill>
              <a:latin typeface="楷体" panose="02010609060101010101" pitchFamily="49" charset="-122"/>
              <a:ea typeface="楷体" panose="02010609060101010101" pitchFamily="49" charset="-122"/>
            </a:endParaRPr>
          </a:p>
          <a:p>
            <a:pPr marL="0">
              <a:lnSpc>
                <a:spcPct val="150000"/>
              </a:lnSpc>
              <a:spcBef>
                <a:spcPts val="0"/>
              </a:spcBef>
              <a:buNone/>
            </a:pPr>
            <a:endParaRPr lang="zh-CN" altLang="en-US" sz="2000" dirty="0">
              <a:latin typeface="楷体" panose="02010609060101010101" pitchFamily="49" charset="-122"/>
              <a:ea typeface="楷体" panose="02010609060101010101" pitchFamily="49" charset="-122"/>
            </a:endParaRPr>
          </a:p>
          <a:p>
            <a:pPr marL="0" fontAlgn="auto">
              <a:lnSpc>
                <a:spcPct val="150000"/>
              </a:lnSpc>
              <a:spcBef>
                <a:spcPts val="0"/>
              </a:spcBef>
              <a:buFont typeface="Arial" panose="020B0604020202020204" pitchFamily="34" charset="0"/>
              <a:buNone/>
            </a:pPr>
            <a:r>
              <a:rPr lang="en-US" altLang="zh-CN" sz="2000" dirty="0">
                <a:latin typeface="楷体" panose="02010609060101010101" pitchFamily="49" charset="-122"/>
                <a:ea typeface="楷体" panose="02010609060101010101" pitchFamily="49" charset="-122"/>
              </a:rPr>
              <a:t> </a:t>
            </a:r>
            <a:endParaRPr lang="zh-CN" altLang="en-US" sz="2400" dirty="0">
              <a:solidFill>
                <a:srgbClr val="FF0000"/>
              </a:solidFill>
              <a:latin typeface="楷体" panose="02010609060101010101" pitchFamily="49" charset="-122"/>
              <a:ea typeface="楷体" panose="02010609060101010101" pitchFamily="49" charset="-122"/>
            </a:endParaRPr>
          </a:p>
        </p:txBody>
      </p:sp>
      <p:sp>
        <p:nvSpPr>
          <p:cNvPr id="10" name="Rectangle 2"/>
          <p:cNvSpPr txBox="1"/>
          <p:nvPr/>
        </p:nvSpPr>
        <p:spPr>
          <a:xfrm>
            <a:off x="1635575" y="409917"/>
            <a:ext cx="5424805" cy="728345"/>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sz="4000" b="1" kern="0" dirty="0">
                <a:solidFill>
                  <a:srgbClr val="FFFF00"/>
                </a:solidFill>
                <a:latin typeface="华文新魏" panose="02010800040101010101" pitchFamily="2" charset="-122"/>
                <a:ea typeface="华文新魏" panose="02010800040101010101" pitchFamily="2" charset="-122"/>
              </a:rPr>
              <a:t>四、课程学习</a:t>
            </a:r>
            <a:r>
              <a:rPr lang="zh-CN" altLang="en-US" sz="3000" b="1" kern="0" dirty="0">
                <a:solidFill>
                  <a:srgbClr val="FFFF00"/>
                </a:solidFill>
                <a:latin typeface="华文新魏" panose="02010800040101010101" pitchFamily="2" charset="-122"/>
                <a:ea typeface="华文新魏" panose="02010800040101010101" pitchFamily="2" charset="-122"/>
              </a:rPr>
              <a:t>（修读规定）</a:t>
            </a:r>
            <a:endParaRPr lang="zh-CN" altLang="en-US" sz="3000" b="1" kern="0" dirty="0">
              <a:solidFill>
                <a:srgbClr val="FFFF00"/>
              </a:solidFill>
              <a:latin typeface="华文新魏" panose="02010800040101010101" pitchFamily="2" charset="-122"/>
              <a:ea typeface="华文新魏" panose="02010800040101010101" pitchFamily="2" charset="-122"/>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标题 1"/>
          <p:cNvSpPr txBox="1"/>
          <p:nvPr/>
        </p:nvSpPr>
        <p:spPr>
          <a:xfrm>
            <a:off x="1538994" y="384677"/>
            <a:ext cx="5859145" cy="57404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五、培养环节与考核要求</a:t>
            </a:r>
            <a:endParaRPr lang="zh-CN" altLang="en-US" sz="4000" b="1" dirty="0">
              <a:solidFill>
                <a:srgbClr val="FFFF00"/>
              </a:solidFill>
              <a:latin typeface="华文新魏" panose="02010800040101010101" pitchFamily="2" charset="-122"/>
              <a:ea typeface="华文新魏" panose="02010800040101010101" pitchFamily="2" charset="-122"/>
            </a:endParaRPr>
          </a:p>
        </p:txBody>
      </p:sp>
      <p:sp>
        <p:nvSpPr>
          <p:cNvPr id="24" name="矩形 23"/>
          <p:cNvSpPr/>
          <p:nvPr/>
        </p:nvSpPr>
        <p:spPr>
          <a:xfrm>
            <a:off x="1635575" y="3243298"/>
            <a:ext cx="9689723" cy="1141979"/>
          </a:xfrm>
          <a:prstGeom prst="rect">
            <a:avLst/>
          </a:prstGeom>
        </p:spPr>
        <p:txBody>
          <a:bodyPr wrap="square">
            <a:spAutoFit/>
          </a:bodyPr>
          <a:lstStyle/>
          <a:p>
            <a:pPr lvl="0">
              <a:lnSpc>
                <a:spcPct val="150000"/>
              </a:lnSpc>
              <a:spcBef>
                <a:spcPct val="20000"/>
              </a:spcBef>
              <a:defRPr/>
            </a:pPr>
            <a:r>
              <a:rPr lang="zh-CN" sz="2300" b="0" kern="0" dirty="0">
                <a:solidFill>
                  <a:schemeClr val="tx1"/>
                </a:solidFill>
                <a:latin typeface="楷体" panose="02010609060101010101" pitchFamily="49" charset="-122"/>
                <a:ea typeface="楷体" panose="02010609060101010101" pitchFamily="49" charset="-122"/>
              </a:rPr>
              <a:t>完成本学科培养方案中所列基本文献的阅读，并通过所在院系组织的考核。</a:t>
            </a:r>
            <a:endParaRPr lang="en-US" altLang="zh-CN" sz="2300" b="0" kern="0" dirty="0">
              <a:solidFill>
                <a:schemeClr val="tx1"/>
              </a:solidFill>
              <a:latin typeface="楷体" panose="02010609060101010101" pitchFamily="49" charset="-122"/>
              <a:ea typeface="楷体" panose="02010609060101010101" pitchFamily="49" charset="-122"/>
            </a:endParaRPr>
          </a:p>
          <a:p>
            <a:pPr lvl="0">
              <a:lnSpc>
                <a:spcPct val="150000"/>
              </a:lnSpc>
              <a:spcBef>
                <a:spcPct val="20000"/>
              </a:spcBef>
              <a:defRPr/>
            </a:pPr>
            <a:r>
              <a:rPr lang="zh-CN" sz="2300" b="0" kern="0" dirty="0">
                <a:solidFill>
                  <a:schemeClr val="tx1"/>
                </a:solidFill>
                <a:latin typeface="楷体" panose="02010609060101010101" pitchFamily="49" charset="-122"/>
                <a:ea typeface="楷体" panose="02010609060101010101" pitchFamily="49" charset="-122"/>
              </a:rPr>
              <a:t>考核的实施细则由院系制订。</a:t>
            </a:r>
            <a:endParaRPr lang="zh-CN" sz="2300" b="0" kern="0" dirty="0">
              <a:solidFill>
                <a:schemeClr val="tx1"/>
              </a:solidFill>
              <a:latin typeface="楷体" panose="02010609060101010101" pitchFamily="49" charset="-122"/>
              <a:ea typeface="楷体" panose="02010609060101010101" pitchFamily="49" charset="-122"/>
            </a:endParaRPr>
          </a:p>
        </p:txBody>
      </p:sp>
      <p:sp>
        <p:nvSpPr>
          <p:cNvPr id="3" name="矩形 2"/>
          <p:cNvSpPr/>
          <p:nvPr/>
        </p:nvSpPr>
        <p:spPr>
          <a:xfrm>
            <a:off x="6660533" y="2086258"/>
            <a:ext cx="4545495" cy="492443"/>
          </a:xfrm>
          <a:prstGeom prst="rect">
            <a:avLst/>
          </a:prstGeom>
        </p:spPr>
        <p:txBody>
          <a:bodyPr wrap="square">
            <a:spAutoFit/>
          </a:bodyPr>
          <a:lstStyle/>
          <a:p>
            <a:pPr lvl="0">
              <a:spcBef>
                <a:spcPct val="20000"/>
              </a:spcBef>
              <a:defRPr/>
            </a:pPr>
            <a:r>
              <a:rPr lang="zh-CN" altLang="zh-CN" sz="26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（一）基本文献阅读能力考核</a:t>
            </a:r>
            <a:endParaRPr lang="zh-CN" altLang="zh-CN" sz="2600" b="1" kern="0" dirty="0">
              <a:solidFill>
                <a:srgbClr val="0070C0"/>
              </a:solidFill>
              <a:latin typeface="楷体" panose="02010609060101010101" pitchFamily="49" charset="-122"/>
              <a:ea typeface="楷体" panose="02010609060101010101" pitchFamily="49" charset="-122"/>
              <a:cs typeface="楷体" panose="02010609060101010101" pitchFamily="49" charset="-122"/>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0" y="258"/>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内容占位符 2"/>
          <p:cNvSpPr txBox="1"/>
          <p:nvPr/>
        </p:nvSpPr>
        <p:spPr>
          <a:xfrm>
            <a:off x="1277083" y="2481776"/>
            <a:ext cx="10112375" cy="3482340"/>
          </a:xfrm>
          <a:prstGeom prst="rect">
            <a:avLst/>
          </a:prstGeom>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defTabSz="914400" eaLnBrk="0" fontAlgn="base" hangingPunct="0">
              <a:lnSpc>
                <a:spcPct val="150000"/>
              </a:lnSpc>
              <a:spcBef>
                <a:spcPct val="20000"/>
              </a:spcBef>
              <a:spcAft>
                <a:spcPct val="0"/>
              </a:spcAft>
              <a:buFont typeface="Arial" panose="020B0604020202020204" pitchFamily="34" charset="0"/>
              <a:buNone/>
              <a:defRPr/>
            </a:pPr>
            <a:r>
              <a:rPr lang="en-US" altLang="zh-CN" sz="20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1</a:t>
            </a:r>
            <a:r>
              <a:rPr lang="zh-CN" altLang="en-US" sz="20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、开题时间</a:t>
            </a:r>
            <a:r>
              <a:rPr lang="zh-CN" altLang="en-US" sz="2000" b="1" kern="0" dirty="0">
                <a:latin typeface="楷体" panose="02010609060101010101" pitchFamily="49" charset="-122"/>
                <a:ea typeface="楷体" panose="02010609060101010101" pitchFamily="49" charset="-122"/>
                <a:cs typeface="楷体" panose="02010609060101010101" pitchFamily="49" charset="-122"/>
              </a:rPr>
              <a:t>：</a:t>
            </a:r>
            <a:r>
              <a:rPr lang="zh-CN" sz="2000" kern="0" dirty="0">
                <a:latin typeface="楷体" panose="02010609060101010101" pitchFamily="49" charset="-122"/>
                <a:ea typeface="楷体" panose="02010609060101010101" pitchFamily="49" charset="-122"/>
                <a:cs typeface="楷体" panose="02010609060101010101" pitchFamily="49" charset="-122"/>
              </a:rPr>
              <a:t>由院系统一组织，一般在第四学期结束前完成</a:t>
            </a:r>
            <a:r>
              <a:rPr lang="zh-CN" altLang="en-US" sz="2000" kern="0" dirty="0">
                <a:latin typeface="楷体" panose="02010609060101010101" pitchFamily="49" charset="-122"/>
                <a:ea typeface="楷体" panose="02010609060101010101" pitchFamily="49" charset="-122"/>
                <a:cs typeface="楷体" panose="02010609060101010101" pitchFamily="49" charset="-122"/>
              </a:rPr>
              <a:t>；</a:t>
            </a:r>
            <a:r>
              <a:rPr lang="zh-CN" sz="2000" kern="0" dirty="0">
                <a:latin typeface="楷体" panose="02010609060101010101" pitchFamily="49" charset="-122"/>
                <a:ea typeface="楷体" panose="02010609060101010101" pitchFamily="49" charset="-122"/>
                <a:cs typeface="楷体" panose="02010609060101010101" pitchFamily="49" charset="-122"/>
              </a:rPr>
              <a:t>具体时间由导师和院系决定，至少在二级学科</a:t>
            </a:r>
            <a:r>
              <a:rPr lang="zh-CN" altLang="en-US" sz="2000" kern="0" dirty="0">
                <a:latin typeface="楷体" panose="02010609060101010101" pitchFamily="49" charset="-122"/>
                <a:ea typeface="楷体" panose="02010609060101010101" pitchFamily="49" charset="-122"/>
                <a:cs typeface="楷体" panose="02010609060101010101" pitchFamily="49" charset="-122"/>
              </a:rPr>
              <a:t>（专业）</a:t>
            </a:r>
            <a:r>
              <a:rPr lang="zh-CN" sz="2000" kern="0" dirty="0">
                <a:latin typeface="楷体" panose="02010609060101010101" pitchFamily="49" charset="-122"/>
                <a:ea typeface="楷体" panose="02010609060101010101" pitchFamily="49" charset="-122"/>
                <a:cs typeface="楷体" panose="02010609060101010101" pitchFamily="49" charset="-122"/>
              </a:rPr>
              <a:t>范围内公开进行。</a:t>
            </a:r>
            <a:endParaRPr lang="zh-CN" sz="2000" kern="0" dirty="0">
              <a:latin typeface="楷体" panose="02010609060101010101" pitchFamily="49" charset="-122"/>
              <a:ea typeface="楷体" panose="02010609060101010101" pitchFamily="49" charset="-122"/>
              <a:cs typeface="楷体" panose="02010609060101010101" pitchFamily="49" charset="-122"/>
            </a:endParaRPr>
          </a:p>
          <a:p>
            <a:pPr marL="0" indent="0" defTabSz="914400" eaLnBrk="0" fontAlgn="base" hangingPunct="0">
              <a:lnSpc>
                <a:spcPct val="150000"/>
              </a:lnSpc>
              <a:spcBef>
                <a:spcPct val="20000"/>
              </a:spcBef>
              <a:spcAft>
                <a:spcPct val="0"/>
              </a:spcAft>
              <a:buFont typeface="Arial" panose="020B0604020202020204" pitchFamily="34" charset="0"/>
              <a:buNone/>
              <a:defRPr/>
            </a:pPr>
            <a:r>
              <a:rPr lang="en-US" altLang="zh-CN" sz="20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2</a:t>
            </a:r>
            <a:r>
              <a:rPr lang="zh-CN" altLang="en-US" sz="20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、主要内容</a:t>
            </a:r>
            <a:r>
              <a:rPr lang="zh-CN" altLang="en-US" sz="2000" b="1" kern="0" dirty="0">
                <a:latin typeface="楷体" panose="02010609060101010101" pitchFamily="49" charset="-122"/>
                <a:ea typeface="楷体" panose="02010609060101010101" pitchFamily="49" charset="-122"/>
                <a:cs typeface="楷体" panose="02010609060101010101" pitchFamily="49" charset="-122"/>
              </a:rPr>
              <a:t>：</a:t>
            </a:r>
            <a:r>
              <a:rPr lang="zh-CN" altLang="en-US" sz="2000" kern="0" dirty="0">
                <a:latin typeface="楷体" panose="02010609060101010101" pitchFamily="49" charset="-122"/>
                <a:ea typeface="楷体" panose="02010609060101010101" pitchFamily="49" charset="-122"/>
                <a:cs typeface="楷体" panose="02010609060101010101" pitchFamily="49" charset="-122"/>
              </a:rPr>
              <a:t>包括文献综述、选题背景及其意义、研究内容、工作特色及难点、预期成果及创新点等。</a:t>
            </a:r>
            <a:endParaRPr lang="en-US" altLang="zh-CN" sz="2000" kern="0" dirty="0">
              <a:latin typeface="楷体" panose="02010609060101010101" pitchFamily="49" charset="-122"/>
              <a:ea typeface="楷体" panose="02010609060101010101" pitchFamily="49" charset="-122"/>
              <a:cs typeface="楷体" panose="02010609060101010101" pitchFamily="49" charset="-122"/>
            </a:endParaRPr>
          </a:p>
          <a:p>
            <a:pPr marL="0" indent="0" defTabSz="914400" eaLnBrk="0" fontAlgn="base" hangingPunct="0">
              <a:lnSpc>
                <a:spcPct val="150000"/>
              </a:lnSpc>
              <a:spcBef>
                <a:spcPct val="20000"/>
              </a:spcBef>
              <a:spcAft>
                <a:spcPct val="0"/>
              </a:spcAft>
              <a:buFont typeface="Arial" panose="020B0604020202020204" pitchFamily="34" charset="0"/>
              <a:buNone/>
              <a:defRPr/>
            </a:pPr>
            <a:r>
              <a:rPr lang="en-US" altLang="zh-CN" sz="20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3</a:t>
            </a:r>
            <a:r>
              <a:rPr lang="zh-CN" altLang="en-US" sz="20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、考核结果</a:t>
            </a:r>
            <a:r>
              <a:rPr lang="zh-CN" altLang="en-US" sz="2000" kern="0" dirty="0">
                <a:latin typeface="楷体" panose="02010609060101010101" pitchFamily="49" charset="-122"/>
                <a:ea typeface="楷体" panose="02010609060101010101" pitchFamily="49" charset="-122"/>
                <a:cs typeface="楷体" panose="02010609060101010101" pitchFamily="49" charset="-122"/>
              </a:rPr>
              <a:t>：开题报告的</a:t>
            </a:r>
            <a:r>
              <a:rPr lang="zh-CN" sz="2000" kern="0" dirty="0">
                <a:latin typeface="楷体" panose="02010609060101010101" pitchFamily="49" charset="-122"/>
                <a:ea typeface="楷体" panose="02010609060101010101" pitchFamily="49" charset="-122"/>
                <a:cs typeface="楷体" panose="02010609060101010101" pitchFamily="49" charset="-122"/>
              </a:rPr>
              <a:t>考核结果分为通过、不通过。</a:t>
            </a:r>
            <a:r>
              <a:rPr lang="zh-CN" sz="2000" kern="0" dirty="0">
                <a:solidFill>
                  <a:srgbClr val="FF0000"/>
                </a:solidFill>
                <a:latin typeface="楷体" panose="02010609060101010101" pitchFamily="49" charset="-122"/>
                <a:ea typeface="楷体" panose="02010609060101010101" pitchFamily="49" charset="-122"/>
                <a:cs typeface="楷体" panose="02010609060101010101" pitchFamily="49" charset="-122"/>
              </a:rPr>
              <a:t>未通过者</a:t>
            </a:r>
            <a:r>
              <a:rPr lang="zh-CN" sz="2000" kern="0" dirty="0">
                <a:latin typeface="楷体" panose="02010609060101010101" pitchFamily="49" charset="-122"/>
                <a:ea typeface="楷体" panose="02010609060101010101" pitchFamily="49" charset="-122"/>
                <a:cs typeface="楷体" panose="02010609060101010101" pitchFamily="49" charset="-122"/>
              </a:rPr>
              <a:t>，可</a:t>
            </a:r>
            <a:r>
              <a:rPr lang="zh-CN" sz="2000" kern="0" dirty="0">
                <a:solidFill>
                  <a:srgbClr val="FF0000"/>
                </a:solidFill>
                <a:latin typeface="楷体" panose="02010609060101010101" pitchFamily="49" charset="-122"/>
                <a:ea typeface="楷体" panose="02010609060101010101" pitchFamily="49" charset="-122"/>
                <a:cs typeface="楷体" panose="02010609060101010101" pitchFamily="49" charset="-122"/>
              </a:rPr>
              <a:t>申请2-3个月后</a:t>
            </a:r>
            <a:r>
              <a:rPr lang="zh-CN" sz="2000" kern="0" dirty="0">
                <a:latin typeface="楷体" panose="02010609060101010101" pitchFamily="49" charset="-122"/>
                <a:ea typeface="楷体" panose="02010609060101010101" pitchFamily="49" charset="-122"/>
                <a:cs typeface="楷体" panose="02010609060101010101" pitchFamily="49" charset="-122"/>
              </a:rPr>
              <a:t>进行</a:t>
            </a:r>
            <a:r>
              <a:rPr lang="zh-CN" sz="2000" kern="0" dirty="0">
                <a:solidFill>
                  <a:srgbClr val="FF0000"/>
                </a:solidFill>
                <a:latin typeface="楷体" panose="02010609060101010101" pitchFamily="49" charset="-122"/>
                <a:ea typeface="楷体" panose="02010609060101010101" pitchFamily="49" charset="-122"/>
                <a:cs typeface="楷体" panose="02010609060101010101" pitchFamily="49" charset="-122"/>
              </a:rPr>
              <a:t>第二次开题</a:t>
            </a:r>
            <a:r>
              <a:rPr lang="zh-CN" sz="2000" kern="0" dirty="0">
                <a:latin typeface="楷体" panose="02010609060101010101" pitchFamily="49" charset="-122"/>
                <a:ea typeface="楷体" panose="02010609060101010101" pitchFamily="49" charset="-122"/>
                <a:cs typeface="楷体" panose="02010609060101010101" pitchFamily="49" charset="-122"/>
              </a:rPr>
              <a:t>；</a:t>
            </a:r>
            <a:r>
              <a:rPr lang="zh-CN" sz="2000" kern="0" dirty="0">
                <a:solidFill>
                  <a:srgbClr val="FF0000"/>
                </a:solidFill>
                <a:latin typeface="楷体" panose="02010609060101010101" pitchFamily="49" charset="-122"/>
                <a:ea typeface="楷体" panose="02010609060101010101" pitchFamily="49" charset="-122"/>
                <a:cs typeface="楷体" panose="02010609060101010101" pitchFamily="49" charset="-122"/>
              </a:rPr>
              <a:t>两次未通过者</a:t>
            </a:r>
            <a:r>
              <a:rPr lang="zh-CN" sz="2000" kern="0" dirty="0">
                <a:latin typeface="楷体" panose="02010609060101010101" pitchFamily="49" charset="-122"/>
                <a:ea typeface="楷体" panose="02010609060101010101" pitchFamily="49" charset="-122"/>
                <a:cs typeface="楷体" panose="02010609060101010101" pitchFamily="49" charset="-122"/>
              </a:rPr>
              <a:t>（含主动放弃者），</a:t>
            </a:r>
            <a:r>
              <a:rPr lang="zh-CN" sz="2000" kern="0" dirty="0">
                <a:solidFill>
                  <a:srgbClr val="FF0000"/>
                </a:solidFill>
                <a:latin typeface="楷体" panose="02010609060101010101" pitchFamily="49" charset="-122"/>
                <a:ea typeface="楷体" panose="02010609060101010101" pitchFamily="49" charset="-122"/>
                <a:cs typeface="楷体" panose="02010609060101010101" pitchFamily="49" charset="-122"/>
              </a:rPr>
              <a:t>按肄业处理</a:t>
            </a:r>
            <a:r>
              <a:rPr lang="zh-CN" sz="2000" kern="0" dirty="0">
                <a:latin typeface="楷体" panose="02010609060101010101" pitchFamily="49" charset="-122"/>
                <a:ea typeface="楷体" panose="02010609060101010101" pitchFamily="49" charset="-122"/>
                <a:cs typeface="楷体" panose="02010609060101010101" pitchFamily="49" charset="-122"/>
              </a:rPr>
              <a:t>。</a:t>
            </a:r>
            <a:endParaRPr lang="en-US" altLang="zh-CN" sz="2000" kern="0" dirty="0">
              <a:latin typeface="楷体" panose="02010609060101010101" pitchFamily="49" charset="-122"/>
              <a:ea typeface="楷体" panose="02010609060101010101" pitchFamily="49" charset="-122"/>
              <a:cs typeface="楷体" panose="02010609060101010101" pitchFamily="49" charset="-122"/>
            </a:endParaRPr>
          </a:p>
          <a:p>
            <a:pPr marL="0" indent="0" defTabSz="914400" eaLnBrk="0" fontAlgn="base" hangingPunct="0">
              <a:lnSpc>
                <a:spcPct val="150000"/>
              </a:lnSpc>
              <a:spcBef>
                <a:spcPct val="20000"/>
              </a:spcBef>
              <a:spcAft>
                <a:spcPct val="0"/>
              </a:spcAft>
              <a:buFont typeface="Arial" panose="020B0604020202020204" pitchFamily="34" charset="0"/>
              <a:buNone/>
              <a:defRPr/>
            </a:pPr>
            <a:r>
              <a:rPr lang="en-US" altLang="zh-CN" sz="20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4</a:t>
            </a:r>
            <a:r>
              <a:rPr lang="zh-CN" altLang="en-US" sz="20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、其他说明：</a:t>
            </a:r>
            <a:r>
              <a:rPr lang="zh-CN" sz="2000" kern="0" dirty="0">
                <a:latin typeface="楷体" panose="02010609060101010101" pitchFamily="49" charset="-122"/>
                <a:ea typeface="楷体" panose="02010609060101010101" pitchFamily="49" charset="-122"/>
                <a:cs typeface="楷体" panose="02010609060101010101" pitchFamily="49" charset="-122"/>
              </a:rPr>
              <a:t>研究过程中，如论文课题出现重大变动的，应重新组织开题。</a:t>
            </a:r>
            <a:endParaRPr lang="zh-CN" sz="2000" kern="0" dirty="0">
              <a:latin typeface="楷体" panose="02010609060101010101" pitchFamily="49" charset="-122"/>
              <a:ea typeface="楷体" panose="02010609060101010101" pitchFamily="49" charset="-122"/>
              <a:cs typeface="楷体" panose="02010609060101010101" pitchFamily="49" charset="-122"/>
            </a:endParaRPr>
          </a:p>
        </p:txBody>
      </p:sp>
      <p:sp>
        <p:nvSpPr>
          <p:cNvPr id="3" name="标题 1"/>
          <p:cNvSpPr txBox="1"/>
          <p:nvPr/>
        </p:nvSpPr>
        <p:spPr>
          <a:xfrm>
            <a:off x="1599565" y="504190"/>
            <a:ext cx="6027420" cy="57404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五、培养环节与考核要求</a:t>
            </a:r>
            <a:endParaRPr lang="zh-CN" altLang="en-US" sz="4000" b="1" dirty="0">
              <a:solidFill>
                <a:srgbClr val="FFFF00"/>
              </a:solidFill>
              <a:latin typeface="华文新魏" panose="02010800040101010101" pitchFamily="2" charset="-122"/>
              <a:ea typeface="华文新魏" panose="02010800040101010101" pitchFamily="2" charset="-122"/>
            </a:endParaRPr>
          </a:p>
        </p:txBody>
      </p:sp>
      <p:sp>
        <p:nvSpPr>
          <p:cNvPr id="4" name="矩形 3"/>
          <p:cNvSpPr/>
          <p:nvPr/>
        </p:nvSpPr>
        <p:spPr>
          <a:xfrm>
            <a:off x="8859598" y="1729531"/>
            <a:ext cx="2529860" cy="492443"/>
          </a:xfrm>
          <a:prstGeom prst="rect">
            <a:avLst/>
          </a:prstGeom>
        </p:spPr>
        <p:txBody>
          <a:bodyPr wrap="none">
            <a:spAutoFit/>
          </a:bodyPr>
          <a:lstStyle/>
          <a:p>
            <a:pPr eaLnBrk="0" fontAlgn="base" hangingPunct="0">
              <a:spcBef>
                <a:spcPct val="20000"/>
              </a:spcBef>
              <a:spcAft>
                <a:spcPct val="0"/>
              </a:spcAft>
              <a:defRPr/>
            </a:pPr>
            <a:r>
              <a:rPr lang="zh-CN" altLang="en-US" sz="26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（二）开题报告</a:t>
            </a:r>
            <a:endParaRPr lang="zh-CN" altLang="en-US" sz="2600" b="1" kern="0" dirty="0">
              <a:solidFill>
                <a:srgbClr val="0070C0"/>
              </a:solidFill>
              <a:latin typeface="楷体" panose="02010609060101010101" pitchFamily="49" charset="-122"/>
              <a:ea typeface="楷体" panose="02010609060101010101" pitchFamily="49" charset="-122"/>
              <a:cs typeface="楷体" panose="02010609060101010101" pitchFamily="49" charset="-122"/>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24" name="矩形 23"/>
          <p:cNvSpPr/>
          <p:nvPr/>
        </p:nvSpPr>
        <p:spPr>
          <a:xfrm>
            <a:off x="484094" y="3543732"/>
            <a:ext cx="11519647" cy="2077492"/>
          </a:xfrm>
          <a:prstGeom prst="rect">
            <a:avLst/>
          </a:prstGeom>
        </p:spPr>
        <p:txBody>
          <a:bodyPr wrap="square">
            <a:spAutoFit/>
          </a:bodyPr>
          <a:lstStyle/>
          <a:p>
            <a:pPr lvl="0">
              <a:lnSpc>
                <a:spcPct val="150000"/>
              </a:lnSpc>
              <a:defRPr/>
            </a:pPr>
            <a:r>
              <a:rPr lang="zh-CN" altLang="zh-CN" sz="26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（四）</a:t>
            </a:r>
            <a:r>
              <a:rPr lang="zh-CN" altLang="zh-CN" sz="2600" b="1" kern="0"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rPr>
              <a:t>实践环节和科研训练</a:t>
            </a:r>
            <a:r>
              <a:rPr lang="en-US" altLang="zh-CN" sz="2600" b="1" kern="0"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rPr>
              <a:t> </a:t>
            </a:r>
            <a:endParaRPr lang="en-US" altLang="zh-CN" sz="2600" b="1" kern="0"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endParaRPr>
          </a:p>
          <a:p>
            <a:pPr lvl="0">
              <a:lnSpc>
                <a:spcPct val="150000"/>
              </a:lnSpc>
              <a:defRPr/>
            </a:pPr>
            <a:r>
              <a:rPr lang="en-US" altLang="zh-CN" sz="2000" kern="0" dirty="0">
                <a:latin typeface="楷体" panose="02010609060101010101" pitchFamily="49" charset="-122"/>
                <a:ea typeface="楷体" panose="02010609060101010101" pitchFamily="49" charset="-122"/>
                <a:sym typeface="+mn-ea"/>
              </a:rPr>
              <a:t>    </a:t>
            </a:r>
            <a:r>
              <a:rPr lang="zh-CN" altLang="zh-CN" sz="2000" kern="0" dirty="0">
                <a:latin typeface="楷体" panose="02010609060101010101" pitchFamily="49" charset="-122"/>
                <a:ea typeface="楷体" panose="02010609060101010101" pitchFamily="49" charset="-122"/>
                <a:sym typeface="+mn-ea"/>
              </a:rPr>
              <a:t>包括教学实习或科研实践，文科研究生同时要求参加社会实践。教学实习或科研实践，需完成至少</a:t>
            </a:r>
            <a:r>
              <a:rPr lang="en-US" altLang="zh-CN" sz="2000" kern="0" dirty="0">
                <a:latin typeface="楷体" panose="02010609060101010101" pitchFamily="49" charset="-122"/>
                <a:ea typeface="楷体" panose="02010609060101010101" pitchFamily="49" charset="-122"/>
                <a:sym typeface="+mn-ea"/>
              </a:rPr>
              <a:t>40</a:t>
            </a:r>
            <a:r>
              <a:rPr lang="zh-CN" altLang="zh-CN" sz="2000" kern="0" dirty="0">
                <a:latin typeface="楷体" panose="02010609060101010101" pitchFamily="49" charset="-122"/>
                <a:ea typeface="楷体" panose="02010609060101010101" pitchFamily="49" charset="-122"/>
                <a:sym typeface="+mn-ea"/>
              </a:rPr>
              <a:t>学时的工作量。社会实践需要完成至少</a:t>
            </a:r>
            <a:r>
              <a:rPr lang="en-US" altLang="zh-CN" sz="2000" kern="0" dirty="0">
                <a:latin typeface="楷体" panose="02010609060101010101" pitchFamily="49" charset="-122"/>
                <a:ea typeface="楷体" panose="02010609060101010101" pitchFamily="49" charset="-122"/>
                <a:sym typeface="+mn-ea"/>
              </a:rPr>
              <a:t>10</a:t>
            </a:r>
            <a:r>
              <a:rPr lang="zh-CN" altLang="zh-CN" sz="2000" kern="0" dirty="0">
                <a:latin typeface="楷体" panose="02010609060101010101" pitchFamily="49" charset="-122"/>
                <a:ea typeface="楷体" panose="02010609060101010101" pitchFamily="49" charset="-122"/>
                <a:sym typeface="+mn-ea"/>
              </a:rPr>
              <a:t>个工作日的工作量。一般在二年级进行各项实践活动。</a:t>
            </a:r>
            <a:endParaRPr lang="en-US" altLang="zh-CN" sz="2000" kern="0" dirty="0">
              <a:latin typeface="楷体" panose="02010609060101010101" pitchFamily="49" charset="-122"/>
              <a:ea typeface="楷体" panose="02010609060101010101" pitchFamily="49" charset="-122"/>
              <a:sym typeface="+mn-ea"/>
            </a:endParaRPr>
          </a:p>
          <a:p>
            <a:pPr lvl="0">
              <a:lnSpc>
                <a:spcPct val="150000"/>
              </a:lnSpc>
              <a:defRPr/>
            </a:pPr>
            <a:endParaRPr lang="zh-CN" sz="2000" b="0" kern="0" dirty="0">
              <a:solidFill>
                <a:schemeClr val="tx1"/>
              </a:solidFill>
              <a:latin typeface="楷体" panose="02010609060101010101" pitchFamily="49" charset="-122"/>
              <a:ea typeface="楷体" panose="02010609060101010101" pitchFamily="49" charset="-122"/>
            </a:endParaRPr>
          </a:p>
        </p:txBody>
      </p:sp>
      <p:sp>
        <p:nvSpPr>
          <p:cNvPr id="10" name="标题 1"/>
          <p:cNvSpPr txBox="1"/>
          <p:nvPr/>
        </p:nvSpPr>
        <p:spPr>
          <a:xfrm>
            <a:off x="1635575" y="431800"/>
            <a:ext cx="5789295" cy="57404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五、培养环节与考核要求</a:t>
            </a:r>
            <a:endParaRPr lang="zh-CN" altLang="en-US" sz="4000" b="1" dirty="0">
              <a:solidFill>
                <a:srgbClr val="FFFF00"/>
              </a:solidFill>
              <a:latin typeface="华文新魏" panose="02010800040101010101" pitchFamily="2" charset="-122"/>
              <a:ea typeface="华文新魏" panose="02010800040101010101" pitchFamily="2" charset="-122"/>
            </a:endParaRPr>
          </a:p>
        </p:txBody>
      </p:sp>
      <p:sp>
        <p:nvSpPr>
          <p:cNvPr id="4" name="矩形 3"/>
          <p:cNvSpPr/>
          <p:nvPr/>
        </p:nvSpPr>
        <p:spPr>
          <a:xfrm>
            <a:off x="5253318" y="1332847"/>
            <a:ext cx="6544235" cy="2077492"/>
          </a:xfrm>
          <a:prstGeom prst="rect">
            <a:avLst/>
          </a:prstGeom>
        </p:spPr>
        <p:txBody>
          <a:bodyPr wrap="square">
            <a:spAutoFit/>
          </a:bodyPr>
          <a:lstStyle/>
          <a:p>
            <a:pPr lvl="0" algn="r" eaLnBrk="0" fontAlgn="base" hangingPunct="0">
              <a:lnSpc>
                <a:spcPct val="150000"/>
              </a:lnSpc>
              <a:spcBef>
                <a:spcPct val="20000"/>
              </a:spcBef>
              <a:spcAft>
                <a:spcPct val="0"/>
              </a:spcAft>
              <a:defRPr/>
            </a:pPr>
            <a:r>
              <a:rPr lang="zh-CN" altLang="zh-CN" sz="2600" b="1" kern="0"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rPr>
              <a:t>（三）学术活动</a:t>
            </a:r>
            <a:endParaRPr lang="zh-CN" altLang="zh-CN" sz="2600" b="1" kern="0" dirty="0">
              <a:solidFill>
                <a:srgbClr val="0070C0"/>
              </a:solidFill>
              <a:latin typeface="楷体" panose="02010609060101010101" pitchFamily="49" charset="-122"/>
              <a:ea typeface="楷体" panose="02010609060101010101" pitchFamily="49" charset="-122"/>
              <a:cs typeface="楷体" panose="02010609060101010101" pitchFamily="49" charset="-122"/>
            </a:endParaRPr>
          </a:p>
          <a:p>
            <a:pPr lvl="0">
              <a:lnSpc>
                <a:spcPct val="150000"/>
              </a:lnSpc>
              <a:defRPr/>
            </a:pPr>
            <a:r>
              <a:rPr lang="zh-CN" altLang="en-US" sz="2000" kern="0" dirty="0">
                <a:solidFill>
                  <a:prstClr val="black"/>
                </a:solidFill>
                <a:latin typeface="楷体" panose="02010609060101010101" pitchFamily="49" charset="-122"/>
                <a:ea typeface="楷体" panose="02010609060101010101" pitchFamily="49" charset="-122"/>
                <a:sym typeface="+mn-ea"/>
              </a:rPr>
              <a:t>    包括各类学术讲座、学术会议和学科竞赛等。硕士生在学期间参加各类学术活动的次数应不少于</a:t>
            </a:r>
            <a:r>
              <a:rPr lang="en-US" altLang="zh-CN" sz="2000" kern="0" dirty="0">
                <a:solidFill>
                  <a:prstClr val="black"/>
                </a:solidFill>
                <a:latin typeface="楷体" panose="02010609060101010101" pitchFamily="49" charset="-122"/>
                <a:ea typeface="楷体" panose="02010609060101010101" pitchFamily="49" charset="-122"/>
                <a:sym typeface="+mn-ea"/>
              </a:rPr>
              <a:t>30</a:t>
            </a:r>
            <a:r>
              <a:rPr lang="zh-CN" altLang="en-US" sz="2000" kern="0" dirty="0">
                <a:solidFill>
                  <a:prstClr val="black"/>
                </a:solidFill>
                <a:latin typeface="楷体" panose="02010609060101010101" pitchFamily="49" charset="-122"/>
                <a:ea typeface="楷体" panose="02010609060101010101" pitchFamily="49" charset="-122"/>
                <a:sym typeface="+mn-ea"/>
              </a:rPr>
              <a:t>次。同时，需认真填写</a:t>
            </a:r>
            <a:r>
              <a:rPr lang="en-US" altLang="zh-CN" sz="2000" kern="0" dirty="0">
                <a:solidFill>
                  <a:prstClr val="black"/>
                </a:solidFill>
                <a:latin typeface="楷体" panose="02010609060101010101" pitchFamily="49" charset="-122"/>
                <a:ea typeface="楷体" panose="02010609060101010101" pitchFamily="49" charset="-122"/>
                <a:sym typeface="+mn-ea"/>
              </a:rPr>
              <a:t>《</a:t>
            </a:r>
            <a:r>
              <a:rPr lang="zh-CN" altLang="en-US" sz="2000" kern="0" dirty="0">
                <a:solidFill>
                  <a:prstClr val="black"/>
                </a:solidFill>
                <a:latin typeface="楷体" panose="02010609060101010101" pitchFamily="49" charset="-122"/>
                <a:ea typeface="楷体" panose="02010609060101010101" pitchFamily="49" charset="-122"/>
                <a:sym typeface="+mn-ea"/>
              </a:rPr>
              <a:t>华东师范大学研究生学术活动登记表</a:t>
            </a:r>
            <a:r>
              <a:rPr lang="en-US" altLang="zh-CN" sz="2000" kern="0" dirty="0">
                <a:solidFill>
                  <a:prstClr val="black"/>
                </a:solidFill>
                <a:latin typeface="楷体" panose="02010609060101010101" pitchFamily="49" charset="-122"/>
                <a:ea typeface="楷体" panose="02010609060101010101" pitchFamily="49" charset="-122"/>
                <a:sym typeface="+mn-ea"/>
              </a:rPr>
              <a:t>》</a:t>
            </a:r>
            <a:r>
              <a:rPr lang="zh-CN" altLang="en-US" sz="2000" kern="0" dirty="0">
                <a:solidFill>
                  <a:prstClr val="black"/>
                </a:solidFill>
                <a:latin typeface="楷体" panose="02010609060101010101" pitchFamily="49" charset="-122"/>
                <a:ea typeface="楷体" panose="02010609060101010101" pitchFamily="49" charset="-122"/>
                <a:sym typeface="+mn-ea"/>
              </a:rPr>
              <a:t>。</a:t>
            </a:r>
            <a:endParaRPr lang="zh-CN" altLang="zh-CN" sz="2000" b="1" kern="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0" y="38358"/>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内容占位符 2"/>
          <p:cNvSpPr txBox="1"/>
          <p:nvPr/>
        </p:nvSpPr>
        <p:spPr>
          <a:xfrm>
            <a:off x="1317188" y="2327500"/>
            <a:ext cx="10156774" cy="3860847"/>
          </a:xfrm>
          <a:prstGeom prst="rect">
            <a:avLst/>
          </a:prstGeom>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defTabSz="914400" eaLnBrk="0" fontAlgn="base" hangingPunct="0">
              <a:lnSpc>
                <a:spcPct val="150000"/>
              </a:lnSpc>
              <a:spcBef>
                <a:spcPts val="0"/>
              </a:spcBef>
              <a:spcAft>
                <a:spcPct val="0"/>
              </a:spcAft>
              <a:buFont typeface="Arial" panose="020B0604020202020204" pitchFamily="34" charset="0"/>
              <a:buNone/>
              <a:defRPr/>
            </a:pPr>
            <a:r>
              <a:rPr lang="zh-CN" altLang="en-US" sz="20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考核时间</a:t>
            </a:r>
            <a:r>
              <a:rPr lang="zh-CN" altLang="en-US" sz="2000" b="1" kern="0" dirty="0">
                <a:latin typeface="楷体" panose="02010609060101010101" pitchFamily="49" charset="-122"/>
                <a:ea typeface="楷体" panose="02010609060101010101" pitchFamily="49" charset="-122"/>
                <a:cs typeface="楷体" panose="02010609060101010101" pitchFamily="49" charset="-122"/>
              </a:rPr>
              <a:t>：</a:t>
            </a:r>
            <a:r>
              <a:rPr lang="zh-CN" altLang="en-US" sz="2000" kern="0" dirty="0">
                <a:latin typeface="楷体" panose="02010609060101010101" pitchFamily="49" charset="-122"/>
                <a:ea typeface="楷体" panose="02010609060101010101" pitchFamily="49" charset="-122"/>
                <a:cs typeface="楷体" panose="02010609060101010101" pitchFamily="49" charset="-122"/>
              </a:rPr>
              <a:t>由各院系组织实施，一般为</a:t>
            </a:r>
            <a:r>
              <a:rPr lang="zh-CN" altLang="zh-CN" sz="2000" kern="0" dirty="0">
                <a:latin typeface="楷体" panose="02010609060101010101" pitchFamily="49" charset="-122"/>
                <a:ea typeface="楷体" panose="02010609060101010101" pitchFamily="49" charset="-122"/>
                <a:cs typeface="楷体" panose="02010609060101010101" pitchFamily="49" charset="-122"/>
              </a:rPr>
              <a:t>第二学年末</a:t>
            </a:r>
            <a:r>
              <a:rPr lang="zh-CN" altLang="en-US" sz="2000" kern="0" dirty="0">
                <a:latin typeface="楷体" panose="02010609060101010101" pitchFamily="49" charset="-122"/>
                <a:ea typeface="楷体" panose="02010609060101010101" pitchFamily="49" charset="-122"/>
                <a:cs typeface="楷体" panose="02010609060101010101" pitchFamily="49" charset="-122"/>
              </a:rPr>
              <a:t>。</a:t>
            </a:r>
            <a:endParaRPr lang="en-US" altLang="zh-CN" sz="2000" kern="0" dirty="0">
              <a:latin typeface="楷体" panose="02010609060101010101" pitchFamily="49" charset="-122"/>
              <a:ea typeface="楷体" panose="02010609060101010101" pitchFamily="49" charset="-122"/>
              <a:cs typeface="楷体" panose="02010609060101010101" pitchFamily="49" charset="-122"/>
            </a:endParaRPr>
          </a:p>
          <a:p>
            <a:pPr marL="0" indent="0" defTabSz="914400" eaLnBrk="0" fontAlgn="base" hangingPunct="0">
              <a:lnSpc>
                <a:spcPct val="150000"/>
              </a:lnSpc>
              <a:spcBef>
                <a:spcPts val="0"/>
              </a:spcBef>
              <a:spcAft>
                <a:spcPct val="0"/>
              </a:spcAft>
              <a:buFont typeface="Arial" panose="020B0604020202020204" pitchFamily="34" charset="0"/>
              <a:buNone/>
              <a:defRPr/>
            </a:pPr>
            <a:r>
              <a:rPr lang="zh-CN" altLang="zh-CN" sz="20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考核</a:t>
            </a:r>
            <a:r>
              <a:rPr lang="zh-CN" altLang="en-US" sz="20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内容</a:t>
            </a:r>
            <a:r>
              <a:rPr lang="zh-CN" altLang="en-US" sz="2000" b="1" kern="0" dirty="0">
                <a:latin typeface="楷体" panose="02010609060101010101" pitchFamily="49" charset="-122"/>
                <a:ea typeface="楷体" panose="02010609060101010101" pitchFamily="49" charset="-122"/>
                <a:cs typeface="楷体" panose="02010609060101010101" pitchFamily="49" charset="-122"/>
              </a:rPr>
              <a:t>：</a:t>
            </a:r>
            <a:endParaRPr lang="en-US" altLang="zh-CN" sz="2000" b="1" kern="0" dirty="0">
              <a:latin typeface="楷体" panose="02010609060101010101" pitchFamily="49" charset="-122"/>
              <a:ea typeface="楷体" panose="02010609060101010101" pitchFamily="49" charset="-122"/>
              <a:cs typeface="楷体" panose="02010609060101010101" pitchFamily="49" charset="-122"/>
            </a:endParaRPr>
          </a:p>
          <a:p>
            <a:pPr marL="0" indent="0" defTabSz="914400" eaLnBrk="0" fontAlgn="base" hangingPunct="0">
              <a:lnSpc>
                <a:spcPct val="150000"/>
              </a:lnSpc>
              <a:spcBef>
                <a:spcPts val="0"/>
              </a:spcBef>
              <a:spcAft>
                <a:spcPct val="0"/>
              </a:spcAft>
              <a:buFont typeface="Arial" panose="020B0604020202020204" pitchFamily="34" charset="0"/>
              <a:buNone/>
              <a:defRPr/>
            </a:pPr>
            <a:r>
              <a:rPr lang="zh-CN" altLang="en-US" sz="2000" kern="0" dirty="0">
                <a:latin typeface="楷体" panose="02010609060101010101" pitchFamily="49" charset="-122"/>
                <a:ea typeface="楷体" panose="02010609060101010101" pitchFamily="49" charset="-122"/>
                <a:cs typeface="楷体" panose="02010609060101010101" pitchFamily="49" charset="-122"/>
              </a:rPr>
              <a:t>（</a:t>
            </a:r>
            <a:r>
              <a:rPr lang="en-US" altLang="zh-CN" sz="2000" kern="0" dirty="0">
                <a:latin typeface="楷体" panose="02010609060101010101" pitchFamily="49" charset="-122"/>
                <a:ea typeface="楷体" panose="02010609060101010101" pitchFamily="49" charset="-122"/>
                <a:cs typeface="楷体" panose="02010609060101010101" pitchFamily="49" charset="-122"/>
              </a:rPr>
              <a:t>1</a:t>
            </a:r>
            <a:r>
              <a:rPr lang="zh-CN" altLang="en-US" sz="2000" kern="0" dirty="0">
                <a:latin typeface="楷体" panose="02010609060101010101" pitchFamily="49" charset="-122"/>
                <a:ea typeface="楷体" panose="02010609060101010101" pitchFamily="49" charset="-122"/>
                <a:cs typeface="楷体" panose="02010609060101010101" pitchFamily="49" charset="-122"/>
              </a:rPr>
              <a:t>）</a:t>
            </a:r>
            <a:r>
              <a:rPr lang="zh-CN" altLang="zh-CN" sz="2000" kern="0" dirty="0">
                <a:latin typeface="楷体" panose="02010609060101010101" pitchFamily="49" charset="-122"/>
                <a:ea typeface="楷体" panose="02010609060101010101" pitchFamily="49" charset="-122"/>
                <a:cs typeface="楷体" panose="02010609060101010101" pitchFamily="49" charset="-122"/>
              </a:rPr>
              <a:t>各类课程</a:t>
            </a:r>
            <a:r>
              <a:rPr lang="zh-CN" altLang="en-US" sz="2000" kern="0" dirty="0">
                <a:latin typeface="楷体" panose="02010609060101010101" pitchFamily="49" charset="-122"/>
                <a:ea typeface="楷体" panose="02010609060101010101" pitchFamily="49" charset="-122"/>
                <a:cs typeface="楷体" panose="02010609060101010101" pitchFamily="49" charset="-122"/>
              </a:rPr>
              <a:t>学分；     （</a:t>
            </a:r>
            <a:r>
              <a:rPr lang="en-US" altLang="zh-CN" sz="2000" kern="0" dirty="0">
                <a:latin typeface="楷体" panose="02010609060101010101" pitchFamily="49" charset="-122"/>
                <a:ea typeface="楷体" panose="02010609060101010101" pitchFamily="49" charset="-122"/>
                <a:cs typeface="楷体" panose="02010609060101010101" pitchFamily="49" charset="-122"/>
              </a:rPr>
              <a:t>2</a:t>
            </a:r>
            <a:r>
              <a:rPr lang="zh-CN" altLang="en-US" sz="2000" kern="0" dirty="0">
                <a:latin typeface="楷体" panose="02010609060101010101" pitchFamily="49" charset="-122"/>
                <a:ea typeface="楷体" panose="02010609060101010101" pitchFamily="49" charset="-122"/>
                <a:cs typeface="楷体" panose="02010609060101010101" pitchFamily="49" charset="-122"/>
              </a:rPr>
              <a:t>）基本文献阅读；</a:t>
            </a:r>
            <a:endParaRPr lang="en-US" altLang="zh-CN" sz="2000" kern="0" dirty="0">
              <a:latin typeface="楷体" panose="02010609060101010101" pitchFamily="49" charset="-122"/>
              <a:ea typeface="楷体" panose="02010609060101010101" pitchFamily="49" charset="-122"/>
              <a:cs typeface="楷体" panose="02010609060101010101" pitchFamily="49" charset="-122"/>
            </a:endParaRPr>
          </a:p>
          <a:p>
            <a:pPr marL="0" indent="0" defTabSz="914400" eaLnBrk="0" fontAlgn="base" hangingPunct="0">
              <a:lnSpc>
                <a:spcPct val="150000"/>
              </a:lnSpc>
              <a:spcBef>
                <a:spcPts val="0"/>
              </a:spcBef>
              <a:spcAft>
                <a:spcPct val="0"/>
              </a:spcAft>
              <a:buFont typeface="Arial" panose="020B0604020202020204" pitchFamily="34" charset="0"/>
              <a:buNone/>
              <a:defRPr/>
            </a:pPr>
            <a:r>
              <a:rPr lang="zh-CN" altLang="en-US" sz="2000" kern="0" dirty="0">
                <a:latin typeface="楷体" panose="02010609060101010101" pitchFamily="49" charset="-122"/>
                <a:ea typeface="楷体" panose="02010609060101010101" pitchFamily="49" charset="-122"/>
                <a:cs typeface="楷体" panose="02010609060101010101" pitchFamily="49" charset="-122"/>
                <a:sym typeface="Wingdings" panose="05000000000000000000" pitchFamily="2" charset="2"/>
              </a:rPr>
              <a:t>（</a:t>
            </a:r>
            <a:r>
              <a:rPr lang="en-US" altLang="zh-CN" sz="2000" kern="0" dirty="0">
                <a:latin typeface="楷体" panose="02010609060101010101" pitchFamily="49" charset="-122"/>
                <a:ea typeface="楷体" panose="02010609060101010101" pitchFamily="49" charset="-122"/>
                <a:cs typeface="楷体" panose="02010609060101010101" pitchFamily="49" charset="-122"/>
                <a:sym typeface="Wingdings" panose="05000000000000000000" pitchFamily="2" charset="2"/>
              </a:rPr>
              <a:t>3</a:t>
            </a:r>
            <a:r>
              <a:rPr lang="zh-CN" altLang="en-US" sz="2000" kern="0" dirty="0">
                <a:latin typeface="楷体" panose="02010609060101010101" pitchFamily="49" charset="-122"/>
                <a:ea typeface="楷体" panose="02010609060101010101" pitchFamily="49" charset="-122"/>
                <a:cs typeface="楷体" panose="02010609060101010101" pitchFamily="49" charset="-122"/>
                <a:sym typeface="Wingdings" panose="05000000000000000000" pitchFamily="2" charset="2"/>
              </a:rPr>
              <a:t>）学术活动；         </a:t>
            </a:r>
            <a:r>
              <a:rPr lang="zh-CN" altLang="en-US" sz="2000" kern="0" dirty="0">
                <a:latin typeface="楷体" panose="02010609060101010101" pitchFamily="49" charset="-122"/>
                <a:ea typeface="楷体" panose="02010609060101010101" pitchFamily="49" charset="-122"/>
                <a:cs typeface="楷体" panose="02010609060101010101" pitchFamily="49" charset="-122"/>
              </a:rPr>
              <a:t>（</a:t>
            </a:r>
            <a:r>
              <a:rPr lang="en-US" altLang="zh-CN" sz="2000" kern="0" dirty="0">
                <a:latin typeface="楷体" panose="02010609060101010101" pitchFamily="49" charset="-122"/>
                <a:ea typeface="楷体" panose="02010609060101010101" pitchFamily="49" charset="-122"/>
                <a:cs typeface="楷体" panose="02010609060101010101" pitchFamily="49" charset="-122"/>
              </a:rPr>
              <a:t>4</a:t>
            </a:r>
            <a:r>
              <a:rPr lang="zh-CN" altLang="en-US" sz="2000" kern="0" dirty="0">
                <a:latin typeface="楷体" panose="02010609060101010101" pitchFamily="49" charset="-122"/>
                <a:ea typeface="楷体" panose="02010609060101010101" pitchFamily="49" charset="-122"/>
                <a:cs typeface="楷体" panose="02010609060101010101" pitchFamily="49" charset="-122"/>
              </a:rPr>
              <a:t>）</a:t>
            </a:r>
            <a:r>
              <a:rPr lang="zh-CN" altLang="zh-CN" sz="2000" kern="0" dirty="0">
                <a:latin typeface="楷体" panose="02010609060101010101" pitchFamily="49" charset="-122"/>
                <a:ea typeface="楷体" panose="02010609060101010101" pitchFamily="49" charset="-122"/>
                <a:cs typeface="楷体" panose="02010609060101010101" pitchFamily="49" charset="-122"/>
              </a:rPr>
              <a:t>实践环节和科研训练的完成情况</a:t>
            </a:r>
            <a:r>
              <a:rPr lang="zh-CN" altLang="en-US" sz="2000" kern="0" dirty="0">
                <a:latin typeface="楷体" panose="02010609060101010101" pitchFamily="49" charset="-122"/>
                <a:ea typeface="楷体" panose="02010609060101010101" pitchFamily="49" charset="-122"/>
                <a:cs typeface="楷体" panose="02010609060101010101" pitchFamily="49" charset="-122"/>
              </a:rPr>
              <a:t>；</a:t>
            </a:r>
            <a:endParaRPr lang="zh-CN" altLang="en-US" sz="2000" kern="0" dirty="0">
              <a:latin typeface="楷体" panose="02010609060101010101" pitchFamily="49" charset="-122"/>
              <a:ea typeface="楷体" panose="02010609060101010101" pitchFamily="49" charset="-122"/>
              <a:cs typeface="楷体" panose="02010609060101010101" pitchFamily="49" charset="-122"/>
            </a:endParaRPr>
          </a:p>
          <a:p>
            <a:pPr marL="0" indent="0" defTabSz="914400" eaLnBrk="0" fontAlgn="base" hangingPunct="0">
              <a:lnSpc>
                <a:spcPct val="150000"/>
              </a:lnSpc>
              <a:spcBef>
                <a:spcPct val="20000"/>
              </a:spcBef>
              <a:spcAft>
                <a:spcPct val="0"/>
              </a:spcAft>
              <a:buFont typeface="Arial" panose="020B0604020202020204" pitchFamily="34" charset="0"/>
              <a:buNone/>
              <a:defRPr/>
            </a:pPr>
            <a:r>
              <a:rPr lang="zh-CN" altLang="en-US" sz="2000" kern="0" dirty="0">
                <a:latin typeface="楷体" panose="02010609060101010101" pitchFamily="49" charset="-122"/>
                <a:ea typeface="楷体" panose="02010609060101010101" pitchFamily="49" charset="-122"/>
                <a:cs typeface="楷体" panose="02010609060101010101" pitchFamily="49" charset="-122"/>
                <a:sym typeface="Wingdings" panose="05000000000000000000" pitchFamily="2" charset="2"/>
              </a:rPr>
              <a:t>（</a:t>
            </a:r>
            <a:r>
              <a:rPr lang="en-US" altLang="zh-CN" sz="2000" kern="0" dirty="0">
                <a:latin typeface="楷体" panose="02010609060101010101" pitchFamily="49" charset="-122"/>
                <a:ea typeface="楷体" panose="02010609060101010101" pitchFamily="49" charset="-122"/>
                <a:cs typeface="楷体" panose="02010609060101010101" pitchFamily="49" charset="-122"/>
                <a:sym typeface="Wingdings" panose="05000000000000000000" pitchFamily="2" charset="2"/>
              </a:rPr>
              <a:t>5</a:t>
            </a:r>
            <a:r>
              <a:rPr lang="zh-CN" altLang="en-US" sz="2000" kern="0" dirty="0">
                <a:latin typeface="楷体" panose="02010609060101010101" pitchFamily="49" charset="-122"/>
                <a:ea typeface="楷体" panose="02010609060101010101" pitchFamily="49" charset="-122"/>
                <a:cs typeface="楷体" panose="02010609060101010101" pitchFamily="49" charset="-122"/>
                <a:sym typeface="Wingdings" panose="05000000000000000000" pitchFamily="2" charset="2"/>
              </a:rPr>
              <a:t>）</a:t>
            </a:r>
            <a:r>
              <a:rPr lang="zh-CN" altLang="zh-CN" sz="2000" kern="0" dirty="0">
                <a:latin typeface="楷体" panose="02010609060101010101" pitchFamily="49" charset="-122"/>
                <a:ea typeface="楷体" panose="02010609060101010101" pitchFamily="49" charset="-122"/>
                <a:cs typeface="楷体" panose="02010609060101010101" pitchFamily="49" charset="-122"/>
                <a:sym typeface="+mn-ea"/>
              </a:rPr>
              <a:t>学位论文开题情况</a:t>
            </a:r>
            <a:endParaRPr lang="en-US" altLang="zh-CN" sz="2000" kern="0" dirty="0">
              <a:latin typeface="楷体" panose="02010609060101010101" pitchFamily="49" charset="-122"/>
              <a:ea typeface="楷体" panose="02010609060101010101" pitchFamily="49" charset="-122"/>
              <a:cs typeface="楷体" panose="02010609060101010101" pitchFamily="49" charset="-122"/>
            </a:endParaRPr>
          </a:p>
          <a:p>
            <a:pPr marL="0" indent="0" defTabSz="914400" eaLnBrk="0" fontAlgn="base" hangingPunct="0">
              <a:lnSpc>
                <a:spcPct val="150000"/>
              </a:lnSpc>
              <a:spcBef>
                <a:spcPct val="20000"/>
              </a:spcBef>
              <a:spcAft>
                <a:spcPct val="0"/>
              </a:spcAft>
              <a:buFontTx/>
              <a:buNone/>
              <a:defRPr/>
            </a:pPr>
            <a:r>
              <a:rPr lang="zh-CN" altLang="zh-CN" sz="20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考核</a:t>
            </a:r>
            <a:r>
              <a:rPr lang="zh-CN" altLang="en-US" sz="20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结果：</a:t>
            </a:r>
            <a:endParaRPr lang="en-US" altLang="zh-CN" sz="2000" b="1" kern="0" dirty="0">
              <a:solidFill>
                <a:srgbClr val="0070C0"/>
              </a:solidFill>
              <a:latin typeface="楷体" panose="02010609060101010101" pitchFamily="49" charset="-122"/>
              <a:ea typeface="楷体" panose="02010609060101010101" pitchFamily="49" charset="-122"/>
              <a:cs typeface="楷体" panose="02010609060101010101" pitchFamily="49" charset="-122"/>
            </a:endParaRPr>
          </a:p>
          <a:p>
            <a:pPr marL="0" indent="0" defTabSz="914400" eaLnBrk="0" fontAlgn="base" hangingPunct="0">
              <a:lnSpc>
                <a:spcPct val="150000"/>
              </a:lnSpc>
              <a:spcBef>
                <a:spcPct val="20000"/>
              </a:spcBef>
              <a:spcAft>
                <a:spcPct val="0"/>
              </a:spcAft>
              <a:buFontTx/>
              <a:buNone/>
              <a:defRPr/>
            </a:pPr>
            <a:r>
              <a:rPr lang="zh-CN" sz="2000" kern="0" dirty="0">
                <a:latin typeface="楷体" panose="02010609060101010101" pitchFamily="49" charset="-122"/>
                <a:ea typeface="楷体" panose="02010609060101010101" pitchFamily="49" charset="-122"/>
                <a:cs typeface="楷体" panose="02010609060101010101" pitchFamily="49" charset="-122"/>
              </a:rPr>
              <a:t>中期考核通过者，方可进入毕业论文预答辩或答辩程序。</a:t>
            </a:r>
            <a:r>
              <a:rPr lang="zh-CN" sz="2000" b="1" kern="0" dirty="0">
                <a:solidFill>
                  <a:srgbClr val="C00000"/>
                </a:solidFill>
                <a:latin typeface="楷体" panose="02010609060101010101" pitchFamily="49" charset="-122"/>
                <a:ea typeface="楷体" panose="02010609060101010101" pitchFamily="49" charset="-122"/>
                <a:cs typeface="楷体" panose="02010609060101010101" pitchFamily="49" charset="-122"/>
              </a:rPr>
              <a:t>不通过者</a:t>
            </a:r>
            <a:r>
              <a:rPr lang="zh-CN" sz="2000" kern="0" dirty="0">
                <a:latin typeface="楷体" panose="02010609060101010101" pitchFamily="49" charset="-122"/>
                <a:ea typeface="楷体" panose="02010609060101010101" pitchFamily="49" charset="-122"/>
                <a:cs typeface="楷体" panose="02010609060101010101" pitchFamily="49" charset="-122"/>
              </a:rPr>
              <a:t>，根据学业进展情况，可作</a:t>
            </a:r>
            <a:r>
              <a:rPr lang="zh-CN" sz="2000" b="1" kern="0" dirty="0">
                <a:solidFill>
                  <a:srgbClr val="C00000"/>
                </a:solidFill>
                <a:latin typeface="楷体" panose="02010609060101010101" pitchFamily="49" charset="-122"/>
                <a:ea typeface="楷体" panose="02010609060101010101" pitchFamily="49" charset="-122"/>
                <a:cs typeface="楷体" panose="02010609060101010101" pitchFamily="49" charset="-122"/>
              </a:rPr>
              <a:t>延长学习年限</a:t>
            </a:r>
            <a:r>
              <a:rPr lang="zh-CN" sz="2000" kern="0" dirty="0">
                <a:latin typeface="楷体" panose="02010609060101010101" pitchFamily="49" charset="-122"/>
                <a:ea typeface="楷体" panose="02010609060101010101" pitchFamily="49" charset="-122"/>
                <a:cs typeface="楷体" panose="02010609060101010101" pitchFamily="49" charset="-122"/>
              </a:rPr>
              <a:t>、</a:t>
            </a:r>
            <a:r>
              <a:rPr lang="zh-CN" sz="2000" b="1" kern="0" dirty="0">
                <a:solidFill>
                  <a:srgbClr val="C00000"/>
                </a:solidFill>
                <a:latin typeface="楷体" panose="02010609060101010101" pitchFamily="49" charset="-122"/>
                <a:ea typeface="楷体" panose="02010609060101010101" pitchFamily="49" charset="-122"/>
                <a:cs typeface="楷体" panose="02010609060101010101" pitchFamily="49" charset="-122"/>
              </a:rPr>
              <a:t>结业</a:t>
            </a:r>
            <a:r>
              <a:rPr lang="zh-CN" sz="2000" kern="0" dirty="0">
                <a:latin typeface="楷体" panose="02010609060101010101" pitchFamily="49" charset="-122"/>
                <a:ea typeface="楷体" panose="02010609060101010101" pitchFamily="49" charset="-122"/>
                <a:cs typeface="楷体" panose="02010609060101010101" pitchFamily="49" charset="-122"/>
              </a:rPr>
              <a:t>或</a:t>
            </a:r>
            <a:r>
              <a:rPr lang="zh-CN" sz="2000" b="1" kern="0" dirty="0">
                <a:solidFill>
                  <a:srgbClr val="C00000"/>
                </a:solidFill>
                <a:latin typeface="楷体" panose="02010609060101010101" pitchFamily="49" charset="-122"/>
                <a:ea typeface="楷体" panose="02010609060101010101" pitchFamily="49" charset="-122"/>
                <a:cs typeface="楷体" panose="02010609060101010101" pitchFamily="49" charset="-122"/>
              </a:rPr>
              <a:t>肄业处理</a:t>
            </a:r>
            <a:r>
              <a:rPr lang="zh-CN" sz="2000" kern="0" dirty="0">
                <a:latin typeface="楷体" panose="02010609060101010101" pitchFamily="49" charset="-122"/>
                <a:ea typeface="楷体" panose="02010609060101010101" pitchFamily="49" charset="-122"/>
                <a:cs typeface="楷体" panose="02010609060101010101" pitchFamily="49" charset="-122"/>
              </a:rPr>
              <a:t>。</a:t>
            </a:r>
            <a:endParaRPr lang="zh-CN" altLang="zh-CN" sz="2000" kern="0" dirty="0"/>
          </a:p>
        </p:txBody>
      </p:sp>
      <p:sp>
        <p:nvSpPr>
          <p:cNvPr id="3" name="标题 1"/>
          <p:cNvSpPr txBox="1"/>
          <p:nvPr/>
        </p:nvSpPr>
        <p:spPr>
          <a:xfrm>
            <a:off x="1550035" y="497205"/>
            <a:ext cx="6008370" cy="57404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五、培养环节与考核要求</a:t>
            </a:r>
            <a:endParaRPr lang="zh-CN" altLang="en-US" sz="4000" b="1" dirty="0">
              <a:solidFill>
                <a:srgbClr val="FFFF00"/>
              </a:solidFill>
              <a:latin typeface="华文新魏" panose="02010800040101010101" pitchFamily="2" charset="-122"/>
              <a:ea typeface="华文新魏" panose="02010800040101010101" pitchFamily="2" charset="-122"/>
            </a:endParaRPr>
          </a:p>
        </p:txBody>
      </p:sp>
      <p:sp>
        <p:nvSpPr>
          <p:cNvPr id="4" name="矩形 3"/>
          <p:cNvSpPr/>
          <p:nvPr/>
        </p:nvSpPr>
        <p:spPr>
          <a:xfrm>
            <a:off x="7989455" y="1629864"/>
            <a:ext cx="3484507" cy="598690"/>
          </a:xfrm>
          <a:prstGeom prst="rect">
            <a:avLst/>
          </a:prstGeom>
        </p:spPr>
        <p:txBody>
          <a:bodyPr wrap="square">
            <a:spAutoFit/>
          </a:bodyPr>
          <a:lstStyle/>
          <a:p>
            <a:pPr algn="ctr" eaLnBrk="0" fontAlgn="base" hangingPunct="0">
              <a:lnSpc>
                <a:spcPct val="150000"/>
              </a:lnSpc>
              <a:spcAft>
                <a:spcPct val="0"/>
              </a:spcAft>
              <a:defRPr/>
            </a:pPr>
            <a:r>
              <a:rPr lang="zh-CN" altLang="en-US" sz="26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（五）中期考核</a:t>
            </a:r>
            <a:endParaRPr lang="en-US" altLang="zh-CN" sz="2600" b="1" kern="0" dirty="0">
              <a:solidFill>
                <a:srgbClr val="0070C0"/>
              </a:solidFill>
              <a:latin typeface="楷体" panose="02010609060101010101" pitchFamily="49" charset="-122"/>
              <a:ea typeface="楷体" panose="02010609060101010101" pitchFamily="49" charset="-122"/>
              <a:cs typeface="楷体" panose="02010609060101010101" pitchFamily="49" charset="-122"/>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669" y="377"/>
            <a:ext cx="12191966" cy="6857623"/>
            <a:chOff x="335" y="189"/>
            <a:chExt cx="12191966"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sp>
          <p:nvSpPr>
            <p:cNvPr id="3" name="Freeform 6"/>
            <p:cNvSpPr/>
            <p:nvPr/>
          </p:nvSpPr>
          <p:spPr bwMode="auto">
            <a:xfrm>
              <a:off x="970" y="5436457"/>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4" name="Freeform 11"/>
            <p:cNvSpPr/>
            <p:nvPr/>
          </p:nvSpPr>
          <p:spPr bwMode="auto">
            <a:xfrm>
              <a:off x="970" y="888230"/>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grpSp>
      <p:sp>
        <p:nvSpPr>
          <p:cNvPr id="8" name="内容占位符 2"/>
          <p:cNvSpPr txBox="1"/>
          <p:nvPr/>
        </p:nvSpPr>
        <p:spPr>
          <a:xfrm>
            <a:off x="1150581" y="2479791"/>
            <a:ext cx="10103542" cy="3616255"/>
          </a:xfrm>
          <a:prstGeom prst="rect">
            <a:avLst/>
          </a:prstGeom>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defTabSz="914400" eaLnBrk="0" fontAlgn="base" hangingPunct="0">
              <a:lnSpc>
                <a:spcPct val="150000"/>
              </a:lnSpc>
              <a:spcBef>
                <a:spcPts val="0"/>
              </a:spcBef>
              <a:spcAft>
                <a:spcPct val="0"/>
              </a:spcAft>
              <a:buFont typeface="Arial" panose="020B0604020202020204" pitchFamily="34" charset="0"/>
              <a:buNone/>
              <a:defRPr/>
            </a:pPr>
            <a:r>
              <a:rPr lang="zh-CN" altLang="zh-CN" sz="26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（六）论文预答辩</a:t>
            </a:r>
            <a:endParaRPr lang="en-US" altLang="zh-CN" sz="2600" b="1" kern="0" dirty="0">
              <a:solidFill>
                <a:srgbClr val="0070C0"/>
              </a:solidFill>
              <a:latin typeface="楷体" panose="02010609060101010101" pitchFamily="49" charset="-122"/>
              <a:ea typeface="楷体" panose="02010609060101010101" pitchFamily="49" charset="-122"/>
              <a:cs typeface="楷体" panose="02010609060101010101" pitchFamily="49" charset="-122"/>
            </a:endParaRPr>
          </a:p>
          <a:p>
            <a:pPr marL="0" indent="0" defTabSz="914400" eaLnBrk="0" fontAlgn="base" hangingPunct="0">
              <a:lnSpc>
                <a:spcPct val="150000"/>
              </a:lnSpc>
              <a:spcBef>
                <a:spcPts val="0"/>
              </a:spcBef>
              <a:spcAft>
                <a:spcPct val="0"/>
              </a:spcAft>
              <a:buFont typeface="Arial" panose="020B0604020202020204" pitchFamily="34" charset="0"/>
              <a:buNone/>
              <a:defRPr/>
            </a:pPr>
            <a:r>
              <a:rPr lang="zh-CN" altLang="zh-CN" sz="2000" dirty="0">
                <a:latin typeface="楷体" panose="02010609060101010101" pitchFamily="49" charset="-122"/>
                <a:ea typeface="楷体" panose="02010609060101010101" pitchFamily="49" charset="-122"/>
              </a:rPr>
              <a:t>    鼓励院系根据学科特点和培养目标，在学位论文评阅前1个月组织预答辩。</a:t>
            </a:r>
            <a:endParaRPr lang="en-US" altLang="zh-CN" sz="2000" dirty="0">
              <a:latin typeface="楷体" panose="02010609060101010101" pitchFamily="49" charset="-122"/>
              <a:ea typeface="楷体" panose="02010609060101010101" pitchFamily="49" charset="-122"/>
            </a:endParaRPr>
          </a:p>
          <a:p>
            <a:pPr marL="0" indent="0" defTabSz="914400" eaLnBrk="0" fontAlgn="base" hangingPunct="0">
              <a:lnSpc>
                <a:spcPct val="150000"/>
              </a:lnSpc>
              <a:spcBef>
                <a:spcPts val="0"/>
              </a:spcBef>
              <a:spcAft>
                <a:spcPct val="0"/>
              </a:spcAft>
              <a:buFont typeface="Arial" panose="020B0604020202020204" pitchFamily="34" charset="0"/>
              <a:buNone/>
              <a:defRPr/>
            </a:pPr>
            <a:r>
              <a:rPr lang="zh-CN" altLang="zh-CN" sz="26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（七）科研成果要求及论文答辩资格审核</a:t>
            </a:r>
            <a:endParaRPr lang="en-US" altLang="zh-CN" sz="2600" b="1" kern="0" dirty="0">
              <a:solidFill>
                <a:srgbClr val="0070C0"/>
              </a:solidFill>
              <a:latin typeface="楷体" panose="02010609060101010101" pitchFamily="49" charset="-122"/>
              <a:ea typeface="楷体" panose="02010609060101010101" pitchFamily="49" charset="-122"/>
              <a:cs typeface="楷体" panose="02010609060101010101" pitchFamily="49" charset="-122"/>
            </a:endParaRPr>
          </a:p>
          <a:p>
            <a:pPr marL="0" indent="0" defTabSz="914400" eaLnBrk="0" fontAlgn="base" hangingPunct="0">
              <a:lnSpc>
                <a:spcPct val="150000"/>
              </a:lnSpc>
              <a:spcBef>
                <a:spcPts val="0"/>
              </a:spcBef>
              <a:spcAft>
                <a:spcPct val="0"/>
              </a:spcAft>
              <a:buFont typeface="Arial" panose="020B0604020202020204" pitchFamily="34" charset="0"/>
              <a:buNone/>
              <a:defRPr/>
            </a:pPr>
            <a:r>
              <a:rPr lang="zh-CN" altLang="zh-CN" sz="2000" dirty="0">
                <a:latin typeface="楷体" panose="02010609060101010101" pitchFamily="49" charset="-122"/>
                <a:ea typeface="楷体" panose="02010609060101010101" pitchFamily="49" charset="-122"/>
                <a:sym typeface="+mn-ea"/>
              </a:rPr>
              <a:t>    毕业前最后一学期，拟毕业硕士生进行论文答辩资格审核</a:t>
            </a:r>
            <a:r>
              <a:rPr lang="zh-CN" altLang="en-US" sz="2000" dirty="0">
                <a:latin typeface="楷体" panose="02010609060101010101" pitchFamily="49" charset="-122"/>
                <a:ea typeface="楷体" panose="02010609060101010101" pitchFamily="49" charset="-122"/>
                <a:sym typeface="+mn-ea"/>
              </a:rPr>
              <a:t>：</a:t>
            </a:r>
            <a:endParaRPr lang="en-US" altLang="zh-CN" sz="2000" dirty="0">
              <a:latin typeface="楷体" panose="02010609060101010101" pitchFamily="49" charset="-122"/>
              <a:ea typeface="楷体" panose="02010609060101010101" pitchFamily="49" charset="-122"/>
            </a:endParaRPr>
          </a:p>
          <a:p>
            <a:pPr marL="0" indent="0" defTabSz="914400" eaLnBrk="0" fontAlgn="base" hangingPunct="0">
              <a:lnSpc>
                <a:spcPct val="150000"/>
              </a:lnSpc>
              <a:spcBef>
                <a:spcPct val="20000"/>
              </a:spcBef>
              <a:spcAft>
                <a:spcPct val="0"/>
              </a:spcAft>
              <a:buFontTx/>
              <a:buNone/>
              <a:defRPr/>
            </a:pPr>
            <a:r>
              <a:rPr lang="en-US" altLang="zh-CN" sz="2000" kern="0" dirty="0">
                <a:latin typeface="楷体" panose="02010609060101010101" pitchFamily="49" charset="-122"/>
                <a:ea typeface="楷体" panose="02010609060101010101" pitchFamily="49" charset="-122"/>
                <a:sym typeface="+mn-ea"/>
              </a:rPr>
              <a:t>    1</a:t>
            </a:r>
            <a:r>
              <a:rPr lang="zh-CN" altLang="en-US" sz="2000" kern="0" dirty="0">
                <a:latin typeface="楷体" panose="02010609060101010101" pitchFamily="49" charset="-122"/>
                <a:ea typeface="楷体" panose="02010609060101010101" pitchFamily="49" charset="-122"/>
                <a:sym typeface="+mn-ea"/>
              </a:rPr>
              <a:t>、</a:t>
            </a:r>
            <a:r>
              <a:rPr lang="zh-CN" altLang="zh-CN" sz="2000" kern="0" dirty="0">
                <a:latin typeface="楷体" panose="02010609060101010101" pitchFamily="49" charset="-122"/>
                <a:ea typeface="楷体" panose="02010609060101010101" pitchFamily="49" charset="-122"/>
                <a:sym typeface="+mn-ea"/>
              </a:rPr>
              <a:t>中期考核复核：培养单位复核中期考核的各类考核项目和结果</a:t>
            </a:r>
            <a:r>
              <a:rPr lang="zh-CN" altLang="en-US" sz="2000" kern="0" dirty="0">
                <a:latin typeface="楷体" panose="02010609060101010101" pitchFamily="49" charset="-122"/>
                <a:ea typeface="楷体" panose="02010609060101010101" pitchFamily="49" charset="-122"/>
                <a:sym typeface="+mn-ea"/>
              </a:rPr>
              <a:t>；</a:t>
            </a:r>
            <a:endParaRPr lang="zh-CN" altLang="zh-CN" sz="2000" kern="0" dirty="0">
              <a:latin typeface="楷体" panose="02010609060101010101" pitchFamily="49" charset="-122"/>
              <a:ea typeface="楷体" panose="02010609060101010101" pitchFamily="49" charset="-122"/>
            </a:endParaRPr>
          </a:p>
          <a:p>
            <a:pPr marL="0" indent="0" defTabSz="914400" eaLnBrk="0" fontAlgn="base" hangingPunct="0">
              <a:lnSpc>
                <a:spcPct val="150000"/>
              </a:lnSpc>
              <a:spcBef>
                <a:spcPct val="20000"/>
              </a:spcBef>
              <a:spcAft>
                <a:spcPct val="0"/>
              </a:spcAft>
              <a:buFontTx/>
              <a:buNone/>
              <a:defRPr/>
            </a:pPr>
            <a:r>
              <a:rPr lang="en-US" altLang="zh-CN" sz="2000" kern="0" dirty="0">
                <a:latin typeface="楷体" panose="02010609060101010101" pitchFamily="49" charset="-122"/>
                <a:ea typeface="楷体" panose="02010609060101010101" pitchFamily="49" charset="-122"/>
                <a:sym typeface="+mn-ea"/>
              </a:rPr>
              <a:t>    2</a:t>
            </a:r>
            <a:r>
              <a:rPr lang="zh-CN" altLang="en-US" sz="2000" kern="0" dirty="0">
                <a:latin typeface="楷体" panose="02010609060101010101" pitchFamily="49" charset="-122"/>
                <a:ea typeface="楷体" panose="02010609060101010101" pitchFamily="49" charset="-122"/>
                <a:sym typeface="+mn-ea"/>
              </a:rPr>
              <a:t>、</a:t>
            </a:r>
            <a:r>
              <a:rPr lang="zh-CN" altLang="zh-CN" sz="2000" kern="0" dirty="0">
                <a:latin typeface="楷体" panose="02010609060101010101" pitchFamily="49" charset="-122"/>
                <a:ea typeface="楷体" panose="02010609060101010101" pitchFamily="49" charset="-122"/>
                <a:sym typeface="+mn-ea"/>
              </a:rPr>
              <a:t>科研成果审核：学校鼓励硕士研究生发表高质量的学术论文，但不作统一量化要求，</a:t>
            </a:r>
            <a:r>
              <a:rPr lang="zh-CN" altLang="en-US" sz="2000" kern="0" dirty="0">
                <a:latin typeface="楷体" panose="02010609060101010101" pitchFamily="49" charset="-122"/>
                <a:ea typeface="楷体" panose="02010609060101010101" pitchFamily="49" charset="-122"/>
                <a:sym typeface="+mn-ea"/>
              </a:rPr>
              <a:t>由</a:t>
            </a:r>
            <a:r>
              <a:rPr lang="zh-CN" altLang="zh-CN" sz="2000" kern="0" dirty="0">
                <a:latin typeface="楷体" panose="02010609060101010101" pitchFamily="49" charset="-122"/>
                <a:ea typeface="楷体" panose="02010609060101010101" pitchFamily="49" charset="-122"/>
                <a:sym typeface="+mn-ea"/>
              </a:rPr>
              <a:t>各培养单位</a:t>
            </a:r>
            <a:r>
              <a:rPr lang="zh-CN" altLang="en-US" sz="2000" kern="0" dirty="0">
                <a:latin typeface="楷体" panose="02010609060101010101" pitchFamily="49" charset="-122"/>
                <a:ea typeface="楷体" panose="02010609060101010101" pitchFamily="49" charset="-122"/>
                <a:sym typeface="+mn-ea"/>
              </a:rPr>
              <a:t>制定具体的</a:t>
            </a:r>
            <a:r>
              <a:rPr lang="zh-CN" altLang="zh-CN" sz="2000" kern="0" dirty="0">
                <a:latin typeface="楷体" panose="02010609060101010101" pitchFamily="49" charset="-122"/>
                <a:ea typeface="楷体" panose="02010609060101010101" pitchFamily="49" charset="-122"/>
                <a:sym typeface="+mn-ea"/>
              </a:rPr>
              <a:t>考核</a:t>
            </a:r>
            <a:r>
              <a:rPr lang="zh-CN" altLang="en-US" sz="2000" kern="0" dirty="0">
                <a:latin typeface="楷体" panose="02010609060101010101" pitchFamily="49" charset="-122"/>
                <a:ea typeface="楷体" panose="02010609060101010101" pitchFamily="49" charset="-122"/>
                <a:sym typeface="+mn-ea"/>
              </a:rPr>
              <a:t>标准，具体请查阅所在专业培养方案</a:t>
            </a:r>
            <a:r>
              <a:rPr lang="zh-CN" altLang="zh-CN" sz="2000" kern="0" dirty="0">
                <a:latin typeface="楷体" panose="02010609060101010101" pitchFamily="49" charset="-122"/>
                <a:ea typeface="楷体" panose="02010609060101010101" pitchFamily="49" charset="-122"/>
                <a:sym typeface="+mn-ea"/>
              </a:rPr>
              <a:t>。</a:t>
            </a:r>
            <a:endParaRPr lang="zh-CN" altLang="zh-CN" sz="2000" dirty="0">
              <a:latin typeface="楷体" panose="02010609060101010101" pitchFamily="49" charset="-122"/>
              <a:ea typeface="楷体" panose="02010609060101010101" pitchFamily="49" charset="-122"/>
            </a:endParaRPr>
          </a:p>
        </p:txBody>
      </p:sp>
      <p:sp>
        <p:nvSpPr>
          <p:cNvPr id="12" name="标题 1"/>
          <p:cNvSpPr txBox="1"/>
          <p:nvPr/>
        </p:nvSpPr>
        <p:spPr>
          <a:xfrm>
            <a:off x="1521460" y="459105"/>
            <a:ext cx="6049645" cy="57404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五、培养环节与考核要求</a:t>
            </a:r>
            <a:endParaRPr lang="zh-CN" altLang="en-US" sz="4000" b="1" dirty="0">
              <a:solidFill>
                <a:srgbClr val="FFFF00"/>
              </a:solidFill>
              <a:latin typeface="华文新魏" panose="02010800040101010101" pitchFamily="2" charset="-122"/>
              <a:ea typeface="华文新魏" panose="02010800040101010101" pitchFamily="2" charset="-122"/>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28" y="377"/>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内容占位符 2"/>
          <p:cNvSpPr txBox="1"/>
          <p:nvPr/>
        </p:nvSpPr>
        <p:spPr>
          <a:xfrm>
            <a:off x="1044563" y="2411242"/>
            <a:ext cx="10103542" cy="3616255"/>
          </a:xfrm>
          <a:prstGeom prst="rect">
            <a:avLst/>
          </a:prstGeom>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defTabSz="914400" eaLnBrk="0" fontAlgn="base" hangingPunct="0">
              <a:lnSpc>
                <a:spcPct val="150000"/>
              </a:lnSpc>
              <a:spcBef>
                <a:spcPts val="0"/>
              </a:spcBef>
              <a:spcAft>
                <a:spcPct val="0"/>
              </a:spcAft>
              <a:buFont typeface="Arial" panose="020B0604020202020204" pitchFamily="34" charset="0"/>
              <a:buNone/>
              <a:defRPr/>
            </a:pPr>
            <a:endParaRPr lang="zh-CN" altLang="zh-CN" sz="2000" dirty="0">
              <a:latin typeface="楷体" panose="02010609060101010101" pitchFamily="49" charset="-122"/>
              <a:ea typeface="楷体" panose="02010609060101010101" pitchFamily="49" charset="-122"/>
            </a:endParaRPr>
          </a:p>
        </p:txBody>
      </p:sp>
      <p:sp>
        <p:nvSpPr>
          <p:cNvPr id="12" name="标题 1"/>
          <p:cNvSpPr txBox="1"/>
          <p:nvPr/>
        </p:nvSpPr>
        <p:spPr>
          <a:xfrm>
            <a:off x="1521460" y="357493"/>
            <a:ext cx="8152892" cy="57404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六、伦理审查</a:t>
            </a:r>
            <a:endParaRPr lang="zh-CN" altLang="en-US" sz="4000" b="1" dirty="0">
              <a:solidFill>
                <a:srgbClr val="FFFF00"/>
              </a:solidFill>
              <a:latin typeface="华文新魏" panose="02010800040101010101" pitchFamily="2" charset="-122"/>
              <a:ea typeface="华文新魏" panose="02010800040101010101" pitchFamily="2" charset="-122"/>
            </a:endParaRPr>
          </a:p>
        </p:txBody>
      </p:sp>
      <p:sp>
        <p:nvSpPr>
          <p:cNvPr id="3" name="矩形 2"/>
          <p:cNvSpPr/>
          <p:nvPr/>
        </p:nvSpPr>
        <p:spPr>
          <a:xfrm>
            <a:off x="1268280" y="2354929"/>
            <a:ext cx="9819467" cy="2999740"/>
          </a:xfrm>
          <a:prstGeom prst="rect">
            <a:avLst/>
          </a:prstGeom>
        </p:spPr>
        <p:txBody>
          <a:bodyPr wrap="square">
            <a:spAutoFit/>
          </a:bodyPr>
          <a:lstStyle/>
          <a:p>
            <a:pPr lvl="0">
              <a:lnSpc>
                <a:spcPct val="150000"/>
              </a:lnSpc>
            </a:pPr>
            <a:r>
              <a:rPr lang="en-US" altLang="zh-CN" sz="2200" b="1" dirty="0">
                <a:solidFill>
                  <a:srgbClr val="0070C0"/>
                </a:solidFill>
                <a:latin typeface="楷体" panose="02010609060101010101" pitchFamily="49" charset="-122"/>
                <a:ea typeface="楷体" panose="02010609060101010101" pitchFamily="49" charset="-122"/>
              </a:rPr>
              <a:t>1</a:t>
            </a:r>
            <a:r>
              <a:rPr lang="zh-CN" altLang="en-US" sz="2200" b="1" dirty="0">
                <a:solidFill>
                  <a:srgbClr val="0070C0"/>
                </a:solidFill>
                <a:latin typeface="楷体" panose="02010609060101010101" pitchFamily="49" charset="-122"/>
                <a:ea typeface="楷体" panose="02010609060101010101" pitchFamily="49" charset="-122"/>
              </a:rPr>
              <a:t>、</a:t>
            </a:r>
            <a:r>
              <a:rPr lang="zh-CN" altLang="en-US" sz="2200" b="1" dirty="0">
                <a:solidFill>
                  <a:srgbClr val="0070C0"/>
                </a:solidFill>
                <a:latin typeface="楷体" panose="02010609060101010101" pitchFamily="49" charset="-122"/>
                <a:ea typeface="楷体" panose="02010609060101010101" pitchFamily="49" charset="-122"/>
              </a:rPr>
              <a:t>学校文件</a:t>
            </a:r>
            <a:r>
              <a:rPr lang="zh-CN" altLang="en-US" sz="2200" kern="0" dirty="0">
                <a:latin typeface="楷体" panose="02010609060101010101" pitchFamily="49" charset="-122"/>
                <a:ea typeface="楷体" panose="02010609060101010101" pitchFamily="49" charset="-122"/>
              </a:rPr>
              <a:t>：</a:t>
            </a:r>
            <a:r>
              <a:rPr lang="zh-CN" altLang="en-US" sz="2000" kern="0" dirty="0">
                <a:solidFill>
                  <a:prstClr val="black"/>
                </a:solidFill>
                <a:latin typeface="Arial" panose="020B0604020202020204"/>
                <a:ea typeface="楷体" panose="02010609060101010101" pitchFamily="49" charset="-122"/>
              </a:rPr>
              <a:t>华东师范大学关于涉及人体、动物实验的课题立项伦理审查和研究生论文中增加伦理审查说明的通知（华师学科</a:t>
            </a:r>
            <a:r>
              <a:rPr lang="en-US" altLang="zh-CN" sz="2000" kern="0" dirty="0">
                <a:solidFill>
                  <a:prstClr val="black"/>
                </a:solidFill>
                <a:latin typeface="Arial" panose="020B0604020202020204"/>
                <a:ea typeface="楷体" panose="02010609060101010101" pitchFamily="49" charset="-122"/>
              </a:rPr>
              <a:t>〔2015〕1 </a:t>
            </a:r>
            <a:r>
              <a:rPr lang="zh-CN" altLang="en-US" sz="2000" kern="0" dirty="0">
                <a:solidFill>
                  <a:prstClr val="black"/>
                </a:solidFill>
                <a:latin typeface="Arial" panose="020B0604020202020204"/>
                <a:ea typeface="楷体" panose="02010609060101010101" pitchFamily="49" charset="-122"/>
              </a:rPr>
              <a:t>号）。</a:t>
            </a:r>
            <a:endParaRPr lang="zh-CN" altLang="en-US" sz="2000" kern="0" dirty="0">
              <a:solidFill>
                <a:prstClr val="black"/>
              </a:solidFill>
              <a:latin typeface="Arial" panose="020B0604020202020204"/>
              <a:ea typeface="楷体" panose="02010609060101010101" pitchFamily="49" charset="-122"/>
            </a:endParaRPr>
          </a:p>
          <a:p>
            <a:pPr lvl="0">
              <a:lnSpc>
                <a:spcPct val="150000"/>
              </a:lnSpc>
            </a:pPr>
            <a:r>
              <a:rPr lang="en-US" altLang="zh-CN" sz="2200" b="1" dirty="0">
                <a:solidFill>
                  <a:srgbClr val="0070C0"/>
                </a:solidFill>
                <a:latin typeface="楷体" panose="02010609060101010101" pitchFamily="49" charset="-122"/>
                <a:ea typeface="楷体" panose="02010609060101010101" pitchFamily="49" charset="-122"/>
              </a:rPr>
              <a:t>2</a:t>
            </a:r>
            <a:r>
              <a:rPr lang="zh-CN" altLang="en-US" sz="2200" b="1" dirty="0">
                <a:solidFill>
                  <a:srgbClr val="0070C0"/>
                </a:solidFill>
                <a:latin typeface="楷体" panose="02010609060101010101" pitchFamily="49" charset="-122"/>
                <a:ea typeface="楷体" panose="02010609060101010101" pitchFamily="49" charset="-122"/>
              </a:rPr>
              <a:t>、</a:t>
            </a:r>
            <a:r>
              <a:rPr lang="zh-CN" altLang="en-US" sz="2200" b="1" dirty="0">
                <a:solidFill>
                  <a:srgbClr val="0070C0"/>
                </a:solidFill>
                <a:latin typeface="楷体" panose="02010609060101010101" pitchFamily="49" charset="-122"/>
                <a:ea typeface="楷体" panose="02010609060101010101" pitchFamily="49" charset="-122"/>
              </a:rPr>
              <a:t>基本要求</a:t>
            </a:r>
            <a:r>
              <a:rPr lang="zh-CN" altLang="en-US" sz="2000" kern="0" dirty="0">
                <a:latin typeface="Arial" panose="020B0604020202020204"/>
                <a:ea typeface="楷体" panose="02010609060101010101" pitchFamily="49" charset="-122"/>
              </a:rPr>
              <a:t>：</a:t>
            </a:r>
            <a:r>
              <a:rPr lang="zh-CN" altLang="en-US" sz="2000" b="1" kern="0" dirty="0">
                <a:solidFill>
                  <a:prstClr val="black"/>
                </a:solidFill>
                <a:latin typeface="Arial" panose="020B0604020202020204"/>
                <a:ea typeface="楷体" panose="02010609060101010101" pitchFamily="49" charset="-122"/>
              </a:rPr>
              <a:t>研究生在科研工作中</a:t>
            </a:r>
            <a:r>
              <a:rPr lang="zh-CN" altLang="en-US" sz="2000" kern="0" dirty="0">
                <a:solidFill>
                  <a:prstClr val="black"/>
                </a:solidFill>
                <a:latin typeface="Arial" panose="020B0604020202020204"/>
                <a:ea typeface="楷体" panose="02010609060101010101" pitchFamily="49" charset="-122"/>
              </a:rPr>
              <a:t>，</a:t>
            </a:r>
            <a:r>
              <a:rPr lang="zh-CN" altLang="en-US" sz="2000" b="1" kern="0" dirty="0">
                <a:solidFill>
                  <a:prstClr val="black"/>
                </a:solidFill>
                <a:latin typeface="Arial" panose="020B0604020202020204"/>
                <a:ea typeface="楷体" panose="02010609060101010101" pitchFamily="49" charset="-122"/>
              </a:rPr>
              <a:t>请遵守</a:t>
            </a:r>
            <a:r>
              <a:rPr lang="en-US" altLang="zh-CN" sz="2000" b="1" kern="0" dirty="0">
                <a:solidFill>
                  <a:prstClr val="black"/>
                </a:solidFill>
                <a:latin typeface="Arial" panose="020B0604020202020204"/>
                <a:ea typeface="楷体" panose="02010609060101010101" pitchFamily="49" charset="-122"/>
              </a:rPr>
              <a:t>3</a:t>
            </a:r>
            <a:r>
              <a:rPr lang="zh-CN" altLang="en-US" sz="2000" b="1" kern="0" dirty="0">
                <a:solidFill>
                  <a:prstClr val="black"/>
                </a:solidFill>
                <a:latin typeface="Arial" panose="020B0604020202020204"/>
                <a:ea typeface="楷体" panose="02010609060101010101" pitchFamily="49" charset="-122"/>
              </a:rPr>
              <a:t>个须知：（</a:t>
            </a:r>
            <a:r>
              <a:rPr lang="en-US" altLang="zh-CN" sz="2000" b="1" kern="0" dirty="0">
                <a:solidFill>
                  <a:prstClr val="black"/>
                </a:solidFill>
                <a:latin typeface="Arial" panose="020B0604020202020204"/>
                <a:ea typeface="楷体" panose="02010609060101010101" pitchFamily="49" charset="-122"/>
              </a:rPr>
              <a:t>1</a:t>
            </a:r>
            <a:r>
              <a:rPr lang="zh-CN" altLang="en-US" sz="2000" b="1" kern="0" dirty="0">
                <a:solidFill>
                  <a:prstClr val="black"/>
                </a:solidFill>
                <a:latin typeface="Arial" panose="020B0604020202020204"/>
                <a:ea typeface="楷体" panose="02010609060101010101" pitchFamily="49" charset="-122"/>
              </a:rPr>
              <a:t>）</a:t>
            </a:r>
            <a:r>
              <a:rPr lang="zh-CN" altLang="en-US" sz="2000" b="1" kern="0" dirty="0">
                <a:solidFill>
                  <a:prstClr val="black"/>
                </a:solidFill>
                <a:latin typeface="Arial" panose="020B0604020202020204"/>
                <a:ea typeface="楷体" panose="02010609060101010101" pitchFamily="49" charset="-122"/>
                <a:sym typeface="+mn-ea"/>
              </a:rPr>
              <a:t>人类受试者研究伦理审查须知；（</a:t>
            </a:r>
            <a:r>
              <a:rPr lang="en-US" altLang="zh-CN" sz="2000" b="1" kern="0" dirty="0">
                <a:solidFill>
                  <a:prstClr val="black"/>
                </a:solidFill>
                <a:latin typeface="Arial" panose="020B0604020202020204"/>
                <a:ea typeface="楷体" panose="02010609060101010101" pitchFamily="49" charset="-122"/>
                <a:sym typeface="+mn-ea"/>
              </a:rPr>
              <a:t>2</a:t>
            </a:r>
            <a:r>
              <a:rPr lang="zh-CN" altLang="en-US" sz="2000" b="1" kern="0" dirty="0">
                <a:solidFill>
                  <a:prstClr val="black"/>
                </a:solidFill>
                <a:latin typeface="Arial" panose="020B0604020202020204"/>
                <a:ea typeface="楷体" panose="02010609060101010101" pitchFamily="49" charset="-122"/>
                <a:sym typeface="+mn-ea"/>
              </a:rPr>
              <a:t>）实验动物福利伦理审查须知；（</a:t>
            </a:r>
            <a:r>
              <a:rPr lang="en-US" altLang="zh-CN" sz="2000" b="1" kern="0" dirty="0">
                <a:solidFill>
                  <a:prstClr val="black"/>
                </a:solidFill>
                <a:latin typeface="Arial" panose="020B0604020202020204"/>
                <a:ea typeface="楷体" panose="02010609060101010101" pitchFamily="49" charset="-122"/>
                <a:sym typeface="+mn-ea"/>
              </a:rPr>
              <a:t>3</a:t>
            </a:r>
            <a:r>
              <a:rPr lang="zh-CN" altLang="en-US" sz="2000" b="1" kern="0" dirty="0">
                <a:solidFill>
                  <a:prstClr val="black"/>
                </a:solidFill>
                <a:latin typeface="Arial" panose="020B0604020202020204"/>
                <a:ea typeface="楷体" panose="02010609060101010101" pitchFamily="49" charset="-122"/>
                <a:sym typeface="+mn-ea"/>
              </a:rPr>
              <a:t>）医学研究伦理审查须知</a:t>
            </a:r>
            <a:r>
              <a:rPr lang="zh-CN" altLang="en-US" sz="2000" b="1" kern="0" dirty="0">
                <a:solidFill>
                  <a:prstClr val="black"/>
                </a:solidFill>
                <a:latin typeface="Arial" panose="020B0604020202020204"/>
                <a:ea typeface="楷体" panose="02010609060101010101" pitchFamily="49" charset="-122"/>
              </a:rPr>
              <a:t>。</a:t>
            </a:r>
            <a:r>
              <a:rPr lang="zh-CN" altLang="en-US" sz="2000" b="1" kern="0" dirty="0">
                <a:solidFill>
                  <a:srgbClr val="FF0000"/>
                </a:solidFill>
                <a:latin typeface="Arial" panose="020B0604020202020204"/>
                <a:ea typeface="楷体" panose="02010609060101010101" pitchFamily="49" charset="-122"/>
                <a:sym typeface="+mn-ea"/>
              </a:rPr>
              <a:t>审查通过后，方可立项、开题，进入研究阶段。</a:t>
            </a:r>
            <a:r>
              <a:rPr lang="zh-CN" altLang="en-US" sz="2000" kern="0" dirty="0">
                <a:solidFill>
                  <a:prstClr val="black"/>
                </a:solidFill>
                <a:latin typeface="Arial" panose="020B0604020202020204"/>
                <a:ea typeface="楷体" panose="02010609060101010101" pitchFamily="49" charset="-122"/>
                <a:sym typeface="+mn-ea"/>
              </a:rPr>
              <a:t>详见</a:t>
            </a:r>
            <a:r>
              <a:rPr lang="en-US" altLang="zh-CN" sz="2000" dirty="0">
                <a:solidFill>
                  <a:schemeClr val="tx1"/>
                </a:solidFill>
                <a:latin typeface="楷体" panose="02010609060101010101" pitchFamily="49" charset="-122"/>
                <a:ea typeface="楷体" panose="02010609060101010101" pitchFamily="49" charset="-122"/>
                <a:sym typeface="+mn-ea"/>
              </a:rPr>
              <a:t>《</a:t>
            </a:r>
            <a:r>
              <a:rPr lang="zh-CN" altLang="en-US" sz="2000" dirty="0">
                <a:solidFill>
                  <a:schemeClr val="tx1"/>
                </a:solidFill>
                <a:latin typeface="楷体" panose="02010609060101010101" pitchFamily="49" charset="-122"/>
                <a:ea typeface="楷体" panose="02010609060101010101" pitchFamily="49" charset="-122"/>
                <a:sym typeface="+mn-ea"/>
              </a:rPr>
              <a:t>研究生手册</a:t>
            </a:r>
            <a:r>
              <a:rPr lang="en-US" altLang="zh-CN" sz="2000" dirty="0">
                <a:solidFill>
                  <a:schemeClr val="tx1"/>
                </a:solidFill>
                <a:latin typeface="楷体" panose="02010609060101010101" pitchFamily="49" charset="-122"/>
                <a:ea typeface="楷体" panose="02010609060101010101" pitchFamily="49" charset="-122"/>
                <a:sym typeface="+mn-ea"/>
              </a:rPr>
              <a:t>》</a:t>
            </a:r>
            <a:r>
              <a:rPr lang="zh-CN" altLang="en-US" sz="2000" dirty="0">
                <a:solidFill>
                  <a:schemeClr val="tx1"/>
                </a:solidFill>
                <a:latin typeface="楷体" panose="02010609060101010101" pitchFamily="49" charset="-122"/>
                <a:ea typeface="楷体" panose="02010609060101010101" pitchFamily="49" charset="-122"/>
                <a:sym typeface="+mn-ea"/>
              </a:rPr>
              <a:t>（</a:t>
            </a:r>
            <a:r>
              <a:rPr lang="en-US" altLang="zh-CN" sz="2000" dirty="0">
                <a:solidFill>
                  <a:schemeClr val="tx1"/>
                </a:solidFill>
                <a:latin typeface="楷体" panose="02010609060101010101" pitchFamily="49" charset="-122"/>
                <a:ea typeface="楷体" panose="02010609060101010101" pitchFamily="49" charset="-122"/>
                <a:sym typeface="+mn-ea"/>
              </a:rPr>
              <a:t>2022</a:t>
            </a:r>
            <a:r>
              <a:rPr lang="zh-CN" altLang="en-US" sz="2000" dirty="0">
                <a:solidFill>
                  <a:schemeClr val="tx1"/>
                </a:solidFill>
                <a:latin typeface="楷体" panose="02010609060101010101" pitchFamily="49" charset="-122"/>
                <a:ea typeface="楷体" panose="02010609060101010101" pitchFamily="49" charset="-122"/>
                <a:sym typeface="+mn-ea"/>
              </a:rPr>
              <a:t>）</a:t>
            </a:r>
            <a:r>
              <a:rPr lang="zh-CN" altLang="en-US" sz="2000" b="1" dirty="0">
                <a:solidFill>
                  <a:srgbClr val="C00000"/>
                </a:solidFill>
                <a:latin typeface="楷体" panose="02010609060101010101" pitchFamily="49" charset="-122"/>
                <a:ea typeface="楷体" panose="02010609060101010101" pitchFamily="49" charset="-122"/>
                <a:sym typeface="+mn-ea"/>
              </a:rPr>
              <a:t>。</a:t>
            </a:r>
            <a:endParaRPr lang="en-US" altLang="zh-CN" sz="2000" b="1" kern="0" dirty="0">
              <a:solidFill>
                <a:prstClr val="black"/>
              </a:solidFill>
              <a:latin typeface="Arial" panose="020B0604020202020204"/>
              <a:ea typeface="楷体" panose="02010609060101010101" pitchFamily="49" charset="-122"/>
            </a:endParaRPr>
          </a:p>
          <a:p>
            <a:pPr lvl="0">
              <a:lnSpc>
                <a:spcPct val="150000"/>
              </a:lnSpc>
            </a:pPr>
            <a:r>
              <a:rPr lang="en-US" altLang="zh-CN" sz="2200" b="1" dirty="0">
                <a:solidFill>
                  <a:srgbClr val="0070C0"/>
                </a:solidFill>
                <a:latin typeface="楷体" panose="02010609060101010101" pitchFamily="49" charset="-122"/>
                <a:ea typeface="楷体" panose="02010609060101010101" pitchFamily="49" charset="-122"/>
              </a:rPr>
              <a:t>3</a:t>
            </a:r>
            <a:r>
              <a:rPr lang="zh-CN" altLang="en-US" sz="2200" b="1" dirty="0">
                <a:solidFill>
                  <a:srgbClr val="0070C0"/>
                </a:solidFill>
                <a:latin typeface="楷体" panose="02010609060101010101" pitchFamily="49" charset="-122"/>
                <a:ea typeface="楷体" panose="02010609060101010101" pitchFamily="49" charset="-122"/>
              </a:rPr>
              <a:t>、</a:t>
            </a:r>
            <a:r>
              <a:rPr lang="zh-CN" altLang="en-US" sz="2200" b="1" dirty="0">
                <a:solidFill>
                  <a:srgbClr val="0070C0"/>
                </a:solidFill>
                <a:latin typeface="楷体" panose="02010609060101010101" pitchFamily="49" charset="-122"/>
                <a:ea typeface="楷体" panose="02010609060101010101" pitchFamily="49" charset="-122"/>
              </a:rPr>
              <a:t>操作指南</a:t>
            </a:r>
            <a:r>
              <a:rPr lang="zh-CN" altLang="en-US" sz="2000" kern="0" dirty="0">
                <a:latin typeface="Arial" panose="020B0604020202020204"/>
                <a:ea typeface="楷体" panose="02010609060101010101" pitchFamily="49" charset="-122"/>
              </a:rPr>
              <a:t>：请按我校科技处网站“伦理审查”模块相关规定操作。</a:t>
            </a:r>
            <a:endParaRPr lang="zh-CN" altLang="en-US" sz="2000" kern="0" dirty="0">
              <a:latin typeface="Arial" panose="020B0604020202020204"/>
              <a:ea typeface="楷体" panose="02010609060101010101" pitchFamily="49" charset="-122"/>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0" y="-78064"/>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内容占位符 2"/>
          <p:cNvSpPr txBox="1"/>
          <p:nvPr/>
        </p:nvSpPr>
        <p:spPr>
          <a:xfrm>
            <a:off x="1219200" y="2325061"/>
            <a:ext cx="10624038" cy="3936535"/>
          </a:xfrm>
          <a:prstGeom prst="rect">
            <a:avLst/>
          </a:prstGeom>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a:lnSpc>
                <a:spcPct val="150000"/>
              </a:lnSpc>
              <a:spcBef>
                <a:spcPts val="0"/>
              </a:spcBef>
              <a:buNone/>
              <a:defRPr/>
            </a:pPr>
            <a:r>
              <a:rPr lang="zh-CN" altLang="zh-CN" sz="1800" dirty="0">
                <a:latin typeface="楷体" panose="02010609060101010101" pitchFamily="49" charset="-122"/>
                <a:ea typeface="楷体" panose="02010609060101010101" pitchFamily="49" charset="-122"/>
              </a:rPr>
              <a:t>加强卓越学术引领，以重大项目为牵引，以重大平台为依托，</a:t>
            </a:r>
            <a:r>
              <a:rPr lang="zh-CN" altLang="en-US" sz="1800" dirty="0">
                <a:latin typeface="楷体" panose="02010609060101010101" pitchFamily="49" charset="-122"/>
                <a:ea typeface="楷体" panose="02010609060101010101" pitchFamily="49" charset="-122"/>
                <a:cs typeface="楷体" panose="02010609060101010101" pitchFamily="49" charset="-122"/>
                <a:sym typeface="+mn-ea"/>
              </a:rPr>
              <a:t>构建高水平、多层次、全覆盖的学术交流平台，</a:t>
            </a:r>
            <a:r>
              <a:rPr lang="zh-CN" altLang="zh-CN" sz="1800" dirty="0">
                <a:latin typeface="楷体" panose="02010609060101010101" pitchFamily="49" charset="-122"/>
                <a:ea typeface="楷体" panose="02010609060101010101" pitchFamily="49" charset="-122"/>
              </a:rPr>
              <a:t>强化学生高质量</a:t>
            </a:r>
            <a:r>
              <a:rPr lang="zh-CN" altLang="en-US" sz="1800" dirty="0">
                <a:latin typeface="楷体" panose="02010609060101010101" pitchFamily="49" charset="-122"/>
                <a:ea typeface="楷体" panose="02010609060101010101" pitchFamily="49" charset="-122"/>
              </a:rPr>
              <a:t>和</a:t>
            </a:r>
            <a:r>
              <a:rPr lang="zh-CN" altLang="zh-CN" sz="1800" dirty="0">
                <a:latin typeface="楷体" panose="02010609060101010101" pitchFamily="49" charset="-122"/>
                <a:ea typeface="楷体" panose="02010609060101010101" pitchFamily="49" charset="-122"/>
              </a:rPr>
              <a:t>进阶性</a:t>
            </a:r>
            <a:r>
              <a:rPr lang="zh-CN" altLang="en-US" sz="1800" dirty="0">
                <a:latin typeface="楷体" panose="02010609060101010101" pitchFamily="49" charset="-122"/>
                <a:ea typeface="楷体" panose="02010609060101010101" pitchFamily="49" charset="-122"/>
              </a:rPr>
              <a:t>的</a:t>
            </a:r>
            <a:r>
              <a:rPr lang="zh-CN" altLang="zh-CN" sz="1800" dirty="0">
                <a:latin typeface="楷体" panose="02010609060101010101" pitchFamily="49" charset="-122"/>
                <a:ea typeface="楷体" panose="02010609060101010101" pitchFamily="49" charset="-122"/>
              </a:rPr>
              <a:t>学术体验</a:t>
            </a:r>
            <a:r>
              <a:rPr lang="zh-CN" altLang="en-US" sz="1800" dirty="0">
                <a:latin typeface="楷体" panose="02010609060101010101" pitchFamily="49" charset="-122"/>
                <a:ea typeface="楷体" panose="02010609060101010101" pitchFamily="49" charset="-122"/>
              </a:rPr>
              <a:t>，</a:t>
            </a:r>
            <a:r>
              <a:rPr lang="zh-CN" altLang="en-US" sz="1800" dirty="0">
                <a:latin typeface="楷体" panose="02010609060101010101" pitchFamily="49" charset="-122"/>
                <a:ea typeface="楷体" panose="02010609060101010101" pitchFamily="49" charset="-122"/>
                <a:cs typeface="楷体" panose="02010609060101010101" pitchFamily="49" charset="-122"/>
                <a:sym typeface="+mn-ea"/>
              </a:rPr>
              <a:t>为研究生开阔学术视野、开展交流对话、促进全面成才提供有力支持</a:t>
            </a:r>
            <a:r>
              <a:rPr lang="zh-CN" altLang="zh-CN" sz="1800" dirty="0">
                <a:latin typeface="楷体" panose="02010609060101010101" pitchFamily="49" charset="-122"/>
                <a:ea typeface="楷体" panose="02010609060101010101" pitchFamily="49" charset="-122"/>
              </a:rPr>
              <a:t>。</a:t>
            </a:r>
            <a:endParaRPr lang="zh-CN" altLang="en-US" sz="1800" dirty="0">
              <a:latin typeface="楷体" panose="02010609060101010101" pitchFamily="49" charset="-122"/>
              <a:ea typeface="楷体" panose="02010609060101010101" pitchFamily="49" charset="-122"/>
            </a:endParaRPr>
          </a:p>
          <a:p>
            <a:pPr marL="0" indent="0">
              <a:lnSpc>
                <a:spcPct val="150000"/>
              </a:lnSpc>
              <a:spcBef>
                <a:spcPts val="0"/>
              </a:spcBef>
              <a:buNone/>
              <a:defRPr/>
            </a:pPr>
            <a:r>
              <a:rPr lang="zh-CN" altLang="en-US" sz="1800" b="1" dirty="0">
                <a:solidFill>
                  <a:srgbClr val="C00000"/>
                </a:solidFill>
                <a:latin typeface="楷体" panose="02010609060101010101" pitchFamily="49" charset="-122"/>
                <a:ea typeface="楷体" panose="02010609060101010101" pitchFamily="49" charset="-122"/>
                <a:cs typeface="楷体" panose="02010609060101010101" pitchFamily="49" charset="-122"/>
              </a:rPr>
              <a:t>（</a:t>
            </a:r>
            <a:r>
              <a:rPr lang="en-US" altLang="zh-CN" sz="1800" b="1" dirty="0">
                <a:solidFill>
                  <a:srgbClr val="C00000"/>
                </a:solidFill>
                <a:latin typeface="楷体" panose="02010609060101010101" pitchFamily="49" charset="-122"/>
                <a:ea typeface="楷体" panose="02010609060101010101" pitchFamily="49" charset="-122"/>
                <a:cs typeface="楷体" panose="02010609060101010101" pitchFamily="49" charset="-122"/>
              </a:rPr>
              <a:t>1</a:t>
            </a:r>
            <a:r>
              <a:rPr lang="zh-CN" altLang="en-US" sz="1800" b="1" dirty="0">
                <a:solidFill>
                  <a:srgbClr val="C00000"/>
                </a:solidFill>
                <a:latin typeface="楷体" panose="02010609060101010101" pitchFamily="49" charset="-122"/>
                <a:ea typeface="楷体" panose="02010609060101010101" pitchFamily="49" charset="-122"/>
                <a:cs typeface="楷体" panose="02010609060101010101" pitchFamily="49" charset="-122"/>
              </a:rPr>
              <a:t>）</a:t>
            </a:r>
            <a:r>
              <a:rPr lang="zh-CN" altLang="en-US" sz="1800" dirty="0">
                <a:latin typeface="楷体" panose="02010609060101010101" pitchFamily="49" charset="-122"/>
                <a:ea typeface="楷体" panose="02010609060101010101" pitchFamily="49" charset="-122"/>
              </a:rPr>
              <a:t>研究生学术文化节</a:t>
            </a:r>
            <a:endParaRPr lang="en-US" altLang="zh-CN" sz="1800" dirty="0">
              <a:latin typeface="楷体" panose="02010609060101010101" pitchFamily="49" charset="-122"/>
              <a:ea typeface="楷体" panose="02010609060101010101" pitchFamily="49" charset="-122"/>
            </a:endParaRPr>
          </a:p>
          <a:p>
            <a:pPr marL="0" indent="0">
              <a:lnSpc>
                <a:spcPct val="150000"/>
              </a:lnSpc>
              <a:spcBef>
                <a:spcPts val="0"/>
              </a:spcBef>
              <a:buNone/>
              <a:defRPr/>
            </a:pPr>
            <a:r>
              <a:rPr lang="zh-CN" altLang="en-US" sz="1800" b="1" dirty="0">
                <a:solidFill>
                  <a:srgbClr val="C00000"/>
                </a:solidFill>
                <a:latin typeface="楷体" panose="02010609060101010101" pitchFamily="49" charset="-122"/>
                <a:ea typeface="楷体" panose="02010609060101010101" pitchFamily="49" charset="-122"/>
                <a:cs typeface="楷体" panose="02010609060101010101" pitchFamily="49" charset="-122"/>
              </a:rPr>
              <a:t>（</a:t>
            </a:r>
            <a:r>
              <a:rPr lang="en-US" altLang="zh-CN" sz="1800" b="1" dirty="0">
                <a:solidFill>
                  <a:srgbClr val="C00000"/>
                </a:solidFill>
                <a:latin typeface="楷体" panose="02010609060101010101" pitchFamily="49" charset="-122"/>
                <a:ea typeface="楷体" panose="02010609060101010101" pitchFamily="49" charset="-122"/>
                <a:cs typeface="楷体" panose="02010609060101010101" pitchFamily="49" charset="-122"/>
              </a:rPr>
              <a:t>2</a:t>
            </a:r>
            <a:r>
              <a:rPr lang="zh-CN" altLang="en-US" sz="1800" b="1" dirty="0">
                <a:solidFill>
                  <a:srgbClr val="C00000"/>
                </a:solidFill>
                <a:latin typeface="楷体" panose="02010609060101010101" pitchFamily="49" charset="-122"/>
                <a:ea typeface="楷体" panose="02010609060101010101" pitchFamily="49" charset="-122"/>
                <a:cs typeface="楷体" panose="02010609060101010101" pitchFamily="49" charset="-122"/>
              </a:rPr>
              <a:t>）</a:t>
            </a:r>
            <a:r>
              <a:rPr lang="zh-CN" altLang="en-US" sz="1800" dirty="0">
                <a:latin typeface="楷体" panose="02010609060101010101" pitchFamily="49" charset="-122"/>
                <a:ea typeface="楷体" panose="02010609060101010101" pitchFamily="49" charset="-122"/>
                <a:cs typeface="楷体" panose="02010609060101010101" pitchFamily="49" charset="-122"/>
              </a:rPr>
              <a:t>暑期学校、学术论坛（沙龙）、国际知名学者大讲堂、</a:t>
            </a:r>
            <a:r>
              <a:rPr lang="zh-CN" altLang="en-US" sz="1800" dirty="0">
                <a:latin typeface="楷体" panose="02010609060101010101" pitchFamily="49" charset="-122"/>
                <a:ea typeface="楷体" panose="02010609060101010101" pitchFamily="49" charset="-122"/>
              </a:rPr>
              <a:t>跨文化沟通能力提升工作坊</a:t>
            </a:r>
            <a:endParaRPr lang="zh-CN" altLang="en-US" sz="1800" dirty="0">
              <a:latin typeface="楷体" panose="02010609060101010101" pitchFamily="49" charset="-122"/>
              <a:ea typeface="楷体" panose="02010609060101010101" pitchFamily="49" charset="-122"/>
              <a:cs typeface="楷体" panose="02010609060101010101" pitchFamily="49" charset="-122"/>
            </a:endParaRPr>
          </a:p>
          <a:p>
            <a:pPr marL="0" indent="0">
              <a:lnSpc>
                <a:spcPct val="150000"/>
              </a:lnSpc>
              <a:spcBef>
                <a:spcPts val="0"/>
              </a:spcBef>
              <a:buNone/>
              <a:defRPr/>
            </a:pPr>
            <a:r>
              <a:rPr lang="zh-CN" altLang="en-US" sz="1800" b="1" dirty="0">
                <a:solidFill>
                  <a:srgbClr val="C00000"/>
                </a:solidFill>
                <a:latin typeface="楷体" panose="02010609060101010101" pitchFamily="49" charset="-122"/>
                <a:ea typeface="楷体" panose="02010609060101010101" pitchFamily="49" charset="-122"/>
                <a:cs typeface="楷体" panose="02010609060101010101" pitchFamily="49" charset="-122"/>
              </a:rPr>
              <a:t>（</a:t>
            </a:r>
            <a:r>
              <a:rPr lang="en-US" altLang="zh-CN" sz="1800" b="1" dirty="0">
                <a:solidFill>
                  <a:srgbClr val="C00000"/>
                </a:solidFill>
                <a:latin typeface="楷体" panose="02010609060101010101" pitchFamily="49" charset="-122"/>
                <a:ea typeface="楷体" panose="02010609060101010101" pitchFamily="49" charset="-122"/>
                <a:cs typeface="楷体" panose="02010609060101010101" pitchFamily="49" charset="-122"/>
              </a:rPr>
              <a:t>3</a:t>
            </a:r>
            <a:r>
              <a:rPr lang="zh-CN" altLang="en-US" sz="1800" b="1" dirty="0">
                <a:solidFill>
                  <a:srgbClr val="C00000"/>
                </a:solidFill>
                <a:latin typeface="楷体" panose="02010609060101010101" pitchFamily="49" charset="-122"/>
                <a:ea typeface="楷体" panose="02010609060101010101" pitchFamily="49" charset="-122"/>
                <a:cs typeface="楷体" panose="02010609060101010101" pitchFamily="49" charset="-122"/>
              </a:rPr>
              <a:t>）</a:t>
            </a:r>
            <a:r>
              <a:rPr lang="zh-CN" altLang="en-US" sz="1800" dirty="0">
                <a:latin typeface="楷体" panose="02010609060101010101" pitchFamily="49" charset="-122"/>
                <a:ea typeface="楷体" panose="02010609060101010101" pitchFamily="49" charset="-122"/>
                <a:cs typeface="楷体" panose="02010609060101010101" pitchFamily="49" charset="-122"/>
              </a:rPr>
              <a:t>联合培养（中法联培等）、海外研修（含国家公派、学校出境访学</a:t>
            </a:r>
            <a:r>
              <a:rPr lang="en-US" altLang="zh-CN" sz="1800" dirty="0">
                <a:latin typeface="楷体" panose="02010609060101010101" pitchFamily="49" charset="-122"/>
                <a:ea typeface="楷体" panose="02010609060101010101" pitchFamily="49" charset="-122"/>
                <a:cs typeface="楷体" panose="02010609060101010101" pitchFamily="49" charset="-122"/>
              </a:rPr>
              <a:t>A/B/C</a:t>
            </a:r>
            <a:r>
              <a:rPr lang="zh-CN" altLang="en-US" sz="1800" dirty="0">
                <a:latin typeface="楷体" panose="02010609060101010101" pitchFamily="49" charset="-122"/>
                <a:ea typeface="楷体" panose="02010609060101010101" pitchFamily="49" charset="-122"/>
                <a:cs typeface="楷体" panose="02010609060101010101" pitchFamily="49" charset="-122"/>
              </a:rPr>
              <a:t>类）、学术会议（列入目录范围的，可享受资助）</a:t>
            </a:r>
            <a:endParaRPr lang="en-US" altLang="zh-CN" sz="1800" dirty="0">
              <a:latin typeface="楷体" panose="02010609060101010101" pitchFamily="49" charset="-122"/>
              <a:ea typeface="楷体" panose="02010609060101010101" pitchFamily="49" charset="-122"/>
              <a:cs typeface="楷体" panose="02010609060101010101" pitchFamily="49" charset="-122"/>
            </a:endParaRPr>
          </a:p>
          <a:p>
            <a:pPr marL="0" indent="0">
              <a:lnSpc>
                <a:spcPct val="150000"/>
              </a:lnSpc>
              <a:spcBef>
                <a:spcPts val="0"/>
              </a:spcBef>
              <a:buNone/>
              <a:defRPr/>
            </a:pPr>
            <a:r>
              <a:rPr lang="zh-CN" altLang="en-US" sz="1800" b="1" dirty="0">
                <a:solidFill>
                  <a:srgbClr val="C00000"/>
                </a:solidFill>
                <a:latin typeface="楷体" panose="02010609060101010101" pitchFamily="49" charset="-122"/>
                <a:ea typeface="楷体" panose="02010609060101010101" pitchFamily="49" charset="-122"/>
                <a:cs typeface="楷体" panose="02010609060101010101" pitchFamily="49" charset="-122"/>
              </a:rPr>
              <a:t>（</a:t>
            </a:r>
            <a:r>
              <a:rPr lang="en-US" altLang="zh-CN" sz="1800" b="1" dirty="0">
                <a:solidFill>
                  <a:srgbClr val="C00000"/>
                </a:solidFill>
                <a:latin typeface="楷体" panose="02010609060101010101" pitchFamily="49" charset="-122"/>
                <a:ea typeface="楷体" panose="02010609060101010101" pitchFamily="49" charset="-122"/>
                <a:cs typeface="楷体" panose="02010609060101010101" pitchFamily="49" charset="-122"/>
              </a:rPr>
              <a:t>4</a:t>
            </a:r>
            <a:r>
              <a:rPr lang="zh-CN" altLang="en-US" sz="1800" b="1" dirty="0">
                <a:solidFill>
                  <a:srgbClr val="C00000"/>
                </a:solidFill>
                <a:latin typeface="楷体" panose="02010609060101010101" pitchFamily="49" charset="-122"/>
                <a:ea typeface="楷体" panose="02010609060101010101" pitchFamily="49" charset="-122"/>
                <a:cs typeface="楷体" panose="02010609060101010101" pitchFamily="49" charset="-122"/>
              </a:rPr>
              <a:t>）</a:t>
            </a:r>
            <a:r>
              <a:rPr lang="zh-CN" altLang="en-US" sz="1800" dirty="0">
                <a:latin typeface="楷体" panose="02010609060101010101" pitchFamily="49" charset="-122"/>
                <a:ea typeface="楷体" panose="02010609060101010101" pitchFamily="49" charset="-122"/>
                <a:cs typeface="楷体" panose="02010609060101010101" pitchFamily="49" charset="-122"/>
              </a:rPr>
              <a:t>学术讲座等</a:t>
            </a:r>
            <a:endParaRPr lang="en-US" altLang="zh-CN" sz="1800" dirty="0">
              <a:latin typeface="楷体" panose="02010609060101010101" pitchFamily="49" charset="-122"/>
              <a:ea typeface="楷体" panose="02010609060101010101" pitchFamily="49" charset="-122"/>
              <a:cs typeface="楷体" panose="02010609060101010101" pitchFamily="49" charset="-122"/>
            </a:endParaRPr>
          </a:p>
          <a:p>
            <a:pPr marL="0" indent="0">
              <a:lnSpc>
                <a:spcPct val="150000"/>
              </a:lnSpc>
              <a:spcBef>
                <a:spcPts val="0"/>
              </a:spcBef>
              <a:buNone/>
              <a:defRPr/>
            </a:pPr>
            <a:r>
              <a:rPr lang="zh-CN" altLang="en-US" sz="2000" b="1" dirty="0">
                <a:latin typeface="楷体" panose="02010609060101010101" pitchFamily="49" charset="-122"/>
                <a:ea typeface="楷体" panose="02010609060101010101" pitchFamily="49" charset="-122"/>
                <a:cs typeface="楷体" panose="02010609060101010101" pitchFamily="49" charset="-122"/>
              </a:rPr>
              <a:t>请关注、查阅：研究生院网站</a:t>
            </a:r>
            <a:r>
              <a:rPr lang="zh-CN" altLang="en-US" sz="2000" b="1" dirty="0">
                <a:latin typeface="Arial Unicode MS" panose="020B0604020202020204" charset="-122"/>
                <a:ea typeface="Arial Unicode MS" panose="020B0604020202020204" charset="-122"/>
                <a:cs typeface="Arial Unicode MS" panose="020B0604020202020204" charset="-122"/>
              </a:rPr>
              <a:t>（</a:t>
            </a:r>
            <a:r>
              <a:rPr lang="en-US" altLang="zh-CN" sz="2000" b="1" dirty="0">
                <a:solidFill>
                  <a:srgbClr val="00B050"/>
                </a:solidFill>
                <a:latin typeface="Arial Unicode MS" panose="020B0604020202020204" charset="-122"/>
                <a:ea typeface="Arial Unicode MS" panose="020B0604020202020204" charset="-122"/>
                <a:cs typeface="Arial Unicode MS" panose="020B0604020202020204" charset="-122"/>
              </a:rPr>
              <a:t>http://www.yjsy.ecnu.edu.cn/</a:t>
            </a:r>
            <a:r>
              <a:rPr lang="zh-CN" altLang="en-US" sz="2000" b="1" dirty="0">
                <a:latin typeface="Arial Unicode MS" panose="020B0604020202020204" charset="-122"/>
                <a:ea typeface="Arial Unicode MS" panose="020B0604020202020204" charset="-122"/>
                <a:cs typeface="Arial Unicode MS" panose="020B0604020202020204" charset="-122"/>
              </a:rPr>
              <a:t>）</a:t>
            </a:r>
            <a:endParaRPr lang="en-US" altLang="zh-CN" sz="2000" kern="0" dirty="0">
              <a:latin typeface="楷体" panose="02010609060101010101" pitchFamily="49" charset="-122"/>
              <a:ea typeface="楷体" panose="02010609060101010101" pitchFamily="49" charset="-122"/>
              <a:cs typeface="楷体" panose="02010609060101010101" pitchFamily="49" charset="-122"/>
            </a:endParaRPr>
          </a:p>
        </p:txBody>
      </p:sp>
      <p:sp>
        <p:nvSpPr>
          <p:cNvPr id="9" name="标题 1"/>
          <p:cNvSpPr txBox="1"/>
          <p:nvPr/>
        </p:nvSpPr>
        <p:spPr>
          <a:xfrm>
            <a:off x="1635240" y="428158"/>
            <a:ext cx="3525511" cy="647881"/>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七、学术交流</a:t>
            </a:r>
            <a:endParaRPr lang="zh-CN" altLang="en-US" sz="4000" b="1" dirty="0">
              <a:solidFill>
                <a:srgbClr val="FFFF00"/>
              </a:solidFill>
              <a:latin typeface="华文新魏" panose="02010800040101010101" pitchFamily="2" charset="-122"/>
              <a:ea typeface="华文新魏" panose="02010800040101010101" pitchFamily="2" charset="-122"/>
            </a:endParaRPr>
          </a:p>
        </p:txBody>
      </p:sp>
      <p:sp>
        <p:nvSpPr>
          <p:cNvPr id="4" name="矩形 3"/>
          <p:cNvSpPr/>
          <p:nvPr/>
        </p:nvSpPr>
        <p:spPr>
          <a:xfrm>
            <a:off x="4859011" y="1248816"/>
            <a:ext cx="6799384" cy="637675"/>
          </a:xfrm>
          <a:prstGeom prst="rect">
            <a:avLst/>
          </a:prstGeom>
        </p:spPr>
        <p:txBody>
          <a:bodyPr wrap="square">
            <a:spAutoFit/>
          </a:bodyPr>
          <a:lstStyle/>
          <a:p>
            <a:pPr algn="r">
              <a:lnSpc>
                <a:spcPct val="150000"/>
              </a:lnSpc>
              <a:defRPr/>
            </a:pPr>
            <a:r>
              <a:rPr lang="zh-CN" altLang="en-US" sz="2800" b="1" dirty="0">
                <a:solidFill>
                  <a:srgbClr val="C00000"/>
                </a:solidFill>
                <a:latin typeface="楷体" panose="02010609060101010101" pitchFamily="49" charset="-122"/>
                <a:ea typeface="楷体" panose="02010609060101010101" pitchFamily="49" charset="-122"/>
                <a:cs typeface="楷体" panose="02010609060101010101" pitchFamily="49" charset="-122"/>
              </a:rPr>
              <a:t>实施研究生</a:t>
            </a:r>
            <a:r>
              <a:rPr lang="zh-CN" altLang="en-US" sz="2800" b="1" dirty="0">
                <a:solidFill>
                  <a:srgbClr val="C00000"/>
                </a:solidFill>
                <a:latin typeface="楷体" panose="02010609060101010101" pitchFamily="49" charset="-122"/>
                <a:ea typeface="楷体" panose="02010609060101010101" pitchFamily="49" charset="-122"/>
              </a:rPr>
              <a:t>学术交流计划</a:t>
            </a:r>
            <a:endParaRPr lang="en-US" altLang="zh-CN" sz="2800" b="1" dirty="0">
              <a:solidFill>
                <a:srgbClr val="C00000"/>
              </a:solidFill>
              <a:latin typeface="楷体" panose="02010609060101010101" pitchFamily="49" charset="-122"/>
              <a:ea typeface="楷体" panose="02010609060101010101" pitchFamily="49" charset="-122"/>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669" y="0"/>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12" name="标题 1"/>
          <p:cNvSpPr txBox="1"/>
          <p:nvPr/>
        </p:nvSpPr>
        <p:spPr>
          <a:xfrm>
            <a:off x="1635909" y="479450"/>
            <a:ext cx="3578266" cy="652284"/>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八、学科竞赛</a:t>
            </a:r>
            <a:endParaRPr lang="zh-CN" altLang="en-US" sz="4000" b="1" dirty="0">
              <a:solidFill>
                <a:srgbClr val="FFFF00"/>
              </a:solidFill>
              <a:latin typeface="华文新魏" panose="02010800040101010101" pitchFamily="2" charset="-122"/>
              <a:ea typeface="华文新魏" panose="02010800040101010101" pitchFamily="2" charset="-122"/>
            </a:endParaRPr>
          </a:p>
        </p:txBody>
      </p:sp>
      <p:sp>
        <p:nvSpPr>
          <p:cNvPr id="4" name="矩形 3"/>
          <p:cNvSpPr/>
          <p:nvPr/>
        </p:nvSpPr>
        <p:spPr>
          <a:xfrm>
            <a:off x="3882035" y="1307270"/>
            <a:ext cx="8023337" cy="1198854"/>
          </a:xfrm>
          <a:prstGeom prst="rect">
            <a:avLst/>
          </a:prstGeom>
        </p:spPr>
        <p:txBody>
          <a:bodyPr wrap="square">
            <a:spAutoFit/>
          </a:bodyPr>
          <a:lstStyle/>
          <a:p>
            <a:pPr algn="r">
              <a:lnSpc>
                <a:spcPct val="150000"/>
              </a:lnSpc>
              <a:defRPr/>
            </a:pPr>
            <a:r>
              <a:rPr lang="zh-CN" altLang="en-US" sz="2600" b="1" dirty="0">
                <a:solidFill>
                  <a:prstClr val="black"/>
                </a:solidFill>
                <a:latin typeface="楷体" panose="02010609060101010101" pitchFamily="49" charset="-122"/>
                <a:ea typeface="楷体" panose="02010609060101010101" pitchFamily="49" charset="-122"/>
              </a:rPr>
              <a:t>全国“互联网</a:t>
            </a:r>
            <a:r>
              <a:rPr lang="en-US" altLang="zh-CN" sz="2600" b="1" dirty="0">
                <a:solidFill>
                  <a:prstClr val="black"/>
                </a:solidFill>
                <a:latin typeface="楷体" panose="02010609060101010101" pitchFamily="49" charset="-122"/>
                <a:ea typeface="楷体" panose="02010609060101010101" pitchFamily="49" charset="-122"/>
              </a:rPr>
              <a:t>+</a:t>
            </a:r>
            <a:r>
              <a:rPr lang="zh-CN" altLang="en-US" sz="2600" b="1" dirty="0">
                <a:solidFill>
                  <a:prstClr val="black"/>
                </a:solidFill>
                <a:latin typeface="楷体" panose="02010609060101010101" pitchFamily="49" charset="-122"/>
                <a:ea typeface="楷体" panose="02010609060101010101" pitchFamily="49" charset="-122"/>
              </a:rPr>
              <a:t>”、挑战杯等国内、国际重要赛事</a:t>
            </a:r>
            <a:endParaRPr lang="zh-CN" altLang="en-US" sz="2600" b="1" dirty="0">
              <a:solidFill>
                <a:prstClr val="black"/>
              </a:solidFill>
              <a:latin typeface="楷体" panose="02010609060101010101" pitchFamily="49" charset="-122"/>
              <a:ea typeface="楷体" panose="02010609060101010101" pitchFamily="49" charset="-122"/>
            </a:endParaRPr>
          </a:p>
          <a:p>
            <a:pPr algn="r">
              <a:lnSpc>
                <a:spcPct val="150000"/>
              </a:lnSpc>
              <a:defRPr/>
            </a:pPr>
            <a:r>
              <a:rPr lang="zh-CN" altLang="en-US" sz="2600" b="1" dirty="0">
                <a:solidFill>
                  <a:prstClr val="black"/>
                </a:solidFill>
                <a:latin typeface="楷体" panose="02010609060101010101" pitchFamily="49" charset="-122"/>
                <a:ea typeface="楷体" panose="02010609060101010101" pitchFamily="49" charset="-122"/>
              </a:rPr>
              <a:t>中国研究生</a:t>
            </a:r>
            <a:r>
              <a:rPr lang="zh-CN" altLang="en-US" sz="2600" b="1" dirty="0">
                <a:solidFill>
                  <a:srgbClr val="C00000"/>
                </a:solidFill>
                <a:latin typeface="楷体" panose="02010609060101010101" pitchFamily="49" charset="-122"/>
                <a:ea typeface="楷体" panose="02010609060101010101" pitchFamily="49" charset="-122"/>
              </a:rPr>
              <a:t>创新实践系列主题赛事</a:t>
            </a:r>
            <a:endParaRPr lang="en-US" altLang="zh-CN" sz="2600" b="1" dirty="0">
              <a:solidFill>
                <a:srgbClr val="C00000"/>
              </a:solidFill>
              <a:latin typeface="楷体" panose="02010609060101010101" pitchFamily="49" charset="-122"/>
              <a:ea typeface="楷体" panose="02010609060101010101" pitchFamily="49" charset="-122"/>
            </a:endParaRPr>
          </a:p>
        </p:txBody>
      </p:sp>
      <p:sp>
        <p:nvSpPr>
          <p:cNvPr id="6" name="矩形 5"/>
          <p:cNvSpPr/>
          <p:nvPr/>
        </p:nvSpPr>
        <p:spPr>
          <a:xfrm>
            <a:off x="729645" y="2561719"/>
            <a:ext cx="5390794" cy="2901243"/>
          </a:xfrm>
          <a:prstGeom prst="rect">
            <a:avLst/>
          </a:prstGeom>
        </p:spPr>
        <p:txBody>
          <a:bodyPr wrap="square">
            <a:spAutoFit/>
          </a:bodyPr>
          <a:lstStyle/>
          <a:p>
            <a:pPr eaLnBrk="0" fontAlgn="base" hangingPunct="0">
              <a:lnSpc>
                <a:spcPts val="3200"/>
              </a:lnSpc>
              <a:defRPr/>
            </a:pPr>
            <a:r>
              <a:rPr lang="en-US" altLang="zh-CN"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1</a:t>
            </a:r>
            <a:r>
              <a:rPr lang="zh-CN" altLang="en-US"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、中国研究生电子设计竞赛</a:t>
            </a:r>
            <a:endParaRPr lang="zh-CN" altLang="en-US" dirty="0">
              <a:solidFill>
                <a:srgbClr val="000000"/>
              </a:solidFill>
              <a:latin typeface="楷体" panose="02010609060101010101" pitchFamily="49" charset="-122"/>
              <a:ea typeface="楷体" panose="02010609060101010101" pitchFamily="49" charset="-122"/>
              <a:cs typeface="楷体" panose="02010609060101010101" pitchFamily="49" charset="-122"/>
            </a:endParaRPr>
          </a:p>
          <a:p>
            <a:pPr eaLnBrk="0" fontAlgn="base" hangingPunct="0">
              <a:lnSpc>
                <a:spcPts val="3200"/>
              </a:lnSpc>
              <a:defRPr/>
            </a:pPr>
            <a:r>
              <a:rPr lang="en-US" altLang="zh-CN"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2</a:t>
            </a:r>
            <a:r>
              <a:rPr lang="zh-CN" altLang="en-US"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、中国研究生创“芯”大赛</a:t>
            </a:r>
            <a:endParaRPr lang="zh-CN" altLang="en-US"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endParaRPr>
          </a:p>
          <a:p>
            <a:pPr eaLnBrk="0" fontAlgn="base" hangingPunct="0">
              <a:lnSpc>
                <a:spcPts val="3200"/>
              </a:lnSpc>
              <a:defRPr/>
            </a:pPr>
            <a:r>
              <a:rPr lang="en-US" altLang="zh-CN"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3</a:t>
            </a:r>
            <a:r>
              <a:rPr lang="zh-CN" altLang="en-US"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、中国研究生数学建模竞赛</a:t>
            </a:r>
            <a:endParaRPr lang="en-US" altLang="zh-CN"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endParaRPr>
          </a:p>
          <a:p>
            <a:pPr eaLnBrk="0" fontAlgn="base" hangingPunct="0">
              <a:lnSpc>
                <a:spcPts val="3200"/>
              </a:lnSpc>
              <a:defRPr/>
            </a:pPr>
            <a:r>
              <a:rPr lang="en-US" altLang="zh-CN"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4</a:t>
            </a:r>
            <a:r>
              <a:rPr lang="zh-CN" altLang="en-US"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、中国研究生公共管理案例大赛</a:t>
            </a:r>
            <a:endParaRPr lang="zh-CN" altLang="en-US"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endParaRPr>
          </a:p>
          <a:p>
            <a:pPr eaLnBrk="0" fontAlgn="base" hangingPunct="0">
              <a:lnSpc>
                <a:spcPts val="3200"/>
              </a:lnSpc>
              <a:defRPr/>
            </a:pPr>
            <a:r>
              <a:rPr lang="en-US" altLang="zh-CN"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5</a:t>
            </a:r>
            <a:r>
              <a:rPr lang="zh-CN" altLang="en-US"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dirty="0">
                <a:solidFill>
                  <a:srgbClr val="000000"/>
                </a:solidFill>
                <a:latin typeface="楷体" panose="02010609060101010101" pitchFamily="49" charset="-122"/>
                <a:ea typeface="楷体" panose="02010609060101010101" pitchFamily="49" charset="-122"/>
                <a:cs typeface="楷体" panose="02010609060101010101" pitchFamily="49" charset="-122"/>
              </a:rPr>
              <a:t>中国研究生人工智能创新大赛</a:t>
            </a:r>
            <a:endParaRPr lang="en-US" altLang="zh-CN"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endParaRPr>
          </a:p>
          <a:p>
            <a:pPr eaLnBrk="0" fontAlgn="base" hangingPunct="0">
              <a:lnSpc>
                <a:spcPts val="3200"/>
              </a:lnSpc>
              <a:defRPr/>
            </a:pPr>
            <a:r>
              <a:rPr lang="en-US" altLang="zh-CN"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6</a:t>
            </a:r>
            <a:r>
              <a:rPr lang="zh-CN" altLang="en-US"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、中国研究生智慧城市技术与创意设计大赛</a:t>
            </a:r>
            <a:endParaRPr lang="zh-CN" altLang="en-US"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endParaRPr>
          </a:p>
          <a:p>
            <a:pPr eaLnBrk="0" fontAlgn="base" hangingPunct="0">
              <a:lnSpc>
                <a:spcPts val="3200"/>
              </a:lnSpc>
              <a:defRPr/>
            </a:pPr>
            <a:r>
              <a:rPr lang="en-US" altLang="zh-CN"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7</a:t>
            </a:r>
            <a:r>
              <a:rPr lang="zh-CN" altLang="en-US"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、中国研究生机器人创新设计大赛</a:t>
            </a:r>
            <a:endParaRPr lang="zh-CN" altLang="en-US"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endParaRPr>
          </a:p>
        </p:txBody>
      </p:sp>
      <p:sp>
        <p:nvSpPr>
          <p:cNvPr id="7" name="矩形 6"/>
          <p:cNvSpPr/>
          <p:nvPr/>
        </p:nvSpPr>
        <p:spPr>
          <a:xfrm>
            <a:off x="703868" y="5594817"/>
            <a:ext cx="9433836" cy="442878"/>
          </a:xfrm>
          <a:prstGeom prst="rect">
            <a:avLst/>
          </a:prstGeom>
        </p:spPr>
        <p:txBody>
          <a:bodyPr wrap="square">
            <a:spAutoFit/>
          </a:bodyPr>
          <a:lstStyle/>
          <a:p>
            <a:pPr>
              <a:lnSpc>
                <a:spcPct val="150000"/>
              </a:lnSpc>
              <a:defRPr/>
            </a:pPr>
            <a:r>
              <a:rPr lang="zh-CN" altLang="en-US" kern="0" dirty="0">
                <a:solidFill>
                  <a:prstClr val="black"/>
                </a:solidFill>
                <a:latin typeface="楷体" panose="02010609060101010101" pitchFamily="49" charset="-122"/>
                <a:ea typeface="楷体" panose="02010609060101010101" pitchFamily="49" charset="-122"/>
              </a:rPr>
              <a:t>学校支持研究生积极参加重大学科竞赛，并对</a:t>
            </a:r>
            <a:r>
              <a:rPr lang="zh-CN" altLang="en-US" b="1" kern="0" dirty="0">
                <a:solidFill>
                  <a:srgbClr val="C00000"/>
                </a:solidFill>
                <a:latin typeface="楷体" panose="02010609060101010101" pitchFamily="49" charset="-122"/>
                <a:ea typeface="楷体" panose="02010609060101010101" pitchFamily="49" charset="-122"/>
              </a:rPr>
              <a:t>获奖学生（团队）给予奖励</a:t>
            </a:r>
            <a:r>
              <a:rPr lang="zh-CN" altLang="en-US" kern="0" dirty="0">
                <a:latin typeface="楷体" panose="02010609060101010101" pitchFamily="49" charset="-122"/>
                <a:ea typeface="楷体" panose="02010609060101010101" pitchFamily="49" charset="-122"/>
              </a:rPr>
              <a:t>（由学校认定）</a:t>
            </a:r>
            <a:r>
              <a:rPr lang="zh-CN" altLang="en-US" kern="0" dirty="0">
                <a:solidFill>
                  <a:prstClr val="black"/>
                </a:solidFill>
                <a:latin typeface="楷体" panose="02010609060101010101" pitchFamily="49" charset="-122"/>
                <a:ea typeface="楷体" panose="02010609060101010101" pitchFamily="49" charset="-122"/>
              </a:rPr>
              <a:t>。</a:t>
            </a:r>
            <a:endParaRPr lang="en-US" altLang="zh-CN" kern="0" dirty="0">
              <a:solidFill>
                <a:prstClr val="black"/>
              </a:solidFill>
              <a:latin typeface="楷体" panose="02010609060101010101" pitchFamily="49" charset="-122"/>
              <a:ea typeface="楷体" panose="02010609060101010101" pitchFamily="49" charset="-122"/>
            </a:endParaRPr>
          </a:p>
        </p:txBody>
      </p:sp>
      <p:sp>
        <p:nvSpPr>
          <p:cNvPr id="13" name="矩形 12"/>
          <p:cNvSpPr/>
          <p:nvPr/>
        </p:nvSpPr>
        <p:spPr>
          <a:xfrm>
            <a:off x="6071561" y="2571344"/>
            <a:ext cx="5921517" cy="2490875"/>
          </a:xfrm>
          <a:prstGeom prst="rect">
            <a:avLst/>
          </a:prstGeom>
        </p:spPr>
        <p:txBody>
          <a:bodyPr wrap="square">
            <a:spAutoFit/>
          </a:bodyPr>
          <a:lstStyle/>
          <a:p>
            <a:pPr eaLnBrk="0" fontAlgn="base" hangingPunct="0">
              <a:lnSpc>
                <a:spcPts val="3200"/>
              </a:lnSpc>
              <a:defRPr/>
            </a:pPr>
            <a:r>
              <a:rPr lang="en-US" altLang="zh-CN"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8</a:t>
            </a:r>
            <a:r>
              <a:rPr lang="zh-CN" altLang="en-US"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、中国研究生未来飞行器创新大赛</a:t>
            </a:r>
            <a:endParaRPr lang="en-US" altLang="zh-CN" dirty="0">
              <a:solidFill>
                <a:srgbClr val="000000"/>
              </a:solidFill>
              <a:latin typeface="楷体" panose="02010609060101010101" pitchFamily="49" charset="-122"/>
              <a:ea typeface="楷体" panose="02010609060101010101" pitchFamily="49" charset="-122"/>
              <a:cs typeface="楷体" panose="02010609060101010101" pitchFamily="49" charset="-122"/>
            </a:endParaRPr>
          </a:p>
          <a:p>
            <a:pPr eaLnBrk="0" fontAlgn="base" hangingPunct="0">
              <a:lnSpc>
                <a:spcPts val="3200"/>
              </a:lnSpc>
              <a:defRPr/>
            </a:pPr>
            <a:r>
              <a:rPr lang="en-US" altLang="zh-CN"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9</a:t>
            </a:r>
            <a:r>
              <a:rPr lang="zh-CN" altLang="en-US"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dirty="0">
                <a:solidFill>
                  <a:srgbClr val="000000"/>
                </a:solidFill>
                <a:latin typeface="楷体" panose="02010609060101010101" pitchFamily="49" charset="-122"/>
                <a:ea typeface="楷体" panose="02010609060101010101" pitchFamily="49" charset="-122"/>
                <a:cs typeface="楷体" panose="02010609060101010101" pitchFamily="49" charset="-122"/>
              </a:rPr>
              <a:t>中国研究生装备创新设计大赛</a:t>
            </a:r>
            <a:endParaRPr lang="en-US" altLang="zh-CN" dirty="0">
              <a:solidFill>
                <a:srgbClr val="000000"/>
              </a:solidFill>
              <a:latin typeface="楷体" panose="02010609060101010101" pitchFamily="49" charset="-122"/>
              <a:ea typeface="楷体" panose="02010609060101010101" pitchFamily="49" charset="-122"/>
              <a:cs typeface="楷体" panose="02010609060101010101" pitchFamily="49" charset="-122"/>
            </a:endParaRPr>
          </a:p>
          <a:p>
            <a:pPr eaLnBrk="0" fontAlgn="base" hangingPunct="0">
              <a:lnSpc>
                <a:spcPts val="3200"/>
              </a:lnSpc>
              <a:defRPr/>
            </a:pPr>
            <a:r>
              <a:rPr lang="en-US" altLang="zh-CN" dirty="0">
                <a:solidFill>
                  <a:srgbClr val="000000"/>
                </a:solidFill>
                <a:latin typeface="楷体" panose="02010609060101010101" pitchFamily="49" charset="-122"/>
                <a:ea typeface="楷体" panose="02010609060101010101" pitchFamily="49" charset="-122"/>
                <a:cs typeface="楷体" panose="02010609060101010101" pitchFamily="49" charset="-122"/>
              </a:rPr>
              <a:t>10</a:t>
            </a:r>
            <a:r>
              <a:rPr lang="zh-CN" altLang="en-US" dirty="0">
                <a:solidFill>
                  <a:srgbClr val="000000"/>
                </a:solidFill>
                <a:latin typeface="楷体" panose="02010609060101010101" pitchFamily="49" charset="-122"/>
                <a:ea typeface="楷体" panose="02010609060101010101" pitchFamily="49" charset="-122"/>
                <a:cs typeface="楷体" panose="02010609060101010101" pitchFamily="49" charset="-122"/>
              </a:rPr>
              <a:t>、中国研究生乡村振兴科技强农</a:t>
            </a:r>
            <a:r>
              <a:rPr lang="en-US" altLang="zh-CN" dirty="0">
                <a:solidFill>
                  <a:srgbClr val="000000"/>
                </a:solidFill>
                <a:latin typeface="楷体" panose="02010609060101010101" pitchFamily="49" charset="-122"/>
                <a:ea typeface="楷体" panose="02010609060101010101" pitchFamily="49" charset="-122"/>
                <a:cs typeface="楷体" panose="02010609060101010101" pitchFamily="49" charset="-122"/>
              </a:rPr>
              <a:t>+</a:t>
            </a:r>
            <a:r>
              <a:rPr lang="zh-CN" altLang="en-US" dirty="0">
                <a:solidFill>
                  <a:srgbClr val="000000"/>
                </a:solidFill>
                <a:latin typeface="楷体" panose="02010609060101010101" pitchFamily="49" charset="-122"/>
                <a:ea typeface="楷体" panose="02010609060101010101" pitchFamily="49" charset="-122"/>
                <a:cs typeface="楷体" panose="02010609060101010101" pitchFamily="49" charset="-122"/>
              </a:rPr>
              <a:t>创新大赛</a:t>
            </a:r>
            <a:endParaRPr lang="en-US" altLang="zh-CN" dirty="0">
              <a:solidFill>
                <a:srgbClr val="000000"/>
              </a:solidFill>
              <a:latin typeface="楷体" panose="02010609060101010101" pitchFamily="49" charset="-122"/>
              <a:ea typeface="楷体" panose="02010609060101010101" pitchFamily="49" charset="-122"/>
              <a:cs typeface="楷体" panose="02010609060101010101" pitchFamily="49" charset="-122"/>
            </a:endParaRPr>
          </a:p>
          <a:p>
            <a:pPr eaLnBrk="0" fontAlgn="base" hangingPunct="0">
              <a:lnSpc>
                <a:spcPts val="3200"/>
              </a:lnSpc>
              <a:defRPr/>
            </a:pPr>
            <a:r>
              <a:rPr lang="en-US" altLang="zh-CN"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11</a:t>
            </a:r>
            <a:r>
              <a:rPr lang="zh-CN" altLang="en-US"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dirty="0">
                <a:solidFill>
                  <a:srgbClr val="000000"/>
                </a:solidFill>
                <a:latin typeface="楷体" panose="02010609060101010101" pitchFamily="49" charset="-122"/>
                <a:ea typeface="楷体" panose="02010609060101010101" pitchFamily="49" charset="-122"/>
              </a:rPr>
              <a:t>中国研究生网络安全创新大赛（</a:t>
            </a:r>
            <a:r>
              <a:rPr lang="en-US" altLang="zh-CN" dirty="0">
                <a:solidFill>
                  <a:srgbClr val="000000"/>
                </a:solidFill>
                <a:latin typeface="楷体" panose="02010609060101010101" pitchFamily="49" charset="-122"/>
                <a:ea typeface="楷体" panose="02010609060101010101" pitchFamily="49" charset="-122"/>
              </a:rPr>
              <a:t>2022</a:t>
            </a:r>
            <a:r>
              <a:rPr lang="zh-CN" altLang="en-US" dirty="0">
                <a:solidFill>
                  <a:srgbClr val="000000"/>
                </a:solidFill>
                <a:latin typeface="楷体" panose="02010609060101010101" pitchFamily="49" charset="-122"/>
                <a:ea typeface="楷体" panose="02010609060101010101" pitchFamily="49" charset="-122"/>
              </a:rPr>
              <a:t>新增）</a:t>
            </a:r>
            <a:endParaRPr lang="zh-CN" altLang="en-US" dirty="0">
              <a:solidFill>
                <a:srgbClr val="000000"/>
              </a:solidFill>
              <a:latin typeface="楷体" panose="02010609060101010101" pitchFamily="49" charset="-122"/>
              <a:ea typeface="楷体" panose="02010609060101010101" pitchFamily="49" charset="-122"/>
              <a:sym typeface="+mn-ea"/>
            </a:endParaRPr>
          </a:p>
          <a:p>
            <a:pPr eaLnBrk="0" fontAlgn="base" hangingPunct="0">
              <a:lnSpc>
                <a:spcPts val="3200"/>
              </a:lnSpc>
              <a:defRPr/>
            </a:pPr>
            <a:r>
              <a:rPr lang="en-US" altLang="zh-CN"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12</a:t>
            </a:r>
            <a:r>
              <a:rPr lang="zh-CN" altLang="en-US"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dirty="0">
                <a:solidFill>
                  <a:srgbClr val="000000"/>
                </a:solidFill>
                <a:latin typeface="楷体" panose="02010609060101010101" pitchFamily="49" charset="-122"/>
                <a:ea typeface="楷体" panose="02010609060101010101" pitchFamily="49" charset="-122"/>
              </a:rPr>
              <a:t>中国研究生“双碳”创新与创意大赛（</a:t>
            </a:r>
            <a:r>
              <a:rPr lang="en-US" altLang="zh-CN" dirty="0">
                <a:solidFill>
                  <a:srgbClr val="000000"/>
                </a:solidFill>
                <a:latin typeface="楷体" panose="02010609060101010101" pitchFamily="49" charset="-122"/>
                <a:ea typeface="楷体" panose="02010609060101010101" pitchFamily="49" charset="-122"/>
              </a:rPr>
              <a:t>2022</a:t>
            </a:r>
            <a:r>
              <a:rPr lang="zh-CN" altLang="en-US" dirty="0">
                <a:solidFill>
                  <a:srgbClr val="000000"/>
                </a:solidFill>
                <a:latin typeface="楷体" panose="02010609060101010101" pitchFamily="49" charset="-122"/>
                <a:ea typeface="楷体" panose="02010609060101010101" pitchFamily="49" charset="-122"/>
              </a:rPr>
              <a:t>新增）</a:t>
            </a:r>
            <a:endParaRPr lang="en-US" altLang="zh-CN" dirty="0">
              <a:solidFill>
                <a:srgbClr val="000000"/>
              </a:solidFill>
              <a:latin typeface="楷体" panose="02010609060101010101" pitchFamily="49" charset="-122"/>
              <a:ea typeface="楷体" panose="02010609060101010101" pitchFamily="49" charset="-122"/>
              <a:sym typeface="+mn-ea"/>
            </a:endParaRPr>
          </a:p>
          <a:p>
            <a:pPr eaLnBrk="0" fontAlgn="base" hangingPunct="0">
              <a:lnSpc>
                <a:spcPts val="3200"/>
              </a:lnSpc>
              <a:defRPr/>
            </a:pPr>
            <a:r>
              <a:rPr lang="en-US" altLang="zh-CN"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13</a:t>
            </a:r>
            <a:r>
              <a:rPr lang="zh-CN" altLang="en-US"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dirty="0">
                <a:solidFill>
                  <a:srgbClr val="000000"/>
                </a:solidFill>
                <a:latin typeface="楷体" panose="02010609060101010101" pitchFamily="49" charset="-122"/>
                <a:ea typeface="楷体" panose="02010609060101010101" pitchFamily="49" charset="-122"/>
              </a:rPr>
              <a:t>中国研究生金融科技创新大赛（</a:t>
            </a:r>
            <a:r>
              <a:rPr lang="en-US" altLang="zh-CN" dirty="0">
                <a:solidFill>
                  <a:srgbClr val="000000"/>
                </a:solidFill>
                <a:latin typeface="楷体" panose="02010609060101010101" pitchFamily="49" charset="-122"/>
                <a:ea typeface="楷体" panose="02010609060101010101" pitchFamily="49" charset="-122"/>
              </a:rPr>
              <a:t>2022</a:t>
            </a:r>
            <a:r>
              <a:rPr lang="zh-CN" altLang="en-US" dirty="0">
                <a:solidFill>
                  <a:srgbClr val="000000"/>
                </a:solidFill>
                <a:latin typeface="楷体" panose="02010609060101010101" pitchFamily="49" charset="-122"/>
                <a:ea typeface="楷体" panose="02010609060101010101" pitchFamily="49" charset="-122"/>
              </a:rPr>
              <a:t>新增）</a:t>
            </a:r>
            <a:endParaRPr lang="en-US" altLang="zh-CN" dirty="0">
              <a:solidFill>
                <a:srgbClr val="000000"/>
              </a:solidFill>
              <a:latin typeface="楷体" panose="02010609060101010101" pitchFamily="49" charset="-122"/>
              <a:ea typeface="楷体" panose="02010609060101010101" pitchFamily="49" charset="-122"/>
              <a:sym typeface="+mn-e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9" name="标题 1"/>
          <p:cNvSpPr txBox="1"/>
          <p:nvPr/>
        </p:nvSpPr>
        <p:spPr>
          <a:xfrm>
            <a:off x="1674076" y="447146"/>
            <a:ext cx="3938748" cy="715742"/>
          </a:xfrm>
          <a:prstGeom prst="rect">
            <a:avLst/>
          </a:prstGeom>
          <a:noFill/>
          <a:ln>
            <a:noFill/>
          </a:ln>
        </p:spPr>
        <p:txBody>
          <a:bodyPr/>
          <a:lstStyle>
            <a:defPPr>
              <a:defRPr lang="zh-CN"/>
            </a:defPPr>
            <a:lvl1pPr defTabSz="866775">
              <a:lnSpc>
                <a:spcPct val="90000"/>
              </a:lnSpc>
              <a:spcBef>
                <a:spcPct val="0"/>
              </a:spcBef>
              <a:buNone/>
              <a:defRPr sz="4000" b="1">
                <a:solidFill>
                  <a:srgbClr val="FFFF00"/>
                </a:solidFill>
                <a:latin typeface="华文新魏" panose="02010800040101010101" pitchFamily="2" charset="-122"/>
                <a:ea typeface="华文新魏" panose="02010800040101010101" pitchFamily="2" charset="-122"/>
                <a:cs typeface="+mj-cs"/>
              </a:defRPr>
            </a:lvl1pPr>
          </a:lstStyle>
          <a:p>
            <a:endParaRPr lang="en-US" altLang="zh-CN" dirty="0"/>
          </a:p>
          <a:p>
            <a:endParaRPr lang="zh-CN" altLang="en-US" dirty="0"/>
          </a:p>
        </p:txBody>
      </p:sp>
      <p:sp>
        <p:nvSpPr>
          <p:cNvPr id="10" name="矩形 9"/>
          <p:cNvSpPr/>
          <p:nvPr/>
        </p:nvSpPr>
        <p:spPr>
          <a:xfrm>
            <a:off x="1908810" y="236855"/>
            <a:ext cx="7045960" cy="645160"/>
          </a:xfrm>
          <a:prstGeom prst="rect">
            <a:avLst/>
          </a:prstGeom>
        </p:spPr>
        <p:txBody>
          <a:bodyPr wrap="square">
            <a:spAutoFit/>
          </a:bodyPr>
          <a:lstStyle/>
          <a:p>
            <a:pPr defTabSz="866775">
              <a:lnSpc>
                <a:spcPct val="90000"/>
              </a:lnSpc>
              <a:spcBef>
                <a:spcPct val="0"/>
              </a:spcBef>
            </a:pPr>
            <a:r>
              <a:rPr lang="zh-CN" altLang="en-US" sz="4000" b="1" dirty="0">
                <a:solidFill>
                  <a:srgbClr val="FFFF00"/>
                </a:solidFill>
                <a:latin typeface="华文新魏" panose="02010800040101010101" pitchFamily="2" charset="-122"/>
                <a:ea typeface="华文新魏" panose="02010800040101010101" pitchFamily="2" charset="-122"/>
                <a:cs typeface="+mj-cs"/>
              </a:rPr>
              <a:t>学术学位研究生培养目标</a:t>
            </a:r>
            <a:endParaRPr lang="zh-CN" altLang="en-US" sz="4000" b="1" dirty="0">
              <a:solidFill>
                <a:srgbClr val="FFFF00"/>
              </a:solidFill>
              <a:latin typeface="华文新魏" panose="02010800040101010101" pitchFamily="2" charset="-122"/>
              <a:ea typeface="华文新魏" panose="02010800040101010101" pitchFamily="2" charset="-122"/>
              <a:cs typeface="+mj-cs"/>
            </a:endParaRPr>
          </a:p>
        </p:txBody>
      </p:sp>
      <p:grpSp>
        <p:nvGrpSpPr>
          <p:cNvPr id="11" name="组合 10"/>
          <p:cNvGrpSpPr/>
          <p:nvPr/>
        </p:nvGrpSpPr>
        <p:grpSpPr>
          <a:xfrm>
            <a:off x="1239350" y="2487308"/>
            <a:ext cx="9165559" cy="3710594"/>
            <a:chOff x="1005837" y="2335460"/>
            <a:chExt cx="9944305" cy="3959492"/>
          </a:xfrm>
        </p:grpSpPr>
        <p:grpSp>
          <p:nvGrpSpPr>
            <p:cNvPr id="12" name="组合 11"/>
            <p:cNvGrpSpPr/>
            <p:nvPr/>
          </p:nvGrpSpPr>
          <p:grpSpPr>
            <a:xfrm>
              <a:off x="1005837" y="2335460"/>
              <a:ext cx="4812084" cy="3959492"/>
              <a:chOff x="6955871" y="2488671"/>
              <a:chExt cx="4812084" cy="3959492"/>
            </a:xfrm>
          </p:grpSpPr>
          <p:grpSp>
            <p:nvGrpSpPr>
              <p:cNvPr id="31" name="组合 30"/>
              <p:cNvGrpSpPr/>
              <p:nvPr/>
            </p:nvGrpSpPr>
            <p:grpSpPr>
              <a:xfrm rot="10800000">
                <a:off x="6955871" y="2488671"/>
                <a:ext cx="4812084" cy="3959492"/>
                <a:chOff x="6265814" y="2488681"/>
                <a:chExt cx="4812084" cy="3959492"/>
              </a:xfrm>
            </p:grpSpPr>
            <p:sp>
              <p:nvSpPr>
                <p:cNvPr id="36" name="矩形 35"/>
                <p:cNvSpPr/>
                <p:nvPr/>
              </p:nvSpPr>
              <p:spPr>
                <a:xfrm>
                  <a:off x="8510253" y="2488681"/>
                  <a:ext cx="2567645" cy="9073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37" name="矩形 36"/>
                <p:cNvSpPr/>
                <p:nvPr/>
              </p:nvSpPr>
              <p:spPr>
                <a:xfrm>
                  <a:off x="8510255" y="5540790"/>
                  <a:ext cx="2567641" cy="907383"/>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38" name="矩形 37"/>
                <p:cNvSpPr/>
                <p:nvPr/>
              </p:nvSpPr>
              <p:spPr>
                <a:xfrm>
                  <a:off x="8510252" y="4523419"/>
                  <a:ext cx="2567643" cy="90738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39" name="矩形 38"/>
                <p:cNvSpPr/>
                <p:nvPr/>
              </p:nvSpPr>
              <p:spPr>
                <a:xfrm>
                  <a:off x="8510246" y="3506049"/>
                  <a:ext cx="2567650" cy="90738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40" name="任意多边形 48"/>
                <p:cNvSpPr/>
                <p:nvPr/>
              </p:nvSpPr>
              <p:spPr>
                <a:xfrm>
                  <a:off x="6278379" y="2492004"/>
                  <a:ext cx="2245785" cy="1476681"/>
                </a:xfrm>
                <a:custGeom>
                  <a:avLst/>
                  <a:gdLst>
                    <a:gd name="connsiteX0" fmla="*/ 0 w 1955800"/>
                    <a:gd name="connsiteY0" fmla="*/ 1003300 h 1289050"/>
                    <a:gd name="connsiteX1" fmla="*/ 0 w 1955800"/>
                    <a:gd name="connsiteY1" fmla="*/ 1289050 h 1289050"/>
                    <a:gd name="connsiteX2" fmla="*/ 1955800 w 1955800"/>
                    <a:gd name="connsiteY2" fmla="*/ 781050 h 1289050"/>
                    <a:gd name="connsiteX3" fmla="*/ 1955800 w 1955800"/>
                    <a:gd name="connsiteY3" fmla="*/ 0 h 1289050"/>
                    <a:gd name="connsiteX4" fmla="*/ 0 w 1955800"/>
                    <a:gd name="connsiteY4" fmla="*/ 1003300 h 128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5800" h="1289050">
                      <a:moveTo>
                        <a:pt x="0" y="1003300"/>
                      </a:moveTo>
                      <a:lnTo>
                        <a:pt x="0" y="1289050"/>
                      </a:lnTo>
                      <a:lnTo>
                        <a:pt x="1955800" y="781050"/>
                      </a:lnTo>
                      <a:lnTo>
                        <a:pt x="1955800" y="0"/>
                      </a:lnTo>
                      <a:lnTo>
                        <a:pt x="0" y="1003300"/>
                      </a:lnTo>
                      <a:close/>
                    </a:path>
                  </a:pathLst>
                </a:custGeom>
                <a:solidFill>
                  <a:schemeClr val="accent1">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41" name="任意多边形 50"/>
                <p:cNvSpPr/>
                <p:nvPr/>
              </p:nvSpPr>
              <p:spPr>
                <a:xfrm flipV="1">
                  <a:off x="6265814" y="4964001"/>
                  <a:ext cx="2244432" cy="1476681"/>
                </a:xfrm>
                <a:custGeom>
                  <a:avLst/>
                  <a:gdLst>
                    <a:gd name="connsiteX0" fmla="*/ 0 w 1955800"/>
                    <a:gd name="connsiteY0" fmla="*/ 1003300 h 1289050"/>
                    <a:gd name="connsiteX1" fmla="*/ 0 w 1955800"/>
                    <a:gd name="connsiteY1" fmla="*/ 1289050 h 1289050"/>
                    <a:gd name="connsiteX2" fmla="*/ 1955800 w 1955800"/>
                    <a:gd name="connsiteY2" fmla="*/ 781050 h 1289050"/>
                    <a:gd name="connsiteX3" fmla="*/ 1955800 w 1955800"/>
                    <a:gd name="connsiteY3" fmla="*/ 0 h 1289050"/>
                    <a:gd name="connsiteX4" fmla="*/ 0 w 1955800"/>
                    <a:gd name="connsiteY4" fmla="*/ 1003300 h 128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5800" h="1289050">
                      <a:moveTo>
                        <a:pt x="0" y="1003300"/>
                      </a:moveTo>
                      <a:lnTo>
                        <a:pt x="0" y="1289050"/>
                      </a:lnTo>
                      <a:lnTo>
                        <a:pt x="1955800" y="781050"/>
                      </a:lnTo>
                      <a:lnTo>
                        <a:pt x="1955800" y="0"/>
                      </a:lnTo>
                      <a:lnTo>
                        <a:pt x="0" y="1003300"/>
                      </a:lnTo>
                      <a:close/>
                    </a:path>
                  </a:pathLst>
                </a:custGeom>
                <a:solidFill>
                  <a:srgbClr val="7C7C7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tx1"/>
                    </a:solidFill>
                  </a:endParaRPr>
                </a:p>
              </p:txBody>
            </p:sp>
            <p:sp>
              <p:nvSpPr>
                <p:cNvPr id="42" name="流程图: 手动输入 12"/>
                <p:cNvSpPr/>
                <p:nvPr/>
              </p:nvSpPr>
              <p:spPr>
                <a:xfrm>
                  <a:off x="6277489" y="3506040"/>
                  <a:ext cx="2237423" cy="903224"/>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1" fmla="*/ 4 w 10004"/>
                    <a:gd name="connsiteY0-2" fmla="*/ 2000 h 10000"/>
                    <a:gd name="connsiteX1-3" fmla="*/ 10004 w 10004"/>
                    <a:gd name="connsiteY1-4" fmla="*/ 0 h 10000"/>
                    <a:gd name="connsiteX2-5" fmla="*/ 10004 w 10004"/>
                    <a:gd name="connsiteY2-6" fmla="*/ 10000 h 10000"/>
                    <a:gd name="connsiteX3-7" fmla="*/ 4 w 10004"/>
                    <a:gd name="connsiteY3-8" fmla="*/ 10000 h 10000"/>
                    <a:gd name="connsiteX4-9" fmla="*/ 0 w 10004"/>
                    <a:gd name="connsiteY4-10" fmla="*/ 6421 h 10000"/>
                    <a:gd name="connsiteX5" fmla="*/ 4 w 10004"/>
                    <a:gd name="connsiteY5" fmla="*/ 2000 h 10000"/>
                    <a:gd name="connsiteX0-11" fmla="*/ 0 w 10004"/>
                    <a:gd name="connsiteY0-12" fmla="*/ 6467 h 10046"/>
                    <a:gd name="connsiteX1-13" fmla="*/ 10004 w 10004"/>
                    <a:gd name="connsiteY1-14" fmla="*/ 46 h 10046"/>
                    <a:gd name="connsiteX2-15" fmla="*/ 10004 w 10004"/>
                    <a:gd name="connsiteY2-16" fmla="*/ 10046 h 10046"/>
                    <a:gd name="connsiteX3-17" fmla="*/ 4 w 10004"/>
                    <a:gd name="connsiteY3-18" fmla="*/ 10046 h 10046"/>
                    <a:gd name="connsiteX4-19" fmla="*/ 0 w 10004"/>
                    <a:gd name="connsiteY4-20" fmla="*/ 6467 h 10046"/>
                    <a:gd name="connsiteX0-21" fmla="*/ 0 w 10004"/>
                    <a:gd name="connsiteY0-22" fmla="*/ 6421 h 10000"/>
                    <a:gd name="connsiteX1-23" fmla="*/ 10004 w 10004"/>
                    <a:gd name="connsiteY1-24" fmla="*/ 0 h 10000"/>
                    <a:gd name="connsiteX2-25" fmla="*/ 10004 w 10004"/>
                    <a:gd name="connsiteY2-26" fmla="*/ 10000 h 10000"/>
                    <a:gd name="connsiteX3-27" fmla="*/ 4 w 10004"/>
                    <a:gd name="connsiteY3-28" fmla="*/ 10000 h 10000"/>
                    <a:gd name="connsiteX4-29" fmla="*/ 0 w 10004"/>
                    <a:gd name="connsiteY4-30" fmla="*/ 6421 h 10000"/>
                    <a:gd name="connsiteX0-31" fmla="*/ 0 w 10004"/>
                    <a:gd name="connsiteY0-32" fmla="*/ 6421 h 10000"/>
                    <a:gd name="connsiteX1-33" fmla="*/ 10004 w 10004"/>
                    <a:gd name="connsiteY1-34" fmla="*/ 0 h 10000"/>
                    <a:gd name="connsiteX2-35" fmla="*/ 10004 w 10004"/>
                    <a:gd name="connsiteY2-36" fmla="*/ 10000 h 10000"/>
                    <a:gd name="connsiteX3-37" fmla="*/ 4 w 10004"/>
                    <a:gd name="connsiteY3-38" fmla="*/ 10000 h 10000"/>
                    <a:gd name="connsiteX4-39" fmla="*/ 0 w 10004"/>
                    <a:gd name="connsiteY4-40" fmla="*/ 6421 h 10000"/>
                    <a:gd name="connsiteX0-41" fmla="*/ 0 w 10004"/>
                    <a:gd name="connsiteY0-42" fmla="*/ 6421 h 10000"/>
                    <a:gd name="connsiteX1-43" fmla="*/ 10004 w 10004"/>
                    <a:gd name="connsiteY1-44" fmla="*/ 0 h 10000"/>
                    <a:gd name="connsiteX2-45" fmla="*/ 10004 w 10004"/>
                    <a:gd name="connsiteY2-46" fmla="*/ 10000 h 10000"/>
                    <a:gd name="connsiteX3-47" fmla="*/ 4 w 10004"/>
                    <a:gd name="connsiteY3-48" fmla="*/ 10000 h 10000"/>
                    <a:gd name="connsiteX4-49" fmla="*/ 0 w 10004"/>
                    <a:gd name="connsiteY4-50" fmla="*/ 6421 h 10000"/>
                    <a:gd name="connsiteX0-51" fmla="*/ 0 w 10004"/>
                    <a:gd name="connsiteY0-52" fmla="*/ 6421 h 10000"/>
                    <a:gd name="connsiteX1-53" fmla="*/ 10004 w 10004"/>
                    <a:gd name="connsiteY1-54" fmla="*/ 0 h 10000"/>
                    <a:gd name="connsiteX2-55" fmla="*/ 10004 w 10004"/>
                    <a:gd name="connsiteY2-56" fmla="*/ 10000 h 10000"/>
                    <a:gd name="connsiteX3-57" fmla="*/ 4 w 10004"/>
                    <a:gd name="connsiteY3-58" fmla="*/ 10000 h 10000"/>
                    <a:gd name="connsiteX4-59" fmla="*/ 0 w 10004"/>
                    <a:gd name="connsiteY4-60" fmla="*/ 6421 h 10000"/>
                    <a:gd name="connsiteX0-61" fmla="*/ 0 w 10004"/>
                    <a:gd name="connsiteY0-62" fmla="*/ 6421 h 10000"/>
                    <a:gd name="connsiteX1-63" fmla="*/ 10004 w 10004"/>
                    <a:gd name="connsiteY1-64" fmla="*/ 0 h 10000"/>
                    <a:gd name="connsiteX2-65" fmla="*/ 10004 w 10004"/>
                    <a:gd name="connsiteY2-66" fmla="*/ 10000 h 10000"/>
                    <a:gd name="connsiteX3-67" fmla="*/ 4 w 10004"/>
                    <a:gd name="connsiteY3-68" fmla="*/ 10000 h 10000"/>
                    <a:gd name="connsiteX4-69" fmla="*/ 0 w 10004"/>
                    <a:gd name="connsiteY4-70" fmla="*/ 6421 h 10000"/>
                    <a:gd name="connsiteX0-71" fmla="*/ 0 w 10004"/>
                    <a:gd name="connsiteY0-72" fmla="*/ 6421 h 10000"/>
                    <a:gd name="connsiteX1-73" fmla="*/ 10004 w 10004"/>
                    <a:gd name="connsiteY1-74" fmla="*/ 0 h 10000"/>
                    <a:gd name="connsiteX2-75" fmla="*/ 10004 w 10004"/>
                    <a:gd name="connsiteY2-76" fmla="*/ 10000 h 10000"/>
                    <a:gd name="connsiteX3-77" fmla="*/ 4 w 10004"/>
                    <a:gd name="connsiteY3-78" fmla="*/ 10000 h 10000"/>
                    <a:gd name="connsiteX4-79" fmla="*/ 0 w 10004"/>
                    <a:gd name="connsiteY4-80" fmla="*/ 6421 h 100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004" h="10000">
                      <a:moveTo>
                        <a:pt x="0" y="6421"/>
                      </a:moveTo>
                      <a:cubicBezTo>
                        <a:pt x="2010" y="5177"/>
                        <a:pt x="5002" y="3210"/>
                        <a:pt x="10004" y="0"/>
                      </a:cubicBezTo>
                      <a:lnTo>
                        <a:pt x="10004" y="10000"/>
                      </a:lnTo>
                      <a:lnTo>
                        <a:pt x="4" y="10000"/>
                      </a:lnTo>
                      <a:cubicBezTo>
                        <a:pt x="3" y="8807"/>
                        <a:pt x="2" y="8210"/>
                        <a:pt x="0" y="6421"/>
                      </a:cubicBezTo>
                      <a:close/>
                    </a:path>
                  </a:pathLst>
                </a:cu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43" name="流程图: 手动输入 12"/>
                <p:cNvSpPr/>
                <p:nvPr/>
              </p:nvSpPr>
              <p:spPr>
                <a:xfrm flipV="1">
                  <a:off x="6268878" y="4519853"/>
                  <a:ext cx="2255285" cy="903224"/>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1" fmla="*/ 4 w 10004"/>
                    <a:gd name="connsiteY0-2" fmla="*/ 2000 h 10000"/>
                    <a:gd name="connsiteX1-3" fmla="*/ 10004 w 10004"/>
                    <a:gd name="connsiteY1-4" fmla="*/ 0 h 10000"/>
                    <a:gd name="connsiteX2-5" fmla="*/ 10004 w 10004"/>
                    <a:gd name="connsiteY2-6" fmla="*/ 10000 h 10000"/>
                    <a:gd name="connsiteX3-7" fmla="*/ 4 w 10004"/>
                    <a:gd name="connsiteY3-8" fmla="*/ 10000 h 10000"/>
                    <a:gd name="connsiteX4-9" fmla="*/ 0 w 10004"/>
                    <a:gd name="connsiteY4-10" fmla="*/ 6421 h 10000"/>
                    <a:gd name="connsiteX5" fmla="*/ 4 w 10004"/>
                    <a:gd name="connsiteY5" fmla="*/ 2000 h 10000"/>
                    <a:gd name="connsiteX0-11" fmla="*/ 0 w 10004"/>
                    <a:gd name="connsiteY0-12" fmla="*/ 6467 h 10046"/>
                    <a:gd name="connsiteX1-13" fmla="*/ 10004 w 10004"/>
                    <a:gd name="connsiteY1-14" fmla="*/ 46 h 10046"/>
                    <a:gd name="connsiteX2-15" fmla="*/ 10004 w 10004"/>
                    <a:gd name="connsiteY2-16" fmla="*/ 10046 h 10046"/>
                    <a:gd name="connsiteX3-17" fmla="*/ 4 w 10004"/>
                    <a:gd name="connsiteY3-18" fmla="*/ 10046 h 10046"/>
                    <a:gd name="connsiteX4-19" fmla="*/ 0 w 10004"/>
                    <a:gd name="connsiteY4-20" fmla="*/ 6467 h 10046"/>
                    <a:gd name="connsiteX0-21" fmla="*/ 0 w 10004"/>
                    <a:gd name="connsiteY0-22" fmla="*/ 6421 h 10000"/>
                    <a:gd name="connsiteX1-23" fmla="*/ 10004 w 10004"/>
                    <a:gd name="connsiteY1-24" fmla="*/ 0 h 10000"/>
                    <a:gd name="connsiteX2-25" fmla="*/ 10004 w 10004"/>
                    <a:gd name="connsiteY2-26" fmla="*/ 10000 h 10000"/>
                    <a:gd name="connsiteX3-27" fmla="*/ 4 w 10004"/>
                    <a:gd name="connsiteY3-28" fmla="*/ 10000 h 10000"/>
                    <a:gd name="connsiteX4-29" fmla="*/ 0 w 10004"/>
                    <a:gd name="connsiteY4-30" fmla="*/ 6421 h 10000"/>
                    <a:gd name="connsiteX0-31" fmla="*/ 0 w 10004"/>
                    <a:gd name="connsiteY0-32" fmla="*/ 6421 h 10000"/>
                    <a:gd name="connsiteX1-33" fmla="*/ 10004 w 10004"/>
                    <a:gd name="connsiteY1-34" fmla="*/ 0 h 10000"/>
                    <a:gd name="connsiteX2-35" fmla="*/ 10004 w 10004"/>
                    <a:gd name="connsiteY2-36" fmla="*/ 10000 h 10000"/>
                    <a:gd name="connsiteX3-37" fmla="*/ 4 w 10004"/>
                    <a:gd name="connsiteY3-38" fmla="*/ 10000 h 10000"/>
                    <a:gd name="connsiteX4-39" fmla="*/ 0 w 10004"/>
                    <a:gd name="connsiteY4-40" fmla="*/ 6421 h 10000"/>
                    <a:gd name="connsiteX0-41" fmla="*/ 0 w 10004"/>
                    <a:gd name="connsiteY0-42" fmla="*/ 6421 h 10000"/>
                    <a:gd name="connsiteX1-43" fmla="*/ 10004 w 10004"/>
                    <a:gd name="connsiteY1-44" fmla="*/ 0 h 10000"/>
                    <a:gd name="connsiteX2-45" fmla="*/ 10004 w 10004"/>
                    <a:gd name="connsiteY2-46" fmla="*/ 10000 h 10000"/>
                    <a:gd name="connsiteX3-47" fmla="*/ 4 w 10004"/>
                    <a:gd name="connsiteY3-48" fmla="*/ 10000 h 10000"/>
                    <a:gd name="connsiteX4-49" fmla="*/ 0 w 10004"/>
                    <a:gd name="connsiteY4-50" fmla="*/ 6421 h 10000"/>
                    <a:gd name="connsiteX0-51" fmla="*/ 0 w 10004"/>
                    <a:gd name="connsiteY0-52" fmla="*/ 6421 h 10000"/>
                    <a:gd name="connsiteX1-53" fmla="*/ 10004 w 10004"/>
                    <a:gd name="connsiteY1-54" fmla="*/ 0 h 10000"/>
                    <a:gd name="connsiteX2-55" fmla="*/ 10004 w 10004"/>
                    <a:gd name="connsiteY2-56" fmla="*/ 10000 h 10000"/>
                    <a:gd name="connsiteX3-57" fmla="*/ 4 w 10004"/>
                    <a:gd name="connsiteY3-58" fmla="*/ 10000 h 10000"/>
                    <a:gd name="connsiteX4-59" fmla="*/ 0 w 10004"/>
                    <a:gd name="connsiteY4-60" fmla="*/ 6421 h 10000"/>
                    <a:gd name="connsiteX0-61" fmla="*/ 0 w 10004"/>
                    <a:gd name="connsiteY0-62" fmla="*/ 6421 h 10000"/>
                    <a:gd name="connsiteX1-63" fmla="*/ 10004 w 10004"/>
                    <a:gd name="connsiteY1-64" fmla="*/ 0 h 10000"/>
                    <a:gd name="connsiteX2-65" fmla="*/ 10004 w 10004"/>
                    <a:gd name="connsiteY2-66" fmla="*/ 10000 h 10000"/>
                    <a:gd name="connsiteX3-67" fmla="*/ 4 w 10004"/>
                    <a:gd name="connsiteY3-68" fmla="*/ 10000 h 10000"/>
                    <a:gd name="connsiteX4-69" fmla="*/ 0 w 10004"/>
                    <a:gd name="connsiteY4-70" fmla="*/ 6421 h 10000"/>
                    <a:gd name="connsiteX0-71" fmla="*/ 0 w 10004"/>
                    <a:gd name="connsiteY0-72" fmla="*/ 6421 h 10000"/>
                    <a:gd name="connsiteX1-73" fmla="*/ 10004 w 10004"/>
                    <a:gd name="connsiteY1-74" fmla="*/ 0 h 10000"/>
                    <a:gd name="connsiteX2-75" fmla="*/ 10004 w 10004"/>
                    <a:gd name="connsiteY2-76" fmla="*/ 10000 h 10000"/>
                    <a:gd name="connsiteX3-77" fmla="*/ 4 w 10004"/>
                    <a:gd name="connsiteY3-78" fmla="*/ 10000 h 10000"/>
                    <a:gd name="connsiteX4-79" fmla="*/ 0 w 10004"/>
                    <a:gd name="connsiteY4-80" fmla="*/ 6421 h 100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004" h="10000">
                      <a:moveTo>
                        <a:pt x="0" y="6421"/>
                      </a:moveTo>
                      <a:cubicBezTo>
                        <a:pt x="2010" y="5177"/>
                        <a:pt x="5002" y="3210"/>
                        <a:pt x="10004" y="0"/>
                      </a:cubicBezTo>
                      <a:lnTo>
                        <a:pt x="10004" y="10000"/>
                      </a:lnTo>
                      <a:lnTo>
                        <a:pt x="4" y="10000"/>
                      </a:lnTo>
                      <a:cubicBezTo>
                        <a:pt x="3" y="8807"/>
                        <a:pt x="2" y="8210"/>
                        <a:pt x="0" y="6421"/>
                      </a:cubicBezTo>
                      <a:close/>
                    </a:path>
                  </a:pathLst>
                </a:custGeom>
                <a:solidFill>
                  <a:schemeClr val="accent3">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sp>
            <p:nvSpPr>
              <p:cNvPr id="32" name="矩形 31"/>
              <p:cNvSpPr/>
              <p:nvPr/>
            </p:nvSpPr>
            <p:spPr>
              <a:xfrm>
                <a:off x="7580412" y="3757283"/>
                <a:ext cx="1838965" cy="400110"/>
              </a:xfrm>
              <a:prstGeom prst="rect">
                <a:avLst/>
              </a:prstGeom>
            </p:spPr>
            <p:txBody>
              <a:bodyPr wrap="none">
                <a:spAutoFit/>
              </a:bodyPr>
              <a:lstStyle/>
              <a:p>
                <a:r>
                  <a:rPr lang="zh-CN" altLang="en-US" sz="2000" b="1" spc="15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世界科技前沿</a:t>
                </a:r>
                <a:endParaRPr lang="zh-CN" altLang="en-US" sz="2000" dirty="0">
                  <a:solidFill>
                    <a:schemeClr val="bg1"/>
                  </a:solidFill>
                </a:endParaRPr>
              </a:p>
            </p:txBody>
          </p:sp>
          <p:sp>
            <p:nvSpPr>
              <p:cNvPr id="33" name="矩形 32"/>
              <p:cNvSpPr/>
              <p:nvPr/>
            </p:nvSpPr>
            <p:spPr>
              <a:xfrm>
                <a:off x="7570054" y="4768104"/>
                <a:ext cx="1287532" cy="400110"/>
              </a:xfrm>
              <a:prstGeom prst="rect">
                <a:avLst/>
              </a:prstGeom>
            </p:spPr>
            <p:txBody>
              <a:bodyPr wrap="none">
                <a:spAutoFit/>
              </a:bodyPr>
              <a:lstStyle/>
              <a:p>
                <a:r>
                  <a:rPr lang="zh-CN" altLang="en-US" sz="2000" b="1" spc="15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国家战略</a:t>
                </a:r>
                <a:endParaRPr lang="zh-CN" altLang="en-US" sz="2000" dirty="0">
                  <a:solidFill>
                    <a:schemeClr val="bg1"/>
                  </a:solidFill>
                </a:endParaRPr>
              </a:p>
            </p:txBody>
          </p:sp>
          <p:sp>
            <p:nvSpPr>
              <p:cNvPr id="34" name="矩形 33"/>
              <p:cNvSpPr/>
              <p:nvPr/>
            </p:nvSpPr>
            <p:spPr>
              <a:xfrm>
                <a:off x="7562362" y="5828416"/>
                <a:ext cx="2024913" cy="384721"/>
              </a:xfrm>
              <a:prstGeom prst="rect">
                <a:avLst/>
              </a:prstGeom>
            </p:spPr>
            <p:txBody>
              <a:bodyPr wrap="none">
                <a:spAutoFit/>
              </a:bodyPr>
              <a:lstStyle/>
              <a:p>
                <a:r>
                  <a:rPr lang="zh-CN" altLang="en-US" sz="1900" b="1" spc="15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重大平台和项目</a:t>
                </a:r>
                <a:endParaRPr lang="zh-CN" altLang="en-US" sz="1900" dirty="0">
                  <a:solidFill>
                    <a:schemeClr val="bg1"/>
                  </a:solidFill>
                </a:endParaRPr>
              </a:p>
            </p:txBody>
          </p:sp>
          <p:sp>
            <p:nvSpPr>
              <p:cNvPr id="35" name="矩形 34"/>
              <p:cNvSpPr/>
              <p:nvPr/>
            </p:nvSpPr>
            <p:spPr>
              <a:xfrm>
                <a:off x="7583306" y="2762059"/>
                <a:ext cx="1838965" cy="400110"/>
              </a:xfrm>
              <a:prstGeom prst="rect">
                <a:avLst/>
              </a:prstGeom>
            </p:spPr>
            <p:txBody>
              <a:bodyPr wrap="none">
                <a:spAutoFit/>
              </a:bodyPr>
              <a:lstStyle/>
              <a:p>
                <a:r>
                  <a:rPr lang="zh-CN" altLang="en-US" sz="2000" b="1" spc="15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国家重大需求</a:t>
                </a:r>
                <a:endParaRPr lang="zh-CN" altLang="en-US" sz="2000" dirty="0">
                  <a:solidFill>
                    <a:schemeClr val="bg1"/>
                  </a:solidFill>
                </a:endParaRPr>
              </a:p>
            </p:txBody>
          </p:sp>
        </p:grpSp>
        <p:grpSp>
          <p:nvGrpSpPr>
            <p:cNvPr id="13" name="组合 12"/>
            <p:cNvGrpSpPr/>
            <p:nvPr/>
          </p:nvGrpSpPr>
          <p:grpSpPr>
            <a:xfrm>
              <a:off x="5090121" y="3190780"/>
              <a:ext cx="2320896" cy="2189480"/>
              <a:chOff x="7034950" y="3485135"/>
              <a:chExt cx="1857600" cy="1857596"/>
            </a:xfrm>
          </p:grpSpPr>
          <p:sp>
            <p:nvSpPr>
              <p:cNvPr id="29" name="Oval 14"/>
              <p:cNvSpPr/>
              <p:nvPr/>
            </p:nvSpPr>
            <p:spPr>
              <a:xfrm>
                <a:off x="7034950" y="3485135"/>
                <a:ext cx="1857600" cy="1857596"/>
              </a:xfrm>
              <a:prstGeom prst="ellipse">
                <a:avLst/>
              </a:prstGeom>
              <a:solidFill>
                <a:schemeClr val="accent3">
                  <a:lumMod val="20000"/>
                  <a:lumOff val="80000"/>
                </a:schemeClr>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r>
                  <a:rPr lang="en-US" altLang="ko-KR" sz="2000" dirty="0"/>
                  <a:t>`</a:t>
                </a:r>
                <a:endParaRPr lang="ko-KR" altLang="en-US" sz="2000" dirty="0"/>
              </a:p>
            </p:txBody>
          </p:sp>
          <p:sp>
            <p:nvSpPr>
              <p:cNvPr id="30" name="文本框 69"/>
              <p:cNvSpPr txBox="1"/>
              <p:nvPr/>
            </p:nvSpPr>
            <p:spPr>
              <a:xfrm>
                <a:off x="7076381" y="3795395"/>
                <a:ext cx="1720641" cy="1207261"/>
              </a:xfrm>
              <a:prstGeom prst="rect">
                <a:avLst/>
              </a:prstGeom>
              <a:noFill/>
            </p:spPr>
            <p:txBody>
              <a:bodyPr wrap="square" rtlCol="0">
                <a:spAutoFit/>
              </a:bodyPr>
              <a:lstStyle/>
              <a:p>
                <a:pPr algn="ctr">
                  <a:lnSpc>
                    <a:spcPct val="150000"/>
                  </a:lnSpc>
                </a:pPr>
                <a:r>
                  <a:rPr lang="zh-CN" altLang="en-US" sz="2000" b="1" dirty="0">
                    <a:ln w="0"/>
                    <a:solidFill>
                      <a:schemeClr val="tx1">
                        <a:lumMod val="85000"/>
                        <a:lumOff val="15000"/>
                      </a:schemeClr>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立德树人</a:t>
                </a:r>
                <a:endParaRPr lang="en-US" altLang="zh-CN" sz="2000" b="1" dirty="0">
                  <a:ln w="0"/>
                  <a:solidFill>
                    <a:schemeClr val="tx1">
                      <a:lumMod val="85000"/>
                      <a:lumOff val="15000"/>
                    </a:schemeClr>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ctr">
                  <a:lnSpc>
                    <a:spcPct val="150000"/>
                  </a:lnSpc>
                </a:pPr>
                <a:r>
                  <a:rPr lang="zh-CN" altLang="zh-CN" sz="2000" b="1" dirty="0">
                    <a:ln w="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“高精尖缺”</a:t>
                </a:r>
                <a:endParaRPr lang="en-US" altLang="zh-CN" sz="2000" b="1" dirty="0">
                  <a:ln w="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ctr">
                  <a:lnSpc>
                    <a:spcPct val="150000"/>
                  </a:lnSpc>
                </a:pPr>
                <a:r>
                  <a:rPr lang="zh-CN" altLang="zh-CN" sz="2000" b="1" dirty="0">
                    <a:ln w="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创新人才</a:t>
                </a:r>
                <a:endParaRPr lang="en-US" altLang="zh-CN" sz="2000" b="1" dirty="0">
                  <a:ln w="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grpSp>
          <p:nvGrpSpPr>
            <p:cNvPr id="14" name="组合 13"/>
            <p:cNvGrpSpPr/>
            <p:nvPr/>
          </p:nvGrpSpPr>
          <p:grpSpPr>
            <a:xfrm>
              <a:off x="6934699" y="2726269"/>
              <a:ext cx="2442395" cy="3481047"/>
              <a:chOff x="7062836" y="2694272"/>
              <a:chExt cx="2442395" cy="3481047"/>
            </a:xfrm>
          </p:grpSpPr>
          <p:grpSp>
            <p:nvGrpSpPr>
              <p:cNvPr id="22" name="组合 21"/>
              <p:cNvGrpSpPr/>
              <p:nvPr/>
            </p:nvGrpSpPr>
            <p:grpSpPr>
              <a:xfrm rot="1176496">
                <a:off x="7062836" y="2694272"/>
                <a:ext cx="2388637" cy="3481047"/>
                <a:chOff x="5054082" y="1840877"/>
                <a:chExt cx="2388637" cy="3481047"/>
              </a:xfrm>
            </p:grpSpPr>
            <p:sp>
              <p:nvSpPr>
                <p:cNvPr id="26" name="菱形 25"/>
                <p:cNvSpPr/>
                <p:nvPr/>
              </p:nvSpPr>
              <p:spPr>
                <a:xfrm>
                  <a:off x="5054082" y="1840877"/>
                  <a:ext cx="1254953" cy="1726816"/>
                </a:xfrm>
                <a:prstGeom prst="diamond">
                  <a:avLst/>
                </a:prstGeom>
                <a:solidFill>
                  <a:srgbClr val="EDEDED"/>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ysClr val="window" lastClr="FFFFFF"/>
                    </a:solidFill>
                    <a:effectLst/>
                    <a:uLnTx/>
                    <a:uFillTx/>
                    <a:latin typeface="Calibri" panose="020F0502020204030204"/>
                    <a:ea typeface="宋体" panose="02010600030101010101" pitchFamily="2" charset="-122"/>
                    <a:cs typeface="+mn-cs"/>
                  </a:endParaRPr>
                </a:p>
              </p:txBody>
            </p:sp>
            <p:sp>
              <p:nvSpPr>
                <p:cNvPr id="27" name="菱形 26"/>
                <p:cNvSpPr/>
                <p:nvPr/>
              </p:nvSpPr>
              <p:spPr>
                <a:xfrm rot="4320000">
                  <a:off x="5951835" y="2517611"/>
                  <a:ext cx="1254953" cy="1726815"/>
                </a:xfrm>
                <a:prstGeom prst="diamond">
                  <a:avLst/>
                </a:prstGeom>
                <a:solidFill>
                  <a:srgbClr val="EDEDED"/>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ysClr val="window" lastClr="FFFFFF"/>
                    </a:solidFill>
                    <a:effectLst/>
                    <a:uLnTx/>
                    <a:uFillTx/>
                    <a:latin typeface="Calibri" panose="020F0502020204030204"/>
                    <a:ea typeface="宋体" panose="02010600030101010101" pitchFamily="2" charset="-122"/>
                    <a:cs typeface="+mn-cs"/>
                  </a:endParaRPr>
                </a:p>
              </p:txBody>
            </p:sp>
            <p:sp>
              <p:nvSpPr>
                <p:cNvPr id="28" name="菱形 27"/>
                <p:cNvSpPr/>
                <p:nvPr/>
              </p:nvSpPr>
              <p:spPr>
                <a:xfrm rot="8640000">
                  <a:off x="5614571" y="3595108"/>
                  <a:ext cx="1254953" cy="1726816"/>
                </a:xfrm>
                <a:prstGeom prst="diamond">
                  <a:avLst/>
                </a:prstGeom>
                <a:solidFill>
                  <a:srgbClr val="EDEDED"/>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ysClr val="window" lastClr="FFFFFF"/>
                    </a:solidFill>
                    <a:effectLst/>
                    <a:uLnTx/>
                    <a:uFillTx/>
                    <a:latin typeface="Calibri" panose="020F0502020204030204"/>
                    <a:ea typeface="宋体" panose="02010600030101010101" pitchFamily="2" charset="-122"/>
                    <a:cs typeface="+mn-cs"/>
                  </a:endParaRPr>
                </a:p>
              </p:txBody>
            </p:sp>
          </p:grpSp>
          <p:sp>
            <p:nvSpPr>
              <p:cNvPr id="23" name="文本框 53"/>
              <p:cNvSpPr txBox="1"/>
              <p:nvPr/>
            </p:nvSpPr>
            <p:spPr>
              <a:xfrm rot="1227486">
                <a:off x="7846959" y="2831142"/>
                <a:ext cx="410113" cy="1077218"/>
              </a:xfrm>
              <a:prstGeom prst="rect">
                <a:avLst/>
              </a:prstGeom>
              <a:noFill/>
            </p:spPr>
            <p:txBody>
              <a:bodyPr wrap="square" rtlCol="0">
                <a:spAutoFit/>
              </a:bodyPr>
              <a:lstStyle/>
              <a:p>
                <a:r>
                  <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rPr>
                  <a:t>课程体</a:t>
                </a:r>
                <a:r>
                  <a:rPr lang="zh-CN" altLang="en-US" sz="1600" b="1" dirty="0">
                    <a:latin typeface="微软雅黑" panose="020B0503020204020204" pitchFamily="34" charset="-122"/>
                    <a:ea typeface="微软雅黑" panose="020B0503020204020204" pitchFamily="34" charset="-122"/>
                  </a:rPr>
                  <a:t>系</a:t>
                </a:r>
                <a:endParaRPr lang="zh-CN" altLang="en-US" sz="1600" b="1" dirty="0">
                  <a:latin typeface="微软雅黑" panose="020B0503020204020204" pitchFamily="34" charset="-122"/>
                  <a:ea typeface="微软雅黑" panose="020B0503020204020204" pitchFamily="34" charset="-122"/>
                </a:endParaRPr>
              </a:p>
            </p:txBody>
          </p:sp>
          <p:sp>
            <p:nvSpPr>
              <p:cNvPr id="24" name="文本框 54"/>
              <p:cNvSpPr txBox="1"/>
              <p:nvPr/>
            </p:nvSpPr>
            <p:spPr>
              <a:xfrm rot="20431196">
                <a:off x="7771498" y="4689825"/>
                <a:ext cx="410113" cy="1077218"/>
              </a:xfrm>
              <a:prstGeom prst="rect">
                <a:avLst/>
              </a:prstGeom>
              <a:noFill/>
            </p:spPr>
            <p:txBody>
              <a:bodyPr wrap="square" rtlCol="0">
                <a:spAutoFit/>
              </a:bodyPr>
              <a:lstStyle/>
              <a:p>
                <a:r>
                  <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rPr>
                  <a:t>质量体系</a:t>
                </a:r>
                <a:endPar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5" name="文本框 55"/>
              <p:cNvSpPr txBox="1"/>
              <p:nvPr/>
            </p:nvSpPr>
            <p:spPr>
              <a:xfrm>
                <a:off x="8150679" y="4190935"/>
                <a:ext cx="1354552" cy="338554"/>
              </a:xfrm>
              <a:prstGeom prst="rect">
                <a:avLst/>
              </a:prstGeom>
              <a:noFill/>
            </p:spPr>
            <p:txBody>
              <a:bodyPr wrap="square" rtlCol="0">
                <a:spAutoFit/>
              </a:bodyPr>
              <a:lstStyle/>
              <a:p>
                <a:r>
                  <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rPr>
                  <a:t>培养模式</a:t>
                </a:r>
                <a:endPar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grpSp>
        <p:sp>
          <p:nvSpPr>
            <p:cNvPr id="15" name="文本框 61"/>
            <p:cNvSpPr txBox="1"/>
            <p:nvPr/>
          </p:nvSpPr>
          <p:spPr>
            <a:xfrm>
              <a:off x="8436740" y="2680499"/>
              <a:ext cx="1554957" cy="830997"/>
            </a:xfrm>
            <a:prstGeom prst="rect">
              <a:avLst/>
            </a:prstGeom>
            <a:noFill/>
          </p:spPr>
          <p:txBody>
            <a:bodyPr wrap="square" rtlCol="0">
              <a:spAutoFit/>
            </a:bodyPr>
            <a:lstStyle/>
            <a:p>
              <a:pPr marL="285750" indent="-285750">
                <a:buFont typeface="Arial" panose="020B0604020202020204" pitchFamily="34" charset="0"/>
                <a:buChar char="•"/>
              </a:pPr>
              <a:r>
                <a:rPr lang="zh-CN" altLang="en-US" sz="1600" b="1" dirty="0">
                  <a:solidFill>
                    <a:schemeClr val="accent1"/>
                  </a:solidFill>
                  <a:latin typeface="微软雅黑" panose="020B0503020204020204" pitchFamily="34" charset="-122"/>
                  <a:ea typeface="微软雅黑" panose="020B0503020204020204" pitchFamily="34" charset="-122"/>
                </a:rPr>
                <a:t>基础课程</a:t>
              </a:r>
              <a:endParaRPr lang="en-US" altLang="zh-CN" sz="1600" b="1" dirty="0">
                <a:solidFill>
                  <a:schemeClr val="accent1"/>
                </a:solidFill>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sz="1600" b="1" dirty="0">
                  <a:solidFill>
                    <a:schemeClr val="accent1"/>
                  </a:solidFill>
                  <a:latin typeface="微软雅黑" panose="020B0503020204020204" pitchFamily="34" charset="-122"/>
                  <a:ea typeface="微软雅黑" panose="020B0503020204020204" pitchFamily="34" charset="-122"/>
                </a:rPr>
                <a:t>专业课程</a:t>
              </a:r>
              <a:endParaRPr lang="en-US" altLang="zh-CN" sz="1600" b="1" dirty="0">
                <a:solidFill>
                  <a:schemeClr val="accent1"/>
                </a:solidFill>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sz="1600" b="1" dirty="0">
                  <a:solidFill>
                    <a:schemeClr val="accent1"/>
                  </a:solidFill>
                  <a:latin typeface="微软雅黑" panose="020B0503020204020204" pitchFamily="34" charset="-122"/>
                  <a:ea typeface="微软雅黑" panose="020B0503020204020204" pitchFamily="34" charset="-122"/>
                </a:rPr>
                <a:t>前沿课程</a:t>
              </a:r>
              <a:endParaRPr lang="zh-CN" altLang="en-US" sz="1600" b="1" dirty="0">
                <a:solidFill>
                  <a:schemeClr val="accent1"/>
                </a:solidFill>
                <a:latin typeface="微软雅黑" panose="020B0503020204020204" pitchFamily="34" charset="-122"/>
                <a:ea typeface="微软雅黑" panose="020B0503020204020204" pitchFamily="34" charset="-122"/>
              </a:endParaRPr>
            </a:p>
          </p:txBody>
        </p:sp>
        <p:sp>
          <p:nvSpPr>
            <p:cNvPr id="16" name="文本框 62"/>
            <p:cNvSpPr txBox="1"/>
            <p:nvPr/>
          </p:nvSpPr>
          <p:spPr>
            <a:xfrm>
              <a:off x="8371160" y="5215057"/>
              <a:ext cx="2227403" cy="830997"/>
            </a:xfrm>
            <a:prstGeom prst="rect">
              <a:avLst/>
            </a:prstGeom>
            <a:noFill/>
          </p:spPr>
          <p:txBody>
            <a:bodyPr wrap="square" rtlCol="0">
              <a:spAutoFit/>
            </a:bodyPr>
            <a:lstStyle/>
            <a:p>
              <a:pPr marL="285750" indent="-285750">
                <a:buFont typeface="Arial" panose="020B0604020202020204" pitchFamily="34" charset="0"/>
                <a:buChar char="•"/>
              </a:pPr>
              <a:r>
                <a:rPr lang="zh-CN" altLang="en-US" sz="1600" b="1" dirty="0">
                  <a:solidFill>
                    <a:schemeClr val="accent1"/>
                  </a:solidFill>
                  <a:latin typeface="微软雅黑" panose="020B0503020204020204" pitchFamily="34" charset="-122"/>
                  <a:ea typeface="微软雅黑" panose="020B0503020204020204" pitchFamily="34" charset="-122"/>
                </a:rPr>
                <a:t>培养环节评价</a:t>
              </a:r>
              <a:endParaRPr lang="en-US" altLang="zh-CN" sz="1600" b="1" dirty="0">
                <a:solidFill>
                  <a:schemeClr val="accent1"/>
                </a:solidFill>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sz="1600" b="1" dirty="0">
                  <a:solidFill>
                    <a:schemeClr val="accent1"/>
                  </a:solidFill>
                  <a:latin typeface="微软雅黑" panose="020B0503020204020204" pitchFamily="34" charset="-122"/>
                  <a:ea typeface="微软雅黑" panose="020B0503020204020204" pitchFamily="34" charset="-122"/>
                </a:rPr>
                <a:t>创新成果评价</a:t>
              </a:r>
              <a:endParaRPr lang="en-US" altLang="zh-CN" sz="1600" b="1" dirty="0">
                <a:solidFill>
                  <a:schemeClr val="accent1"/>
                </a:solidFill>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sz="1600" b="1" dirty="0">
                  <a:solidFill>
                    <a:schemeClr val="accent1"/>
                  </a:solidFill>
                  <a:latin typeface="微软雅黑" panose="020B0503020204020204" pitchFamily="34" charset="-122"/>
                  <a:ea typeface="微软雅黑" panose="020B0503020204020204" pitchFamily="34" charset="-122"/>
                </a:rPr>
                <a:t>学业预警保障</a:t>
              </a:r>
              <a:endParaRPr lang="en-US" altLang="zh-CN" sz="1600" b="1" dirty="0">
                <a:solidFill>
                  <a:schemeClr val="accent1"/>
                </a:solidFill>
                <a:latin typeface="微软雅黑" panose="020B0503020204020204" pitchFamily="34" charset="-122"/>
                <a:ea typeface="微软雅黑" panose="020B0503020204020204" pitchFamily="34" charset="-122"/>
              </a:endParaRPr>
            </a:p>
          </p:txBody>
        </p:sp>
        <p:sp>
          <p:nvSpPr>
            <p:cNvPr id="21" name="文本框 63"/>
            <p:cNvSpPr txBox="1"/>
            <p:nvPr/>
          </p:nvSpPr>
          <p:spPr>
            <a:xfrm>
              <a:off x="9395185" y="3980368"/>
              <a:ext cx="1554957" cy="830997"/>
            </a:xfrm>
            <a:prstGeom prst="rect">
              <a:avLst/>
            </a:prstGeom>
            <a:noFill/>
          </p:spPr>
          <p:txBody>
            <a:bodyPr wrap="square" rtlCol="0">
              <a:spAutoFit/>
            </a:bodyPr>
            <a:lstStyle/>
            <a:p>
              <a:pPr marL="285750" indent="-285750">
                <a:buFont typeface="Arial" panose="020B0604020202020204" pitchFamily="34" charset="0"/>
                <a:buChar char="•"/>
              </a:pPr>
              <a:r>
                <a:rPr lang="zh-CN" altLang="en-US" sz="1600" b="1" dirty="0">
                  <a:solidFill>
                    <a:schemeClr val="accent1"/>
                  </a:solidFill>
                  <a:latin typeface="微软雅黑" panose="020B0503020204020204" pitchFamily="34" charset="-122"/>
                  <a:ea typeface="微软雅黑" panose="020B0503020204020204" pitchFamily="34" charset="-122"/>
                </a:rPr>
                <a:t>本研贯通</a:t>
              </a:r>
              <a:endParaRPr lang="en-US" altLang="zh-CN" sz="1600" b="1" dirty="0">
                <a:solidFill>
                  <a:schemeClr val="accent1"/>
                </a:solidFill>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sz="1600" b="1" dirty="0">
                  <a:solidFill>
                    <a:schemeClr val="accent1"/>
                  </a:solidFill>
                  <a:latin typeface="微软雅黑" panose="020B0503020204020204" pitchFamily="34" charset="-122"/>
                  <a:ea typeface="微软雅黑" panose="020B0503020204020204" pitchFamily="34" charset="-122"/>
                </a:rPr>
                <a:t>科教融合</a:t>
              </a:r>
              <a:endParaRPr lang="en-US" altLang="zh-CN" sz="1600" b="1" dirty="0">
                <a:solidFill>
                  <a:schemeClr val="accent1"/>
                </a:solidFill>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sz="1600" b="1" dirty="0">
                  <a:solidFill>
                    <a:schemeClr val="accent1"/>
                  </a:solidFill>
                  <a:latin typeface="微软雅黑" panose="020B0503020204020204" pitchFamily="34" charset="-122"/>
                  <a:ea typeface="微软雅黑" panose="020B0503020204020204" pitchFamily="34" charset="-122"/>
                </a:rPr>
                <a:t>学科交叉</a:t>
              </a:r>
              <a:endParaRPr lang="zh-CN" altLang="en-US" sz="1600" b="1" dirty="0">
                <a:solidFill>
                  <a:schemeClr val="accent1"/>
                </a:solidFill>
                <a:latin typeface="微软雅黑" panose="020B0503020204020204" pitchFamily="34" charset="-122"/>
                <a:ea typeface="微软雅黑" panose="020B0503020204020204" pitchFamily="34" charset="-122"/>
              </a:endParaRPr>
            </a:p>
          </p:txBody>
        </p:sp>
      </p:grpSp>
      <p:sp>
        <p:nvSpPr>
          <p:cNvPr id="44" name="矩形 43"/>
          <p:cNvSpPr/>
          <p:nvPr/>
        </p:nvSpPr>
        <p:spPr>
          <a:xfrm rot="17664449">
            <a:off x="4562954" y="3246334"/>
            <a:ext cx="565513" cy="292388"/>
          </a:xfrm>
          <a:prstGeom prst="rect">
            <a:avLst/>
          </a:prstGeom>
        </p:spPr>
        <p:txBody>
          <a:bodyPr wrap="square">
            <a:spAutoFit/>
          </a:bodyPr>
          <a:lstStyle/>
          <a:p>
            <a:r>
              <a:rPr lang="zh-CN" altLang="en-US" sz="1300" b="1" spc="15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面向</a:t>
            </a:r>
            <a:endParaRPr lang="zh-CN" altLang="en-US" sz="1300" dirty="0">
              <a:solidFill>
                <a:schemeClr val="bg1"/>
              </a:solidFill>
            </a:endParaRPr>
          </a:p>
        </p:txBody>
      </p:sp>
      <p:sp>
        <p:nvSpPr>
          <p:cNvPr id="47" name="矩形 46"/>
          <p:cNvSpPr/>
          <p:nvPr/>
        </p:nvSpPr>
        <p:spPr>
          <a:xfrm rot="16630221">
            <a:off x="4388640" y="3822722"/>
            <a:ext cx="556563" cy="292388"/>
          </a:xfrm>
          <a:prstGeom prst="rect">
            <a:avLst/>
          </a:prstGeom>
        </p:spPr>
        <p:txBody>
          <a:bodyPr wrap="none">
            <a:spAutoFit/>
          </a:bodyPr>
          <a:lstStyle/>
          <a:p>
            <a:r>
              <a:rPr lang="zh-CN" altLang="en-US" sz="1300" b="1" spc="15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面向</a:t>
            </a:r>
            <a:endParaRPr lang="zh-CN" altLang="en-US" sz="1300" dirty="0">
              <a:solidFill>
                <a:schemeClr val="bg1"/>
              </a:solidFill>
            </a:endParaRPr>
          </a:p>
        </p:txBody>
      </p:sp>
      <p:sp>
        <p:nvSpPr>
          <p:cNvPr id="48" name="矩形 47"/>
          <p:cNvSpPr/>
          <p:nvPr/>
        </p:nvSpPr>
        <p:spPr>
          <a:xfrm rot="15462406">
            <a:off x="4374861" y="4497867"/>
            <a:ext cx="556563" cy="292388"/>
          </a:xfrm>
          <a:prstGeom prst="rect">
            <a:avLst/>
          </a:prstGeom>
        </p:spPr>
        <p:txBody>
          <a:bodyPr wrap="square">
            <a:spAutoFit/>
          </a:bodyPr>
          <a:lstStyle/>
          <a:p>
            <a:r>
              <a:rPr lang="zh-CN" altLang="en-US" sz="1300" b="1" spc="15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牵引</a:t>
            </a:r>
            <a:endParaRPr lang="zh-CN" altLang="en-US" sz="1300" dirty="0">
              <a:solidFill>
                <a:schemeClr val="bg1"/>
              </a:solidFill>
            </a:endParaRPr>
          </a:p>
        </p:txBody>
      </p:sp>
      <p:sp>
        <p:nvSpPr>
          <p:cNvPr id="50" name="矩形 49"/>
          <p:cNvSpPr/>
          <p:nvPr/>
        </p:nvSpPr>
        <p:spPr>
          <a:xfrm rot="14202113">
            <a:off x="4560914" y="5138190"/>
            <a:ext cx="556563" cy="292388"/>
          </a:xfrm>
          <a:prstGeom prst="rect">
            <a:avLst/>
          </a:prstGeom>
        </p:spPr>
        <p:txBody>
          <a:bodyPr wrap="none">
            <a:spAutoFit/>
          </a:bodyPr>
          <a:lstStyle/>
          <a:p>
            <a:r>
              <a:rPr lang="zh-CN" altLang="en-US" sz="1300" b="1" spc="15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依托</a:t>
            </a:r>
            <a:endParaRPr lang="zh-CN" altLang="en-US" sz="1300" dirty="0">
              <a:solidFill>
                <a:schemeClr val="bg1"/>
              </a:solidFill>
            </a:endParaRPr>
          </a:p>
        </p:txBody>
      </p:sp>
      <p:sp>
        <p:nvSpPr>
          <p:cNvPr id="51" name="文本框 50"/>
          <p:cNvSpPr txBox="1"/>
          <p:nvPr>
            <p:custDataLst>
              <p:tags r:id="rId2"/>
            </p:custDataLst>
          </p:nvPr>
        </p:nvSpPr>
        <p:spPr>
          <a:xfrm>
            <a:off x="4104801" y="1132648"/>
            <a:ext cx="7728667" cy="1357734"/>
          </a:xfrm>
          <a:prstGeom prst="rect">
            <a:avLst/>
          </a:prstGeom>
          <a:noFill/>
          <a:ln>
            <a:solidFill>
              <a:schemeClr val="accent2"/>
            </a:solidFill>
          </a:ln>
        </p:spPr>
        <p:txBody>
          <a:bodyPr wrap="square" lIns="91440" tIns="0" rIns="91440" bIns="45720" anchor="b" anchorCtr="0">
            <a:noAutofit/>
          </a:bodyPr>
          <a:lstStyle/>
          <a:p>
            <a:pPr lvl="0" algn="just" defTabSz="913765">
              <a:lnSpc>
                <a:spcPct val="150000"/>
              </a:lnSpc>
              <a:buSzPct val="25000"/>
              <a:defRPr/>
            </a:pPr>
            <a:r>
              <a:rPr kumimoji="0" lang="zh-CN" altLang="en-US" i="0" u="none" strike="noStrike" cap="none" spc="150" normalizeH="0" baseline="0"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rPr>
              <a:t>面向</a:t>
            </a:r>
            <a:r>
              <a:rPr kumimoji="0" lang="zh-CN" altLang="en-US" b="1" i="0" u="none" strike="noStrike" cap="none" spc="150" normalizeH="0" baseline="0"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rPr>
              <a:t>世界科技前沿</a:t>
            </a:r>
            <a:r>
              <a:rPr kumimoji="0" lang="zh-CN" altLang="en-US" i="0" u="none" strike="noStrike" cap="none" spc="150" normalizeH="0" baseline="0"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rPr>
              <a:t>、面向</a:t>
            </a:r>
            <a:r>
              <a:rPr lang="zh-CN" altLang="en-US" b="1" spc="150"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rPr>
              <a:t>国家重大需求</a:t>
            </a:r>
            <a:r>
              <a:rPr kumimoji="0" lang="zh-CN" altLang="en-US" i="0" u="none" strike="noStrike" cap="none" spc="150" normalizeH="0" baseline="0"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rPr>
              <a:t>，以</a:t>
            </a:r>
            <a:r>
              <a:rPr lang="zh-CN" altLang="en-US" b="1" spc="150"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rPr>
              <a:t>战略需求</a:t>
            </a:r>
            <a:r>
              <a:rPr kumimoji="0" lang="zh-CN" altLang="en-US" i="0" u="none" strike="noStrike" cap="none" spc="150" normalizeH="0" baseline="0"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rPr>
              <a:t>为牵引、以</a:t>
            </a:r>
            <a:r>
              <a:rPr lang="zh-CN" altLang="en-US" b="1" spc="150"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rPr>
              <a:t>重大平台</a:t>
            </a:r>
            <a:r>
              <a:rPr lang="zh-CN" altLang="en-US" spc="150"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rPr>
              <a:t>和</a:t>
            </a:r>
            <a:r>
              <a:rPr lang="zh-CN" altLang="en-US" b="1" spc="150"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rPr>
              <a:t>项目</a:t>
            </a:r>
            <a:r>
              <a:rPr kumimoji="0" lang="zh-CN" altLang="en-US" i="0" u="none" strike="noStrike" cap="none" spc="150" normalizeH="0" baseline="0"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rPr>
              <a:t>为依托，以</a:t>
            </a:r>
            <a:r>
              <a:rPr lang="zh-CN" altLang="en-US" b="1" spc="150"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rPr>
              <a:t>原始创新</a:t>
            </a:r>
            <a:r>
              <a:rPr kumimoji="0" lang="zh-CN" altLang="en-US" i="0" u="none" strike="noStrike" cap="none" spc="150" normalizeH="0" baseline="0"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rPr>
              <a:t>为突破，跨学科打造</a:t>
            </a:r>
            <a:r>
              <a:rPr lang="zh-CN" altLang="en-US" b="1" spc="150"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rPr>
              <a:t>创新平台</a:t>
            </a:r>
            <a:r>
              <a:rPr lang="zh-CN" altLang="en-US" spc="150"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rPr>
              <a:t>和</a:t>
            </a:r>
            <a:r>
              <a:rPr lang="zh-CN" altLang="en-US" b="1" spc="150"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rPr>
              <a:t>团队</a:t>
            </a:r>
            <a:r>
              <a:rPr kumimoji="0" lang="zh-CN" altLang="en-US" i="0" u="none" strike="noStrike" cap="none" spc="150" normalizeH="0" baseline="0"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rPr>
              <a:t>，</a:t>
            </a:r>
            <a:r>
              <a:rPr lang="zh-CN" altLang="en-US" spc="150"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rPr>
              <a:t>锻造</a:t>
            </a:r>
            <a:r>
              <a:rPr lang="zh-CN" altLang="en-US" b="1" spc="150"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rPr>
              <a:t>科技</a:t>
            </a:r>
            <a:r>
              <a:rPr kumimoji="0" lang="zh-CN" altLang="en-US" b="1" i="0" u="none" strike="noStrike" cap="none" spc="150" normalizeH="0" baseline="0"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rPr>
              <a:t>报国</a:t>
            </a:r>
            <a:r>
              <a:rPr kumimoji="0" lang="zh-CN" altLang="en-US" i="0" u="none" strike="noStrike" cap="none" spc="150" normalizeH="0" baseline="0"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rPr>
              <a:t>和</a:t>
            </a:r>
            <a:r>
              <a:rPr kumimoji="0" lang="zh-CN" altLang="en-US" b="1" i="0" u="none" strike="noStrike" cap="none" spc="150" normalizeH="0" baseline="0"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rPr>
              <a:t>勇攀高峰</a:t>
            </a:r>
            <a:r>
              <a:rPr kumimoji="0" lang="zh-CN" altLang="en-US" i="0" u="none" strike="noStrike" cap="none" spc="150" normalizeH="0" baseline="0"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rPr>
              <a:t>的精神，培养</a:t>
            </a:r>
            <a:r>
              <a:rPr lang="zh-CN" altLang="en-US" b="1" spc="150"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rPr>
              <a:t>“高精尖缺”创新人才。</a:t>
            </a:r>
            <a:endParaRPr lang="zh-CN" altLang="en-US" b="1" spc="150" dirty="0">
              <a:solidFill>
                <a:schemeClr val="tx1">
                  <a:lumMod val="75000"/>
                  <a:lumOff val="25000"/>
                </a:schemeClr>
              </a:solidFill>
              <a:latin typeface="微软雅黑" panose="020B0503020204020204" pitchFamily="34" charset="-122"/>
              <a:ea typeface="微软雅黑" panose="020B0503020204020204" pitchFamily="34" charset="-122"/>
              <a:sym typeface="Arial" panose="020B0604020202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16" name="标题 1"/>
          <p:cNvSpPr txBox="1"/>
          <p:nvPr/>
        </p:nvSpPr>
        <p:spPr>
          <a:xfrm>
            <a:off x="1635909" y="479450"/>
            <a:ext cx="3578266" cy="652284"/>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八、学科竞赛</a:t>
            </a:r>
            <a:endParaRPr lang="zh-CN" altLang="en-US" sz="4000" b="1" dirty="0">
              <a:solidFill>
                <a:srgbClr val="FFFF00"/>
              </a:solidFill>
              <a:latin typeface="华文新魏" panose="02010800040101010101" pitchFamily="2" charset="-122"/>
              <a:ea typeface="华文新魏" panose="02010800040101010101" pitchFamily="2" charset="-122"/>
            </a:endParaRPr>
          </a:p>
        </p:txBody>
      </p:sp>
      <p:sp>
        <p:nvSpPr>
          <p:cNvPr id="3" name="文本框 2"/>
          <p:cNvSpPr txBox="1"/>
          <p:nvPr/>
        </p:nvSpPr>
        <p:spPr>
          <a:xfrm>
            <a:off x="4585793" y="1389093"/>
            <a:ext cx="7150392" cy="1198854"/>
          </a:xfrm>
          <a:prstGeom prst="rect">
            <a:avLst/>
          </a:prstGeom>
        </p:spPr>
        <p:txBody>
          <a:bodyPr wrap="square">
            <a:spAutoFit/>
          </a:bodyPr>
          <a:lstStyle>
            <a:defPPr>
              <a:defRPr lang="zh-CN"/>
            </a:defPPr>
            <a:lvl1pPr algn="r">
              <a:lnSpc>
                <a:spcPct val="150000"/>
              </a:lnSpc>
              <a:defRPr sz="2600" b="1">
                <a:solidFill>
                  <a:prstClr val="black"/>
                </a:solidFill>
                <a:latin typeface="楷体" panose="02010609060101010101" pitchFamily="49" charset="-122"/>
                <a:ea typeface="楷体" panose="02010609060101010101" pitchFamily="49" charset="-122"/>
              </a:defRPr>
            </a:lvl1pPr>
          </a:lstStyle>
          <a:p>
            <a:r>
              <a:rPr lang="zh-CN" altLang="en-US" dirty="0"/>
              <a:t>教育部、全国各专业 研究生教育指导委员会等重要学科竞赛（以学校认定为准，详另见）</a:t>
            </a:r>
            <a:endParaRPr lang="zh-CN" altLang="en-US" dirty="0"/>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2373" y="3013426"/>
            <a:ext cx="5765083" cy="3285549"/>
          </a:xfrm>
          <a:prstGeom prst="rect">
            <a:avLst/>
          </a:prstGeom>
        </p:spPr>
      </p:pic>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493" y="3016777"/>
            <a:ext cx="5246692" cy="3285549"/>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15" name="标题 1"/>
          <p:cNvSpPr txBox="1"/>
          <p:nvPr/>
        </p:nvSpPr>
        <p:spPr>
          <a:xfrm>
            <a:off x="1635909" y="479450"/>
            <a:ext cx="3578266" cy="652284"/>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八、学科竞赛</a:t>
            </a:r>
            <a:endParaRPr lang="zh-CN" altLang="en-US" sz="4000" b="1" dirty="0">
              <a:solidFill>
                <a:srgbClr val="FFFF00"/>
              </a:solidFill>
              <a:latin typeface="华文新魏" panose="02010800040101010101" pitchFamily="2" charset="-122"/>
              <a:ea typeface="华文新魏" panose="02010800040101010101" pitchFamily="2" charset="-122"/>
            </a:endParaRPr>
          </a:p>
        </p:txBody>
      </p:sp>
      <p:sp>
        <p:nvSpPr>
          <p:cNvPr id="4" name="矩形 3"/>
          <p:cNvSpPr/>
          <p:nvPr/>
        </p:nvSpPr>
        <p:spPr>
          <a:xfrm>
            <a:off x="4843905" y="1275887"/>
            <a:ext cx="7220466" cy="1468928"/>
          </a:xfrm>
          <a:prstGeom prst="rect">
            <a:avLst/>
          </a:prstGeom>
        </p:spPr>
        <p:txBody>
          <a:bodyPr wrap="square">
            <a:spAutoFit/>
          </a:bodyPr>
          <a:lstStyle/>
          <a:p>
            <a:pPr algn="r">
              <a:lnSpc>
                <a:spcPct val="120000"/>
              </a:lnSpc>
              <a:defRPr/>
            </a:pPr>
            <a:r>
              <a:rPr lang="zh-CN" altLang="en-US" sz="2600" b="1" dirty="0">
                <a:solidFill>
                  <a:prstClr val="black"/>
                </a:solidFill>
                <a:latin typeface="楷体" panose="02010609060101010101" pitchFamily="49" charset="-122"/>
                <a:ea typeface="楷体" panose="02010609060101010101" pitchFamily="49" charset="-122"/>
              </a:rPr>
              <a:t>研究生在</a:t>
            </a:r>
            <a:r>
              <a:rPr lang="zh-CN" altLang="en-US" sz="2600" b="1" dirty="0">
                <a:solidFill>
                  <a:srgbClr val="C00000"/>
                </a:solidFill>
                <a:latin typeface="楷体" panose="02010609060101010101" pitchFamily="49" charset="-122"/>
                <a:ea typeface="楷体" panose="02010609060101010101" pitchFamily="49" charset="-122"/>
              </a:rPr>
              <a:t>“互联网</a:t>
            </a:r>
            <a:r>
              <a:rPr lang="en-US" altLang="zh-CN" sz="2600" b="1" dirty="0">
                <a:solidFill>
                  <a:srgbClr val="C00000"/>
                </a:solidFill>
                <a:latin typeface="楷体" panose="02010609060101010101" pitchFamily="49" charset="-122"/>
                <a:ea typeface="楷体" panose="02010609060101010101" pitchFamily="49" charset="-122"/>
              </a:rPr>
              <a:t>+</a:t>
            </a:r>
            <a:r>
              <a:rPr lang="zh-CN" altLang="en-US" sz="2600" b="1" dirty="0">
                <a:solidFill>
                  <a:srgbClr val="C00000"/>
                </a:solidFill>
                <a:latin typeface="楷体" panose="02010609060101010101" pitchFamily="49" charset="-122"/>
                <a:ea typeface="楷体" panose="02010609060101010101" pitchFamily="49" charset="-122"/>
              </a:rPr>
              <a:t>”、</a:t>
            </a:r>
            <a:endParaRPr lang="en-US" altLang="zh-CN" sz="2600" b="1" dirty="0">
              <a:solidFill>
                <a:srgbClr val="C00000"/>
              </a:solidFill>
              <a:latin typeface="楷体" panose="02010609060101010101" pitchFamily="49" charset="-122"/>
              <a:ea typeface="楷体" panose="02010609060101010101" pitchFamily="49" charset="-122"/>
            </a:endParaRPr>
          </a:p>
          <a:p>
            <a:pPr algn="r">
              <a:lnSpc>
                <a:spcPct val="120000"/>
              </a:lnSpc>
              <a:defRPr/>
            </a:pPr>
            <a:r>
              <a:rPr lang="zh-CN" altLang="en-US" sz="2600" b="1" dirty="0">
                <a:solidFill>
                  <a:prstClr val="black"/>
                </a:solidFill>
                <a:latin typeface="楷体" panose="02010609060101010101" pitchFamily="49" charset="-122"/>
                <a:ea typeface="楷体" panose="02010609060101010101" pitchFamily="49" charset="-122"/>
              </a:rPr>
              <a:t>中国研究生</a:t>
            </a:r>
            <a:r>
              <a:rPr lang="zh-CN" altLang="en-US" sz="2600" b="1" dirty="0">
                <a:solidFill>
                  <a:srgbClr val="C00000"/>
                </a:solidFill>
                <a:latin typeface="楷体" panose="02010609060101010101" pitchFamily="49" charset="-122"/>
                <a:ea typeface="楷体" panose="02010609060101010101" pitchFamily="49" charset="-122"/>
              </a:rPr>
              <a:t>创新实践系列大赛等</a:t>
            </a:r>
            <a:r>
              <a:rPr lang="zh-CN" altLang="en-US" sz="2600" b="1" dirty="0">
                <a:latin typeface="楷体" panose="02010609060101010101" pitchFamily="49" charset="-122"/>
                <a:ea typeface="楷体" panose="02010609060101010101" pitchFamily="49" charset="-122"/>
              </a:rPr>
              <a:t>重大赛事</a:t>
            </a:r>
            <a:endParaRPr lang="en-US" altLang="zh-CN" sz="2600" b="1" dirty="0">
              <a:latin typeface="楷体" panose="02010609060101010101" pitchFamily="49" charset="-122"/>
              <a:ea typeface="楷体" panose="02010609060101010101" pitchFamily="49" charset="-122"/>
            </a:endParaRPr>
          </a:p>
          <a:p>
            <a:pPr algn="r">
              <a:lnSpc>
                <a:spcPct val="120000"/>
              </a:lnSpc>
              <a:defRPr/>
            </a:pPr>
            <a:r>
              <a:rPr lang="zh-CN" altLang="en-US" sz="2600" b="1" dirty="0">
                <a:solidFill>
                  <a:srgbClr val="C00000"/>
                </a:solidFill>
                <a:latin typeface="楷体" panose="02010609060101010101" pitchFamily="49" charset="-122"/>
                <a:ea typeface="楷体" panose="02010609060101010101" pitchFamily="49" charset="-122"/>
              </a:rPr>
              <a:t>主要获奖（</a:t>
            </a:r>
            <a:r>
              <a:rPr lang="en-US" altLang="zh-CN" sz="2600" b="1" dirty="0">
                <a:solidFill>
                  <a:srgbClr val="C00000"/>
                </a:solidFill>
                <a:latin typeface="楷体" panose="02010609060101010101" pitchFamily="49" charset="-122"/>
                <a:ea typeface="楷体" panose="02010609060101010101" pitchFamily="49" charset="-122"/>
              </a:rPr>
              <a:t>2021</a:t>
            </a:r>
            <a:r>
              <a:rPr lang="zh-CN" altLang="en-US" sz="2600" b="1" dirty="0">
                <a:solidFill>
                  <a:srgbClr val="C00000"/>
                </a:solidFill>
                <a:latin typeface="楷体" panose="02010609060101010101" pitchFamily="49" charset="-122"/>
                <a:ea typeface="楷体" panose="02010609060101010101" pitchFamily="49" charset="-122"/>
              </a:rPr>
              <a:t>）</a:t>
            </a:r>
            <a:endParaRPr lang="en-US" altLang="zh-CN" sz="2600" b="1" dirty="0">
              <a:solidFill>
                <a:srgbClr val="C00000"/>
              </a:solidFill>
              <a:latin typeface="楷体" panose="02010609060101010101" pitchFamily="49" charset="-122"/>
              <a:ea typeface="楷体" panose="02010609060101010101" pitchFamily="49" charset="-122"/>
            </a:endParaRPr>
          </a:p>
        </p:txBody>
      </p:sp>
      <p:sp>
        <p:nvSpPr>
          <p:cNvPr id="6" name="矩形 5"/>
          <p:cNvSpPr/>
          <p:nvPr/>
        </p:nvSpPr>
        <p:spPr>
          <a:xfrm>
            <a:off x="463037" y="3116455"/>
            <a:ext cx="11491539" cy="2520370"/>
          </a:xfrm>
          <a:prstGeom prst="rect">
            <a:avLst/>
          </a:prstGeom>
        </p:spPr>
        <p:txBody>
          <a:bodyPr wrap="square">
            <a:spAutoFit/>
          </a:bodyPr>
          <a:lstStyle/>
          <a:p>
            <a:pPr>
              <a:lnSpc>
                <a:spcPct val="150000"/>
              </a:lnSpc>
            </a:pPr>
            <a:r>
              <a:rPr lang="en-US" altLang="zh-CN" dirty="0">
                <a:latin typeface="楷体" panose="02010609060101010101" pitchFamily="49" charset="-122"/>
                <a:ea typeface="楷体" panose="02010609060101010101" pitchFamily="49" charset="-122"/>
              </a:rPr>
              <a:t>1</a:t>
            </a:r>
            <a:r>
              <a:rPr lang="zh-CN" altLang="en-US" dirty="0">
                <a:latin typeface="楷体" panose="02010609060101010101" pitchFamily="49" charset="-122"/>
                <a:ea typeface="楷体" panose="02010609060101010101" pitchFamily="49" charset="-122"/>
              </a:rPr>
              <a:t>、中国国际“互联网</a:t>
            </a:r>
            <a:r>
              <a:rPr lang="en-US" altLang="zh-CN" dirty="0">
                <a:latin typeface="楷体" panose="02010609060101010101" pitchFamily="49" charset="-122"/>
                <a:ea typeface="楷体" panose="02010609060101010101" pitchFamily="49" charset="-122"/>
              </a:rPr>
              <a:t>+”</a:t>
            </a:r>
            <a:r>
              <a:rPr lang="zh-CN" altLang="en-US" dirty="0">
                <a:latin typeface="楷体" panose="02010609060101010101" pitchFamily="49" charset="-122"/>
                <a:ea typeface="楷体" panose="02010609060101010101" pitchFamily="49" charset="-122"/>
              </a:rPr>
              <a:t>大学生创新创业大赛：总决赛</a:t>
            </a:r>
            <a:r>
              <a:rPr lang="zh-CN" altLang="en-US" b="1" dirty="0">
                <a:latin typeface="楷体" panose="02010609060101010101" pitchFamily="49" charset="-122"/>
                <a:ea typeface="楷体" panose="02010609060101010101" pitchFamily="49" charset="-122"/>
              </a:rPr>
              <a:t>金奖</a:t>
            </a:r>
            <a:r>
              <a:rPr lang="en-US" altLang="zh-CN" b="1" dirty="0">
                <a:solidFill>
                  <a:srgbClr val="C00000"/>
                </a:solidFill>
                <a:latin typeface="楷体" panose="02010609060101010101" pitchFamily="49" charset="-122"/>
                <a:ea typeface="楷体" panose="02010609060101010101" pitchFamily="49" charset="-122"/>
              </a:rPr>
              <a:t>3</a:t>
            </a:r>
            <a:r>
              <a:rPr lang="zh-CN" altLang="en-US" b="1" dirty="0">
                <a:latin typeface="楷体" panose="02010609060101010101" pitchFamily="49" charset="-122"/>
                <a:ea typeface="楷体" panose="02010609060101010101" pitchFamily="49" charset="-122"/>
              </a:rPr>
              <a:t>项</a:t>
            </a:r>
            <a:r>
              <a:rPr lang="zh-CN" altLang="en-US" dirty="0">
                <a:latin typeface="楷体" panose="02010609060101010101" pitchFamily="49" charset="-122"/>
                <a:ea typeface="楷体" panose="02010609060101010101" pitchFamily="49" charset="-122"/>
              </a:rPr>
              <a:t>、银奖</a:t>
            </a:r>
            <a:r>
              <a:rPr lang="en-US" altLang="zh-CN" b="1" dirty="0">
                <a:latin typeface="楷体" panose="02010609060101010101" pitchFamily="49" charset="-122"/>
                <a:ea typeface="楷体" panose="02010609060101010101" pitchFamily="49" charset="-122"/>
              </a:rPr>
              <a:t>1</a:t>
            </a:r>
            <a:r>
              <a:rPr lang="zh-CN" altLang="en-US" dirty="0">
                <a:latin typeface="楷体" panose="02010609060101010101" pitchFamily="49" charset="-122"/>
                <a:ea typeface="楷体" panose="02010609060101010101" pitchFamily="49" charset="-122"/>
              </a:rPr>
              <a:t>项、铜奖</a:t>
            </a:r>
            <a:r>
              <a:rPr lang="en-US" altLang="zh-CN" dirty="0">
                <a:latin typeface="楷体" panose="02010609060101010101" pitchFamily="49" charset="-122"/>
                <a:ea typeface="楷体" panose="02010609060101010101" pitchFamily="49" charset="-122"/>
              </a:rPr>
              <a:t>2</a:t>
            </a:r>
            <a:r>
              <a:rPr lang="zh-CN" altLang="en-US" dirty="0">
                <a:latin typeface="楷体" panose="02010609060101010101" pitchFamily="49" charset="-122"/>
                <a:ea typeface="楷体" panose="02010609060101010101" pitchFamily="49" charset="-122"/>
              </a:rPr>
              <a:t>项，创下</a:t>
            </a:r>
            <a:r>
              <a:rPr lang="zh-CN" altLang="en-US" b="1" dirty="0">
                <a:solidFill>
                  <a:srgbClr val="C00000"/>
                </a:solidFill>
                <a:latin typeface="楷体" panose="02010609060101010101" pitchFamily="49" charset="-122"/>
                <a:ea typeface="楷体" panose="02010609060101010101" pitchFamily="49" charset="-122"/>
              </a:rPr>
              <a:t>学校历史最好成绩</a:t>
            </a:r>
            <a:r>
              <a:rPr lang="zh-CN" altLang="en-US" dirty="0">
                <a:latin typeface="楷体" panose="02010609060101010101" pitchFamily="49" charset="-122"/>
                <a:ea typeface="楷体" panose="02010609060101010101" pitchFamily="49" charset="-122"/>
              </a:rPr>
              <a:t>；</a:t>
            </a:r>
            <a:endParaRPr lang="zh-CN" altLang="en-US" dirty="0">
              <a:latin typeface="楷体" panose="02010609060101010101" pitchFamily="49" charset="-122"/>
              <a:ea typeface="楷体" panose="02010609060101010101" pitchFamily="49" charset="-122"/>
            </a:endParaRPr>
          </a:p>
          <a:p>
            <a:pPr>
              <a:lnSpc>
                <a:spcPct val="150000"/>
              </a:lnSpc>
            </a:pPr>
            <a:r>
              <a:rPr lang="en-US" altLang="zh-CN" dirty="0">
                <a:latin typeface="楷体" panose="02010609060101010101" pitchFamily="49" charset="-122"/>
                <a:ea typeface="楷体" panose="02010609060101010101" pitchFamily="49" charset="-122"/>
              </a:rPr>
              <a:t>2</a:t>
            </a:r>
            <a:r>
              <a:rPr lang="zh-CN" altLang="en-US" dirty="0">
                <a:latin typeface="楷体" panose="02010609060101010101" pitchFamily="49" charset="-122"/>
                <a:ea typeface="楷体" panose="02010609060101010101" pitchFamily="49" charset="-122"/>
              </a:rPr>
              <a:t>、</a:t>
            </a:r>
            <a:r>
              <a:rPr lang="zh-CN" altLang="zh-CN" dirty="0">
                <a:latin typeface="楷体" panose="02010609060101010101" pitchFamily="49" charset="-122"/>
                <a:ea typeface="楷体" panose="02010609060101010101" pitchFamily="49" charset="-122"/>
              </a:rPr>
              <a:t>中国研究生电子设计竞赛</a:t>
            </a:r>
            <a:r>
              <a:rPr lang="zh-CN" altLang="en-US" dirty="0">
                <a:latin typeface="楷体" panose="02010609060101010101" pitchFamily="49" charset="-122"/>
                <a:ea typeface="楷体" panose="02010609060101010101" pitchFamily="49" charset="-122"/>
              </a:rPr>
              <a:t>：技术类全国</a:t>
            </a:r>
            <a:r>
              <a:rPr lang="zh-CN" altLang="en-US" b="1" dirty="0">
                <a:latin typeface="楷体" panose="02010609060101010101" pitchFamily="49" charset="-122"/>
                <a:ea typeface="楷体" panose="02010609060101010101" pitchFamily="49" charset="-122"/>
              </a:rPr>
              <a:t>一等奖</a:t>
            </a:r>
            <a:r>
              <a:rPr lang="zh-CN" altLang="en-US" b="1" dirty="0">
                <a:solidFill>
                  <a:srgbClr val="C00000"/>
                </a:solidFill>
                <a:latin typeface="楷体" panose="02010609060101010101" pitchFamily="49" charset="-122"/>
                <a:ea typeface="楷体" panose="02010609060101010101" pitchFamily="49" charset="-122"/>
              </a:rPr>
              <a:t>3</a:t>
            </a:r>
            <a:r>
              <a:rPr lang="zh-CN" altLang="en-US" dirty="0">
                <a:latin typeface="楷体" panose="02010609060101010101" pitchFamily="49" charset="-122"/>
                <a:ea typeface="楷体" panose="02010609060101010101" pitchFamily="49" charset="-122"/>
              </a:rPr>
              <a:t>项，一等奖获奖总数位居</a:t>
            </a:r>
            <a:r>
              <a:rPr lang="zh-CN" altLang="en-US" b="1" dirty="0">
                <a:solidFill>
                  <a:srgbClr val="C00000"/>
                </a:solidFill>
                <a:latin typeface="楷体" panose="02010609060101010101" pitchFamily="49" charset="-122"/>
                <a:ea typeface="楷体" panose="02010609060101010101" pitchFamily="49" charset="-122"/>
              </a:rPr>
              <a:t>上海第一</a:t>
            </a:r>
            <a:r>
              <a:rPr lang="zh-CN" altLang="en-US" dirty="0">
                <a:latin typeface="楷体" panose="02010609060101010101" pitchFamily="49" charset="-122"/>
                <a:ea typeface="楷体" panose="02010609060101010101" pitchFamily="49" charset="-122"/>
              </a:rPr>
              <a:t>、</a:t>
            </a:r>
            <a:r>
              <a:rPr lang="zh-CN" altLang="en-US" b="1" dirty="0">
                <a:solidFill>
                  <a:srgbClr val="C00000"/>
                </a:solidFill>
                <a:latin typeface="楷体" panose="02010609060101010101" pitchFamily="49" charset="-122"/>
                <a:ea typeface="楷体" panose="02010609060101010101" pitchFamily="49" charset="-122"/>
              </a:rPr>
              <a:t>全国第七</a:t>
            </a:r>
            <a:r>
              <a:rPr lang="zh-CN" altLang="en-US" dirty="0">
                <a:latin typeface="楷体" panose="02010609060101010101" pitchFamily="49" charset="-122"/>
                <a:ea typeface="楷体" panose="02010609060101010101" pitchFamily="49" charset="-122"/>
              </a:rPr>
              <a:t>；</a:t>
            </a:r>
            <a:endParaRPr lang="en-US" altLang="zh-CN" dirty="0">
              <a:latin typeface="楷体" panose="02010609060101010101" pitchFamily="49" charset="-122"/>
              <a:ea typeface="楷体" panose="02010609060101010101" pitchFamily="49" charset="-122"/>
            </a:endParaRPr>
          </a:p>
          <a:p>
            <a:pPr>
              <a:lnSpc>
                <a:spcPct val="150000"/>
              </a:lnSpc>
            </a:pPr>
            <a:r>
              <a:rPr lang="en-US" altLang="zh-CN" dirty="0">
                <a:latin typeface="楷体" panose="02010609060101010101" pitchFamily="49" charset="-122"/>
                <a:ea typeface="楷体" panose="02010609060101010101" pitchFamily="49" charset="-122"/>
              </a:rPr>
              <a:t>3</a:t>
            </a:r>
            <a:r>
              <a:rPr lang="zh-CN" altLang="en-US" dirty="0">
                <a:latin typeface="楷体" panose="02010609060101010101" pitchFamily="49" charset="-122"/>
                <a:ea typeface="楷体" panose="02010609060101010101" pitchFamily="49" charset="-122"/>
              </a:rPr>
              <a:t>、</a:t>
            </a:r>
            <a:r>
              <a:rPr lang="zh-CN" altLang="zh-CN" dirty="0">
                <a:latin typeface="楷体" panose="02010609060101010101" pitchFamily="49" charset="-122"/>
                <a:ea typeface="楷体" panose="02010609060101010101" pitchFamily="49" charset="-122"/>
              </a:rPr>
              <a:t>中国研究生创“芯”大赛</a:t>
            </a:r>
            <a:r>
              <a:rPr lang="zh-CN" altLang="en-US" dirty="0">
                <a:latin typeface="楷体" panose="02010609060101010101" pitchFamily="49" charset="-122"/>
                <a:ea typeface="楷体" panose="02010609060101010101" pitchFamily="49" charset="-122"/>
              </a:rPr>
              <a:t>：</a:t>
            </a:r>
            <a:r>
              <a:rPr lang="zh-CN" altLang="zh-CN" dirty="0">
                <a:latin typeface="楷体" panose="02010609060101010101" pitchFamily="49" charset="-122"/>
                <a:ea typeface="楷体" panose="02010609060101010101" pitchFamily="49" charset="-122"/>
              </a:rPr>
              <a:t>全国总决赛</a:t>
            </a:r>
            <a:r>
              <a:rPr lang="zh-CN" altLang="zh-CN" b="1" dirty="0">
                <a:latin typeface="楷体" panose="02010609060101010101" pitchFamily="49" charset="-122"/>
                <a:ea typeface="楷体" panose="02010609060101010101" pitchFamily="49" charset="-122"/>
              </a:rPr>
              <a:t>特等奖</a:t>
            </a:r>
            <a:r>
              <a:rPr lang="en-US" altLang="zh-CN" b="1" dirty="0">
                <a:solidFill>
                  <a:srgbClr val="C00000"/>
                </a:solidFill>
                <a:latin typeface="楷体" panose="02010609060101010101" pitchFamily="49" charset="-122"/>
                <a:ea typeface="楷体" panose="02010609060101010101" pitchFamily="49" charset="-122"/>
              </a:rPr>
              <a:t>1</a:t>
            </a:r>
            <a:r>
              <a:rPr lang="zh-CN" altLang="en-US" dirty="0">
                <a:latin typeface="楷体" panose="02010609060101010101" pitchFamily="49" charset="-122"/>
                <a:ea typeface="楷体" panose="02010609060101010101" pitchFamily="49" charset="-122"/>
              </a:rPr>
              <a:t>项，</a:t>
            </a:r>
            <a:r>
              <a:rPr lang="zh-CN" altLang="zh-CN" dirty="0">
                <a:latin typeface="楷体" panose="02010609060101010101" pitchFamily="49" charset="-122"/>
                <a:ea typeface="楷体" panose="02010609060101010101" pitchFamily="49" charset="-122"/>
              </a:rPr>
              <a:t>最高奖「创</a:t>
            </a:r>
            <a:r>
              <a:rPr lang="en-US" altLang="zh-CN" dirty="0">
                <a:latin typeface="楷体" panose="02010609060101010101" pitchFamily="49" charset="-122"/>
                <a:ea typeface="楷体" panose="02010609060101010101" pitchFamily="49" charset="-122"/>
              </a:rPr>
              <a:t>“</a:t>
            </a:r>
            <a:r>
              <a:rPr lang="zh-CN" altLang="zh-CN" dirty="0">
                <a:latin typeface="楷体" panose="02010609060101010101" pitchFamily="49" charset="-122"/>
                <a:ea typeface="楷体" panose="02010609060101010101" pitchFamily="49" charset="-122"/>
              </a:rPr>
              <a:t>芯</a:t>
            </a:r>
            <a:r>
              <a:rPr lang="en-US" altLang="zh-CN" dirty="0">
                <a:latin typeface="楷体" panose="02010609060101010101" pitchFamily="49" charset="-122"/>
                <a:ea typeface="楷体" panose="02010609060101010101" pitchFamily="49" charset="-122"/>
              </a:rPr>
              <a:t>”</a:t>
            </a:r>
            <a:r>
              <a:rPr lang="zh-CN" altLang="zh-CN" dirty="0">
                <a:latin typeface="楷体" panose="02010609060101010101" pitchFamily="49" charset="-122"/>
                <a:ea typeface="楷体" panose="02010609060101010101" pitchFamily="49" charset="-122"/>
              </a:rPr>
              <a:t>之星」</a:t>
            </a:r>
            <a:r>
              <a:rPr lang="zh-CN" altLang="en-US" dirty="0">
                <a:latin typeface="楷体" panose="02010609060101010101" pitchFamily="49" charset="-122"/>
                <a:ea typeface="楷体" panose="02010609060101010101" pitchFamily="49" charset="-122"/>
              </a:rPr>
              <a:t>；</a:t>
            </a:r>
            <a:endParaRPr lang="en-US" altLang="zh-CN" dirty="0">
              <a:latin typeface="楷体" panose="02010609060101010101" pitchFamily="49" charset="-122"/>
              <a:ea typeface="楷体" panose="02010609060101010101" pitchFamily="49" charset="-122"/>
            </a:endParaRPr>
          </a:p>
          <a:p>
            <a:pPr>
              <a:lnSpc>
                <a:spcPct val="150000"/>
              </a:lnSpc>
            </a:pPr>
            <a:r>
              <a:rPr lang="en-US" altLang="zh-CN" dirty="0">
                <a:latin typeface="楷体" panose="02010609060101010101" pitchFamily="49" charset="-122"/>
                <a:ea typeface="楷体" panose="02010609060101010101" pitchFamily="49" charset="-122"/>
              </a:rPr>
              <a:t>4</a:t>
            </a:r>
            <a:r>
              <a:rPr lang="zh-CN" altLang="en-US" dirty="0">
                <a:latin typeface="楷体" panose="02010609060101010101" pitchFamily="49" charset="-122"/>
                <a:ea typeface="楷体" panose="02010609060101010101" pitchFamily="49" charset="-122"/>
              </a:rPr>
              <a:t>、中国研究生公共管理案例大赛：</a:t>
            </a:r>
            <a:r>
              <a:rPr lang="zh-CN" altLang="en-US" b="1" dirty="0">
                <a:latin typeface="楷体" panose="02010609060101010101" pitchFamily="49" charset="-122"/>
                <a:ea typeface="楷体" panose="02010609060101010101" pitchFamily="49" charset="-122"/>
              </a:rPr>
              <a:t>特等奖</a:t>
            </a:r>
            <a:r>
              <a:rPr lang="zh-CN" altLang="en-US" b="1" dirty="0">
                <a:solidFill>
                  <a:srgbClr val="C00000"/>
                </a:solidFill>
                <a:latin typeface="楷体" panose="02010609060101010101" pitchFamily="49" charset="-122"/>
                <a:ea typeface="楷体" panose="02010609060101010101" pitchFamily="49" charset="-122"/>
              </a:rPr>
              <a:t>1</a:t>
            </a:r>
            <a:r>
              <a:rPr lang="zh-CN" altLang="en-US" dirty="0">
                <a:latin typeface="楷体" panose="02010609060101010101" pitchFamily="49" charset="-122"/>
                <a:ea typeface="楷体" panose="02010609060101010101" pitchFamily="49" charset="-122"/>
              </a:rPr>
              <a:t>项、</a:t>
            </a:r>
            <a:r>
              <a:rPr lang="zh-CN" altLang="en-US" b="1" dirty="0">
                <a:latin typeface="楷体" panose="02010609060101010101" pitchFamily="49" charset="-122"/>
                <a:ea typeface="楷体" panose="02010609060101010101" pitchFamily="49" charset="-122"/>
              </a:rPr>
              <a:t>一等奖</a:t>
            </a:r>
            <a:r>
              <a:rPr lang="zh-CN" altLang="en-US" b="1" dirty="0">
                <a:solidFill>
                  <a:srgbClr val="C00000"/>
                </a:solidFill>
                <a:latin typeface="楷体" panose="02010609060101010101" pitchFamily="49" charset="-122"/>
                <a:ea typeface="楷体" panose="02010609060101010101" pitchFamily="49" charset="-122"/>
              </a:rPr>
              <a:t>1</a:t>
            </a:r>
            <a:r>
              <a:rPr lang="zh-CN" altLang="en-US" dirty="0">
                <a:latin typeface="楷体" panose="02010609060101010101" pitchFamily="49" charset="-122"/>
                <a:ea typeface="楷体" panose="02010609060101010101" pitchFamily="49" charset="-122"/>
              </a:rPr>
              <a:t>项，特等奖和一等奖总数居</a:t>
            </a:r>
            <a:r>
              <a:rPr lang="zh-CN" altLang="en-US" b="1" dirty="0">
                <a:solidFill>
                  <a:srgbClr val="C00000"/>
                </a:solidFill>
                <a:latin typeface="楷体" panose="02010609060101010101" pitchFamily="49" charset="-122"/>
                <a:ea typeface="楷体" panose="02010609060101010101" pitchFamily="49" charset="-122"/>
              </a:rPr>
              <a:t>全国第一</a:t>
            </a:r>
            <a:r>
              <a:rPr lang="zh-CN" altLang="en-US" dirty="0">
                <a:latin typeface="楷体" panose="02010609060101010101" pitchFamily="49" charset="-122"/>
                <a:ea typeface="楷体" panose="02010609060101010101" pitchFamily="49" charset="-122"/>
              </a:rPr>
              <a:t>；</a:t>
            </a:r>
            <a:endParaRPr lang="en-US" altLang="zh-CN" dirty="0">
              <a:latin typeface="楷体" panose="02010609060101010101" pitchFamily="49" charset="-122"/>
              <a:ea typeface="楷体" panose="02010609060101010101" pitchFamily="49" charset="-122"/>
            </a:endParaRPr>
          </a:p>
          <a:p>
            <a:pPr>
              <a:lnSpc>
                <a:spcPct val="150000"/>
              </a:lnSpc>
            </a:pPr>
            <a:r>
              <a:rPr lang="en-US" altLang="zh-CN" dirty="0">
                <a:latin typeface="楷体" panose="02010609060101010101" pitchFamily="49" charset="-122"/>
                <a:ea typeface="楷体" panose="02010609060101010101" pitchFamily="49" charset="-122"/>
              </a:rPr>
              <a:t>5</a:t>
            </a:r>
            <a:r>
              <a:rPr lang="zh-CN" altLang="en-US" dirty="0">
                <a:latin typeface="楷体" panose="02010609060101010101" pitchFamily="49" charset="-122"/>
                <a:ea typeface="楷体" panose="02010609060101010101" pitchFamily="49" charset="-122"/>
              </a:rPr>
              <a:t>、中国研究生人工智能创新大赛：全国</a:t>
            </a:r>
            <a:r>
              <a:rPr lang="zh-CN" altLang="en-US" b="1" dirty="0">
                <a:latin typeface="楷体" panose="02010609060101010101" pitchFamily="49" charset="-122"/>
                <a:ea typeface="楷体" panose="02010609060101010101" pitchFamily="49" charset="-122"/>
              </a:rPr>
              <a:t>一等奖</a:t>
            </a:r>
            <a:r>
              <a:rPr lang="zh-CN" altLang="en-US" b="1" dirty="0">
                <a:solidFill>
                  <a:srgbClr val="C00000"/>
                </a:solidFill>
                <a:latin typeface="楷体" panose="02010609060101010101" pitchFamily="49" charset="-122"/>
                <a:ea typeface="楷体" panose="02010609060101010101" pitchFamily="49" charset="-122"/>
              </a:rPr>
              <a:t>1</a:t>
            </a:r>
            <a:r>
              <a:rPr lang="zh-CN" altLang="en-US" dirty="0">
                <a:latin typeface="楷体" panose="02010609060101010101" pitchFamily="49" charset="-122"/>
                <a:ea typeface="楷体" panose="02010609060101010101" pitchFamily="49" charset="-122"/>
              </a:rPr>
              <a:t>项（全国10项），实现</a:t>
            </a:r>
            <a:r>
              <a:rPr lang="zh-CN" altLang="en-US" b="1" dirty="0">
                <a:solidFill>
                  <a:srgbClr val="C00000"/>
                </a:solidFill>
                <a:latin typeface="楷体" panose="02010609060101010101" pitchFamily="49" charset="-122"/>
                <a:ea typeface="楷体" panose="02010609060101010101" pitchFamily="49" charset="-122"/>
              </a:rPr>
              <a:t>上海高校一等奖零的突破</a:t>
            </a:r>
            <a:r>
              <a:rPr lang="zh-CN" altLang="en-US" dirty="0">
                <a:latin typeface="楷体" panose="02010609060101010101" pitchFamily="49" charset="-122"/>
                <a:ea typeface="楷体" panose="02010609060101010101" pitchFamily="49" charset="-122"/>
              </a:rPr>
              <a:t>；</a:t>
            </a:r>
            <a:endParaRPr lang="en-US" altLang="zh-CN" dirty="0">
              <a:latin typeface="楷体" panose="02010609060101010101" pitchFamily="49" charset="-122"/>
              <a:ea typeface="楷体" panose="02010609060101010101" pitchFamily="49" charset="-122"/>
            </a:endParaRPr>
          </a:p>
          <a:p>
            <a:pPr>
              <a:lnSpc>
                <a:spcPct val="150000"/>
              </a:lnSpc>
            </a:pPr>
            <a:r>
              <a:rPr lang="en-US" altLang="zh-CN" dirty="0">
                <a:latin typeface="楷体" panose="02010609060101010101" pitchFamily="49" charset="-122"/>
                <a:ea typeface="楷体" panose="02010609060101010101" pitchFamily="49" charset="-122"/>
              </a:rPr>
              <a:t>6</a:t>
            </a:r>
            <a:r>
              <a:rPr lang="zh-CN" altLang="en-US" dirty="0">
                <a:latin typeface="楷体" panose="02010609060101010101" pitchFamily="49" charset="-122"/>
                <a:ea typeface="楷体" panose="02010609060101010101" pitchFamily="49" charset="-122"/>
              </a:rPr>
              <a:t>、中国研究生数学建模竞赛：全国</a:t>
            </a:r>
            <a:r>
              <a:rPr lang="zh-CN" altLang="en-US" b="1" dirty="0">
                <a:latin typeface="楷体" panose="02010609060101010101" pitchFamily="49" charset="-122"/>
                <a:ea typeface="楷体" panose="02010609060101010101" pitchFamily="49" charset="-122"/>
              </a:rPr>
              <a:t>一等奖</a:t>
            </a:r>
            <a:r>
              <a:rPr lang="zh-CN" altLang="en-US" b="1" dirty="0">
                <a:solidFill>
                  <a:srgbClr val="C00000"/>
                </a:solidFill>
                <a:latin typeface="楷体" panose="02010609060101010101" pitchFamily="49" charset="-122"/>
                <a:ea typeface="楷体" panose="02010609060101010101" pitchFamily="49" charset="-122"/>
              </a:rPr>
              <a:t>3</a:t>
            </a:r>
            <a:r>
              <a:rPr lang="zh-CN" altLang="en-US" dirty="0">
                <a:latin typeface="楷体" panose="02010609060101010101" pitchFamily="49" charset="-122"/>
                <a:ea typeface="楷体" panose="02010609060101010101" pitchFamily="49" charset="-122"/>
              </a:rPr>
              <a:t>项（每个培养单位最多</a:t>
            </a:r>
            <a:r>
              <a:rPr lang="en-US" altLang="zh-CN" dirty="0">
                <a:latin typeface="楷体" panose="02010609060101010101" pitchFamily="49" charset="-122"/>
                <a:ea typeface="楷体" panose="02010609060101010101" pitchFamily="49" charset="-122"/>
              </a:rPr>
              <a:t>3</a:t>
            </a:r>
            <a:r>
              <a:rPr lang="zh-CN" altLang="en-US" dirty="0">
                <a:latin typeface="楷体" panose="02010609060101010101" pitchFamily="49" charset="-122"/>
                <a:ea typeface="楷体" panose="02010609060101010101" pitchFamily="49" charset="-122"/>
              </a:rPr>
              <a:t>项），位居国内前列。</a:t>
            </a:r>
            <a:endParaRPr lang="zh-CN" altLang="en-US" dirty="0">
              <a:latin typeface="楷体" panose="02010609060101010101" pitchFamily="49" charset="-122"/>
              <a:ea typeface="楷体" panose="02010609060101010101" pitchFamily="49" charset="-122"/>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10" name="Rectangle 2"/>
          <p:cNvSpPr txBox="1"/>
          <p:nvPr/>
        </p:nvSpPr>
        <p:spPr>
          <a:xfrm>
            <a:off x="1556444" y="401556"/>
            <a:ext cx="3736731" cy="879492"/>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sz="3600" b="1" kern="0" dirty="0">
                <a:solidFill>
                  <a:srgbClr val="FFFF00"/>
                </a:solidFill>
                <a:latin typeface="华文新魏" panose="02010800040101010101" pitchFamily="2" charset="-122"/>
                <a:ea typeface="华文新魏" panose="02010800040101010101" pitchFamily="2" charset="-122"/>
              </a:rPr>
              <a:t> 九</a:t>
            </a:r>
            <a:r>
              <a:rPr lang="zh-CN" altLang="en-US" sz="4000" b="1" kern="0" dirty="0">
                <a:solidFill>
                  <a:srgbClr val="FFFF00"/>
                </a:solidFill>
                <a:latin typeface="华文新魏" panose="02010800040101010101" pitchFamily="2" charset="-122"/>
                <a:ea typeface="华文新魏" panose="02010800040101010101" pitchFamily="2" charset="-122"/>
              </a:rPr>
              <a:t>、创新创业</a:t>
            </a:r>
            <a:endParaRPr lang="zh-CN" altLang="zh-CN" sz="4000" b="1" kern="0" dirty="0">
              <a:solidFill>
                <a:srgbClr val="FFFF00"/>
              </a:solidFill>
              <a:latin typeface="华文新魏" panose="02010800040101010101" pitchFamily="2" charset="-122"/>
              <a:ea typeface="华文新魏" panose="02010800040101010101" pitchFamily="2" charset="-122"/>
            </a:endParaRPr>
          </a:p>
        </p:txBody>
      </p:sp>
      <p:sp>
        <p:nvSpPr>
          <p:cNvPr id="28" name="矩形 27"/>
          <p:cNvSpPr/>
          <p:nvPr/>
        </p:nvSpPr>
        <p:spPr>
          <a:xfrm>
            <a:off x="749266" y="5785460"/>
            <a:ext cx="10800938" cy="637675"/>
          </a:xfrm>
          <a:prstGeom prst="rect">
            <a:avLst/>
          </a:prstGeom>
        </p:spPr>
        <p:txBody>
          <a:bodyPr wrap="square">
            <a:spAutoFit/>
          </a:bodyPr>
          <a:lstStyle/>
          <a:p>
            <a:pPr>
              <a:lnSpc>
                <a:spcPct val="150000"/>
              </a:lnSpc>
              <a:defRPr/>
            </a:pPr>
            <a:endParaRPr lang="en-US" altLang="zh-CN" sz="2800" kern="0" dirty="0">
              <a:solidFill>
                <a:prstClr val="black"/>
              </a:solidFill>
              <a:latin typeface="楷体" panose="02010609060101010101" pitchFamily="49" charset="-122"/>
              <a:ea typeface="楷体" panose="02010609060101010101" pitchFamily="49" charset="-122"/>
            </a:endParaRPr>
          </a:p>
        </p:txBody>
      </p:sp>
      <p:sp>
        <p:nvSpPr>
          <p:cNvPr id="3" name="内容占位符 2"/>
          <p:cNvSpPr txBox="1"/>
          <p:nvPr/>
        </p:nvSpPr>
        <p:spPr>
          <a:xfrm>
            <a:off x="1080728" y="2392620"/>
            <a:ext cx="10030543" cy="3572359"/>
          </a:xfrm>
          <a:prstGeom prst="rect">
            <a:avLst/>
          </a:prstGeom>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a:lnSpc>
                <a:spcPct val="150000"/>
              </a:lnSpc>
              <a:spcBef>
                <a:spcPts val="0"/>
              </a:spcBef>
              <a:buNone/>
              <a:defRPr/>
            </a:pPr>
            <a:r>
              <a:rPr lang="en-US" altLang="zh-CN" sz="2200" dirty="0">
                <a:solidFill>
                  <a:prstClr val="black"/>
                </a:solidFill>
                <a:latin typeface="楷体" panose="02010609060101010101" pitchFamily="49" charset="-122"/>
                <a:ea typeface="楷体" panose="02010609060101010101" pitchFamily="49" charset="-122"/>
              </a:rPr>
              <a:t>    1</a:t>
            </a:r>
            <a:r>
              <a:rPr lang="zh-CN" altLang="en-US" sz="2200" dirty="0">
                <a:solidFill>
                  <a:prstClr val="black"/>
                </a:solidFill>
                <a:latin typeface="楷体" panose="02010609060101010101" pitchFamily="49" charset="-122"/>
                <a:ea typeface="楷体" panose="02010609060101010101" pitchFamily="49" charset="-122"/>
              </a:rPr>
              <a:t>、</a:t>
            </a:r>
            <a:r>
              <a:rPr lang="zh-CN" altLang="en-US" sz="2200" b="1" dirty="0">
                <a:solidFill>
                  <a:prstClr val="black"/>
                </a:solidFill>
                <a:latin typeface="楷体" panose="02010609060101010101" pitchFamily="49" charset="-122"/>
                <a:ea typeface="楷体" panose="02010609060101010101" pitchFamily="49" charset="-122"/>
              </a:rPr>
              <a:t>构建研究生创新创业教育体系</a:t>
            </a:r>
            <a:r>
              <a:rPr lang="zh-CN" altLang="en-US" sz="2200" dirty="0">
                <a:solidFill>
                  <a:prstClr val="black"/>
                </a:solidFill>
                <a:latin typeface="楷体" panose="02010609060101010101" pitchFamily="49" charset="-122"/>
                <a:ea typeface="楷体" panose="02010609060101010101" pitchFamily="49" charset="-122"/>
              </a:rPr>
              <a:t>：</a:t>
            </a:r>
            <a:r>
              <a:rPr lang="zh-CN" altLang="zh-CN" sz="2200" dirty="0">
                <a:solidFill>
                  <a:prstClr val="black"/>
                </a:solidFill>
                <a:latin typeface="楷体" panose="02010609060101010101" pitchFamily="49" charset="-122"/>
                <a:ea typeface="楷体" panose="02010609060101010101" pitchFamily="49" charset="-122"/>
              </a:rPr>
              <a:t>以提升研究生创新实践能力培养为核心，深化研究生院、创新创业学院合作，落实部分院系的主体责任，多方联动，双创课程、科研训练、学科竞赛、双创基地、创业指导、政策激励等多措并举，</a:t>
            </a:r>
            <a:r>
              <a:rPr lang="zh-CN" altLang="en-US" sz="2200" dirty="0">
                <a:solidFill>
                  <a:prstClr val="black"/>
                </a:solidFill>
                <a:latin typeface="楷体" panose="02010609060101010101" pitchFamily="49" charset="-122"/>
                <a:ea typeface="楷体" panose="02010609060101010101" pitchFamily="49" charset="-122"/>
              </a:rPr>
              <a:t>合力营造氛围，构建“双创”教育平台，推进研究生创新</a:t>
            </a:r>
            <a:r>
              <a:rPr lang="zh-CN" altLang="en-US" sz="2200">
                <a:solidFill>
                  <a:prstClr val="black"/>
                </a:solidFill>
                <a:latin typeface="楷体" panose="02010609060101010101" pitchFamily="49" charset="-122"/>
                <a:ea typeface="楷体" panose="02010609060101010101" pitchFamily="49" charset="-122"/>
              </a:rPr>
              <a:t>创业教育。</a:t>
            </a:r>
            <a:endParaRPr lang="en-US" altLang="zh-CN" sz="2200" dirty="0">
              <a:solidFill>
                <a:prstClr val="black"/>
              </a:solidFill>
              <a:latin typeface="楷体" panose="02010609060101010101" pitchFamily="49" charset="-122"/>
              <a:ea typeface="楷体" panose="02010609060101010101" pitchFamily="49" charset="-122"/>
            </a:endParaRPr>
          </a:p>
          <a:p>
            <a:pPr marL="0" indent="0">
              <a:lnSpc>
                <a:spcPct val="150000"/>
              </a:lnSpc>
              <a:spcBef>
                <a:spcPts val="600"/>
              </a:spcBef>
              <a:buNone/>
              <a:defRPr/>
            </a:pPr>
            <a:r>
              <a:rPr lang="en-US" altLang="zh-CN" sz="2200" dirty="0">
                <a:solidFill>
                  <a:prstClr val="black"/>
                </a:solidFill>
                <a:latin typeface="楷体" panose="02010609060101010101" pitchFamily="49" charset="-122"/>
                <a:ea typeface="楷体" panose="02010609060101010101" pitchFamily="49" charset="-122"/>
              </a:rPr>
              <a:t>    2</a:t>
            </a:r>
            <a:r>
              <a:rPr lang="zh-CN" altLang="en-US" sz="2200" dirty="0">
                <a:solidFill>
                  <a:prstClr val="black"/>
                </a:solidFill>
                <a:latin typeface="楷体" panose="02010609060101010101" pitchFamily="49" charset="-122"/>
                <a:ea typeface="楷体" panose="02010609060101010101" pitchFamily="49" charset="-122"/>
              </a:rPr>
              <a:t>、</a:t>
            </a:r>
            <a:r>
              <a:rPr lang="zh-CN" altLang="en-US" sz="2200" b="1" dirty="0">
                <a:solidFill>
                  <a:prstClr val="black"/>
                </a:solidFill>
                <a:latin typeface="楷体" panose="02010609060101010101" pitchFamily="49" charset="-122"/>
                <a:ea typeface="楷体" panose="02010609060101010101" pitchFamily="49" charset="-122"/>
              </a:rPr>
              <a:t>培育研究生创新创业优秀成果</a:t>
            </a:r>
            <a:r>
              <a:rPr lang="zh-CN" altLang="en-US" sz="2200" dirty="0">
                <a:solidFill>
                  <a:prstClr val="black"/>
                </a:solidFill>
                <a:latin typeface="楷体" panose="02010609060101010101" pitchFamily="49" charset="-122"/>
                <a:ea typeface="楷体" panose="02010609060101010101" pitchFamily="49" charset="-122"/>
              </a:rPr>
              <a:t>：构建校院二级“双创”成果培育和奖励制度，鼓励研究生积极参与创新创业实践和各类创新创业大赛，优秀成果推荐参加全国、上海市级“互联网</a:t>
            </a:r>
            <a:r>
              <a:rPr lang="en-US" altLang="zh-CN" sz="2200" dirty="0">
                <a:solidFill>
                  <a:prstClr val="black"/>
                </a:solidFill>
                <a:latin typeface="楷体" panose="02010609060101010101" pitchFamily="49" charset="-122"/>
                <a:ea typeface="楷体" panose="02010609060101010101" pitchFamily="49" charset="-122"/>
              </a:rPr>
              <a:t>+</a:t>
            </a:r>
            <a:r>
              <a:rPr lang="zh-CN" altLang="en-US" sz="2200" dirty="0">
                <a:solidFill>
                  <a:prstClr val="black"/>
                </a:solidFill>
                <a:latin typeface="楷体" panose="02010609060101010101" pitchFamily="49" charset="-122"/>
                <a:ea typeface="楷体" panose="02010609060101010101" pitchFamily="49" charset="-122"/>
              </a:rPr>
              <a:t>”创新创业等大赛。</a:t>
            </a:r>
            <a:endParaRPr lang="en-US" altLang="zh-CN" sz="2200" dirty="0">
              <a:solidFill>
                <a:prstClr val="black"/>
              </a:solidFill>
              <a:latin typeface="楷体" panose="02010609060101010101" pitchFamily="49" charset="-122"/>
              <a:ea typeface="楷体" panose="02010609060101010101" pitchFamily="49" charset="-122"/>
            </a:endParaRPr>
          </a:p>
          <a:p>
            <a:pPr marL="0" indent="0">
              <a:lnSpc>
                <a:spcPct val="150000"/>
              </a:lnSpc>
              <a:spcBef>
                <a:spcPts val="600"/>
              </a:spcBef>
              <a:buNone/>
              <a:defRPr/>
            </a:pPr>
            <a:endParaRPr lang="en-US" altLang="zh-CN" sz="2200" kern="0" dirty="0">
              <a:solidFill>
                <a:prstClr val="black"/>
              </a:solidFill>
              <a:latin typeface="楷体" panose="02010609060101010101" pitchFamily="49" charset="-122"/>
              <a:ea typeface="楷体" panose="02010609060101010101" pitchFamily="49" charset="-122"/>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0" y="377"/>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7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7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内容占位符 2"/>
          <p:cNvSpPr txBox="1"/>
          <p:nvPr/>
        </p:nvSpPr>
        <p:spPr>
          <a:xfrm>
            <a:off x="1243666" y="2796126"/>
            <a:ext cx="8435975" cy="1570242"/>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a:lnSpc>
                <a:spcPct val="150000"/>
              </a:lnSpc>
              <a:buFont typeface="Arial" panose="020B0604020202020204" pitchFamily="34" charset="0"/>
              <a:buNone/>
            </a:pPr>
            <a:r>
              <a:rPr lang="zh-CN" altLang="zh-CN" sz="2200" dirty="0">
                <a:latin typeface="楷体" panose="02010609060101010101" pitchFamily="49" charset="-122"/>
                <a:ea typeface="楷体" panose="02010609060101010101" pitchFamily="49" charset="-122"/>
              </a:rPr>
              <a:t>学位论文是对硕士生进行科学研究的全面训练，是培养其综合运用所学知识分析问题和解决问题能力的重要环节，也是衡量硕士生能否获得学位的重要依据之一。</a:t>
            </a:r>
            <a:endParaRPr lang="en-US" altLang="zh-CN" sz="2200" dirty="0">
              <a:latin typeface="楷体" panose="02010609060101010101" pitchFamily="49" charset="-122"/>
              <a:ea typeface="楷体" panose="02010609060101010101" pitchFamily="49" charset="-122"/>
            </a:endParaRPr>
          </a:p>
        </p:txBody>
      </p:sp>
      <p:sp>
        <p:nvSpPr>
          <p:cNvPr id="9" name="标题 1"/>
          <p:cNvSpPr txBox="1"/>
          <p:nvPr/>
        </p:nvSpPr>
        <p:spPr>
          <a:xfrm>
            <a:off x="1556444" y="466286"/>
            <a:ext cx="3550920" cy="664210"/>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r>
              <a:rPr lang="zh-CN" altLang="en-US" b="1" kern="0" dirty="0">
                <a:solidFill>
                  <a:srgbClr val="FFFF00"/>
                </a:solidFill>
                <a:latin typeface="华文新魏" panose="02010800040101010101" pitchFamily="2" charset="-122"/>
                <a:ea typeface="华文新魏" panose="02010800040101010101" pitchFamily="2" charset="-122"/>
              </a:rPr>
              <a:t>十、学位论文</a:t>
            </a:r>
            <a:endParaRPr lang="zh-CN" altLang="en-US" b="1" kern="0" dirty="0">
              <a:solidFill>
                <a:srgbClr val="FFFF00"/>
              </a:solidFill>
              <a:latin typeface="华文新魏" panose="02010800040101010101" pitchFamily="2" charset="-122"/>
              <a:ea typeface="华文新魏" panose="02010800040101010101" pitchFamily="2" charset="-122"/>
            </a:endParaRPr>
          </a:p>
        </p:txBody>
      </p:sp>
      <p:grpSp>
        <p:nvGrpSpPr>
          <p:cNvPr id="10" name="组 9"/>
          <p:cNvGrpSpPr/>
          <p:nvPr/>
        </p:nvGrpSpPr>
        <p:grpSpPr>
          <a:xfrm>
            <a:off x="1125443" y="2631506"/>
            <a:ext cx="2911615" cy="1650348"/>
            <a:chOff x="272703" y="1362302"/>
            <a:chExt cx="2911615" cy="1650348"/>
          </a:xfrm>
        </p:grpSpPr>
        <p:cxnSp>
          <p:nvCxnSpPr>
            <p:cNvPr id="11" name="直接连接符 43"/>
            <p:cNvCxnSpPr/>
            <p:nvPr/>
          </p:nvCxnSpPr>
          <p:spPr>
            <a:xfrm>
              <a:off x="376006" y="1435354"/>
              <a:ext cx="2808312" cy="0"/>
            </a:xfrm>
            <a:prstGeom prst="line">
              <a:avLst/>
            </a:prstGeom>
          </p:spPr>
          <p:style>
            <a:lnRef idx="1">
              <a:schemeClr val="accent6"/>
            </a:lnRef>
            <a:fillRef idx="0">
              <a:schemeClr val="accent6"/>
            </a:fillRef>
            <a:effectRef idx="0">
              <a:schemeClr val="accent6"/>
            </a:effectRef>
            <a:fontRef idx="minor">
              <a:schemeClr val="tx1"/>
            </a:fontRef>
          </p:style>
        </p:cxnSp>
        <p:cxnSp>
          <p:nvCxnSpPr>
            <p:cNvPr id="12" name="直接连接符 45"/>
            <p:cNvCxnSpPr/>
            <p:nvPr/>
          </p:nvCxnSpPr>
          <p:spPr>
            <a:xfrm>
              <a:off x="376006" y="1460918"/>
              <a:ext cx="29841" cy="1551732"/>
            </a:xfrm>
            <a:prstGeom prst="line">
              <a:avLst/>
            </a:prstGeom>
          </p:spPr>
          <p:style>
            <a:lnRef idx="1">
              <a:schemeClr val="accent6"/>
            </a:lnRef>
            <a:fillRef idx="0">
              <a:schemeClr val="accent6"/>
            </a:fillRef>
            <a:effectRef idx="0">
              <a:schemeClr val="accent6"/>
            </a:effectRef>
            <a:fontRef idx="minor">
              <a:schemeClr val="tx1"/>
            </a:fontRef>
          </p:style>
        </p:cxnSp>
        <p:sp>
          <p:nvSpPr>
            <p:cNvPr id="13" name="矩形 12"/>
            <p:cNvSpPr/>
            <p:nvPr/>
          </p:nvSpPr>
          <p:spPr>
            <a:xfrm>
              <a:off x="272703" y="1362302"/>
              <a:ext cx="216000" cy="216000"/>
            </a:xfrm>
            <a:prstGeom prst="rect">
              <a:avLst/>
            </a:prstGeom>
            <a:solidFill>
              <a:srgbClr val="C00000"/>
            </a:solidFill>
            <a:effectLst/>
          </p:spPr>
          <p:txBody>
            <a:bodyPr lIns="90000" tIns="36000" rIns="90000" bIns="36000"/>
            <a:lstStyle/>
            <a:p>
              <a:pPr indent="457200">
                <a:lnSpc>
                  <a:spcPct val="134000"/>
                </a:lnSpc>
                <a:spcBef>
                  <a:spcPts val="600"/>
                </a:spcBef>
              </a:pPr>
              <a:endParaRPr lang="zh-CN" altLang="en-US" sz="2400" b="1">
                <a:solidFill>
                  <a:schemeClr val="bg1"/>
                </a:solidFill>
                <a:latin typeface="微软雅黑" panose="020B0503020204020204" pitchFamily="34" charset="-122"/>
                <a:ea typeface="微软雅黑" panose="020B0503020204020204" pitchFamily="34" charset="-122"/>
              </a:endParaRPr>
            </a:p>
          </p:txBody>
        </p:sp>
      </p:grpSp>
      <p:cxnSp>
        <p:nvCxnSpPr>
          <p:cNvPr id="14" name="直接连接符 43"/>
          <p:cNvCxnSpPr/>
          <p:nvPr/>
        </p:nvCxnSpPr>
        <p:spPr>
          <a:xfrm>
            <a:off x="1244755" y="4787301"/>
            <a:ext cx="2808312" cy="0"/>
          </a:xfrm>
          <a:prstGeom prst="line">
            <a:avLst/>
          </a:prstGeom>
        </p:spPr>
        <p:style>
          <a:lnRef idx="1">
            <a:schemeClr val="accent6"/>
          </a:lnRef>
          <a:fillRef idx="0">
            <a:schemeClr val="accent6"/>
          </a:fillRef>
          <a:effectRef idx="0">
            <a:schemeClr val="accent6"/>
          </a:effectRef>
          <a:fontRef idx="minor">
            <a:schemeClr val="tx1"/>
          </a:fontRef>
        </p:style>
      </p:cxnSp>
      <p:cxnSp>
        <p:nvCxnSpPr>
          <p:cNvPr id="15" name="直接连接符 45"/>
          <p:cNvCxnSpPr/>
          <p:nvPr/>
        </p:nvCxnSpPr>
        <p:spPr>
          <a:xfrm>
            <a:off x="1244755" y="4787301"/>
            <a:ext cx="13832" cy="822191"/>
          </a:xfrm>
          <a:prstGeom prst="line">
            <a:avLst/>
          </a:prstGeom>
        </p:spPr>
        <p:style>
          <a:lnRef idx="1">
            <a:schemeClr val="accent6"/>
          </a:lnRef>
          <a:fillRef idx="0">
            <a:schemeClr val="accent6"/>
          </a:fillRef>
          <a:effectRef idx="0">
            <a:schemeClr val="accent6"/>
          </a:effectRef>
          <a:fontRef idx="minor">
            <a:schemeClr val="tx1"/>
          </a:fontRef>
        </p:style>
      </p:cxnSp>
      <p:sp>
        <p:nvSpPr>
          <p:cNvPr id="16" name="矩形 15"/>
          <p:cNvSpPr/>
          <p:nvPr/>
        </p:nvSpPr>
        <p:spPr>
          <a:xfrm>
            <a:off x="1125443" y="4679301"/>
            <a:ext cx="216000" cy="216000"/>
          </a:xfrm>
          <a:prstGeom prst="rect">
            <a:avLst/>
          </a:prstGeom>
          <a:solidFill>
            <a:srgbClr val="C00000"/>
          </a:solidFill>
          <a:effectLst/>
        </p:spPr>
        <p:txBody>
          <a:bodyPr lIns="90000" tIns="36000" rIns="90000" bIns="36000"/>
          <a:lstStyle/>
          <a:p>
            <a:pPr indent="457200">
              <a:lnSpc>
                <a:spcPct val="134000"/>
              </a:lnSpc>
              <a:spcBef>
                <a:spcPts val="600"/>
              </a:spcBef>
            </a:pPr>
            <a:endParaRPr lang="zh-CN" altLang="en-US" sz="2400" b="1">
              <a:solidFill>
                <a:schemeClr val="bg1"/>
              </a:solidFill>
              <a:latin typeface="微软雅黑" panose="020B0503020204020204" pitchFamily="34" charset="-122"/>
              <a:ea typeface="微软雅黑" panose="020B0503020204020204" pitchFamily="34" charset="-122"/>
            </a:endParaRPr>
          </a:p>
        </p:txBody>
      </p:sp>
      <p:sp>
        <p:nvSpPr>
          <p:cNvPr id="21" name="矩形 20"/>
          <p:cNvSpPr/>
          <p:nvPr/>
        </p:nvSpPr>
        <p:spPr>
          <a:xfrm>
            <a:off x="1314564" y="5032224"/>
            <a:ext cx="6255449" cy="430887"/>
          </a:xfrm>
          <a:prstGeom prst="rect">
            <a:avLst/>
          </a:prstGeom>
        </p:spPr>
        <p:txBody>
          <a:bodyPr wrap="square">
            <a:spAutoFit/>
          </a:bodyPr>
          <a:lstStyle/>
          <a:p>
            <a:r>
              <a:rPr lang="zh-CN" altLang="zh-CN" sz="2200" dirty="0">
                <a:latin typeface="楷体" panose="02010609060101010101" pitchFamily="49" charset="-122"/>
                <a:ea typeface="楷体" panose="02010609060101010101" pitchFamily="49" charset="-122"/>
              </a:rPr>
              <a:t>硕士生完成学位论文的时间一般</a:t>
            </a:r>
            <a:r>
              <a:rPr lang="zh-CN" altLang="zh-CN" sz="2200" b="1" dirty="0">
                <a:solidFill>
                  <a:srgbClr val="0070C0"/>
                </a:solidFill>
                <a:latin typeface="楷体" panose="02010609060101010101" pitchFamily="49" charset="-122"/>
                <a:ea typeface="楷体" panose="02010609060101010101" pitchFamily="49" charset="-122"/>
              </a:rPr>
              <a:t>不少于</a:t>
            </a:r>
            <a:r>
              <a:rPr lang="en-US" altLang="zh-CN" sz="2200" b="1" dirty="0">
                <a:solidFill>
                  <a:srgbClr val="0070C0"/>
                </a:solidFill>
                <a:latin typeface="楷体" panose="02010609060101010101" pitchFamily="49" charset="-122"/>
                <a:ea typeface="楷体" panose="02010609060101010101" pitchFamily="49" charset="-122"/>
              </a:rPr>
              <a:t>1</a:t>
            </a:r>
            <a:r>
              <a:rPr lang="zh-CN" altLang="zh-CN" sz="2200" b="1" dirty="0">
                <a:solidFill>
                  <a:srgbClr val="0070C0"/>
                </a:solidFill>
                <a:latin typeface="楷体" panose="02010609060101010101" pitchFamily="49" charset="-122"/>
                <a:ea typeface="楷体" panose="02010609060101010101" pitchFamily="49" charset="-122"/>
              </a:rPr>
              <a:t>年</a:t>
            </a:r>
            <a:r>
              <a:rPr lang="zh-CN" altLang="zh-CN" sz="2200" dirty="0">
                <a:latin typeface="楷体" panose="02010609060101010101" pitchFamily="49" charset="-122"/>
                <a:ea typeface="楷体" panose="02010609060101010101" pitchFamily="49" charset="-122"/>
              </a:rPr>
              <a:t>。</a:t>
            </a:r>
            <a:endParaRPr lang="zh-CN" altLang="zh-CN" sz="2200" dirty="0">
              <a:latin typeface="楷体" panose="02010609060101010101" pitchFamily="49" charset="-122"/>
              <a:ea typeface="楷体" panose="02010609060101010101" pitchFamily="49" charset="-122"/>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内容占位符 2"/>
          <p:cNvSpPr txBox="1"/>
          <p:nvPr/>
        </p:nvSpPr>
        <p:spPr>
          <a:xfrm>
            <a:off x="8191166" y="5185241"/>
            <a:ext cx="4000500" cy="501161"/>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a:buNone/>
            </a:pPr>
            <a:r>
              <a:rPr lang="zh-CN" altLang="en-US" sz="2000" b="1" dirty="0">
                <a:solidFill>
                  <a:srgbClr val="0070C0"/>
                </a:solidFill>
                <a:latin typeface="华文仿宋" panose="02010600040101010101" pitchFamily="2" charset="-122"/>
              </a:rPr>
              <a:t>网站：</a:t>
            </a:r>
            <a:r>
              <a:rPr lang="en-US" altLang="zh-CN" sz="1800" b="1" dirty="0">
                <a:solidFill>
                  <a:srgbClr val="C00000"/>
                </a:solidFill>
                <a:latin typeface="Arial Unicode MS" panose="020B0604020202020204" charset="-122"/>
                <a:ea typeface="Arial Unicode MS" panose="020B0604020202020204" charset="-122"/>
                <a:cs typeface="Arial Unicode MS" panose="020B0604020202020204" charset="-122"/>
              </a:rPr>
              <a:t>http://www.yjsy.ecnu.edu.cn/</a:t>
            </a:r>
            <a:endParaRPr lang="en-US" altLang="zh-CN" sz="1800" b="1" dirty="0">
              <a:solidFill>
                <a:srgbClr val="C00000"/>
              </a:solidFill>
              <a:latin typeface="Arial Unicode MS" panose="020B0604020202020204" charset="-122"/>
              <a:ea typeface="Arial Unicode MS" panose="020B0604020202020204" charset="-122"/>
              <a:cs typeface="Arial Unicode MS" panose="020B0604020202020204" charset="-122"/>
            </a:endParaRPr>
          </a:p>
        </p:txBody>
      </p:sp>
      <p:pic>
        <p:nvPicPr>
          <p:cNvPr id="9" name="图片 1"/>
          <p:cNvPicPr>
            <a:picLocks noChangeAspect="1"/>
          </p:cNvPicPr>
          <p:nvPr/>
        </p:nvPicPr>
        <p:blipFill>
          <a:blip r:embed="rId2"/>
          <a:stretch>
            <a:fillRect/>
          </a:stretch>
        </p:blipFill>
        <p:spPr>
          <a:xfrm>
            <a:off x="1846729" y="2239252"/>
            <a:ext cx="6136686" cy="3794204"/>
          </a:xfrm>
          <a:prstGeom prst="rect">
            <a:avLst/>
          </a:prstGeom>
          <a:noFill/>
          <a:ln w="9525">
            <a:noFill/>
          </a:ln>
        </p:spPr>
      </p:pic>
      <p:sp>
        <p:nvSpPr>
          <p:cNvPr id="11" name="标题 1"/>
          <p:cNvSpPr txBox="1"/>
          <p:nvPr/>
        </p:nvSpPr>
        <p:spPr>
          <a:xfrm>
            <a:off x="1846729" y="439513"/>
            <a:ext cx="2680447" cy="664210"/>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a:r>
              <a:rPr lang="zh-CN" altLang="en-US" b="1" kern="0" dirty="0">
                <a:solidFill>
                  <a:srgbClr val="FFFF00"/>
                </a:solidFill>
                <a:latin typeface="华文新魏" panose="02010800040101010101" pitchFamily="2" charset="-122"/>
                <a:ea typeface="华文新魏" panose="02010800040101010101" pitchFamily="2" charset="-122"/>
              </a:rPr>
              <a:t>研究生院</a:t>
            </a:r>
            <a:endParaRPr lang="zh-CN" altLang="en-US" b="1" kern="0" dirty="0">
              <a:solidFill>
                <a:srgbClr val="FFFF00"/>
              </a:solidFill>
              <a:latin typeface="华文新魏" panose="02010800040101010101" pitchFamily="2" charset="-122"/>
              <a:ea typeface="华文新魏" panose="02010800040101010101" pitchFamily="2" charset="-122"/>
            </a:endParaRPr>
          </a:p>
        </p:txBody>
      </p:sp>
      <p:sp>
        <p:nvSpPr>
          <p:cNvPr id="12" name="内容占位符 2"/>
          <p:cNvSpPr txBox="1"/>
          <p:nvPr/>
        </p:nvSpPr>
        <p:spPr>
          <a:xfrm>
            <a:off x="8106508" y="1281048"/>
            <a:ext cx="4000500" cy="1195269"/>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a:lnSpc>
                <a:spcPct val="150000"/>
              </a:lnSpc>
              <a:buNone/>
            </a:pPr>
            <a:r>
              <a:rPr lang="zh-CN" altLang="en-US" sz="2000" b="1" dirty="0">
                <a:solidFill>
                  <a:srgbClr val="0070C0"/>
                </a:solidFill>
                <a:latin typeface="华文仿宋" panose="02010600040101010101" pitchFamily="2" charset="-122"/>
              </a:rPr>
              <a:t>微信公众号：</a:t>
            </a:r>
            <a:r>
              <a:rPr lang="en-US" altLang="zh-CN" sz="1900" b="1" dirty="0">
                <a:solidFill>
                  <a:srgbClr val="C00000"/>
                </a:solidFill>
                <a:latin typeface="Arial Unicode MS" panose="020B0604020202020204" charset="-122"/>
                <a:ea typeface="Arial Unicode MS" panose="020B0604020202020204" charset="-122"/>
                <a:cs typeface="Arial Unicode MS" panose="020B0604020202020204" charset="-122"/>
              </a:rPr>
              <a:t>ECNU_GRAD_EDU</a:t>
            </a:r>
            <a:endParaRPr lang="en-US" altLang="zh-CN" sz="1900" b="1" dirty="0">
              <a:solidFill>
                <a:srgbClr val="C00000"/>
              </a:solidFill>
              <a:latin typeface="Arial Unicode MS" panose="020B0604020202020204" charset="-122"/>
              <a:ea typeface="Arial Unicode MS" panose="020B0604020202020204" charset="-122"/>
              <a:cs typeface="Arial Unicode MS" panose="020B0604020202020204" charset="-122"/>
            </a:endParaRPr>
          </a:p>
          <a:p>
            <a:pPr marL="0" indent="0" algn="r">
              <a:lnSpc>
                <a:spcPct val="150000"/>
              </a:lnSpc>
              <a:buNone/>
            </a:pPr>
            <a:r>
              <a:rPr lang="en-US" altLang="zh-CN" sz="2000" b="1" dirty="0">
                <a:latin typeface="宋体" panose="02010600030101010101" pitchFamily="2" charset="-122"/>
                <a:ea typeface="宋体" panose="02010600030101010101" pitchFamily="2" charset="-122"/>
                <a:cs typeface="Arial Unicode MS" panose="020B0604020202020204" charset="-122"/>
              </a:rPr>
              <a:t>(</a:t>
            </a:r>
            <a:r>
              <a:rPr lang="zh-CN" altLang="en-US" sz="2000" b="1" dirty="0">
                <a:latin typeface="宋体" panose="02010600030101010101" pitchFamily="2" charset="-122"/>
                <a:ea typeface="宋体" panose="02010600030101010101" pitchFamily="2" charset="-122"/>
                <a:cs typeface="Arial Unicode MS" panose="020B0604020202020204" charset="-122"/>
              </a:rPr>
              <a:t>华东师范大学研究生教育）</a:t>
            </a:r>
            <a:endParaRPr lang="zh-CN" altLang="en-US" sz="2000" b="1" dirty="0">
              <a:latin typeface="宋体" panose="02010600030101010101" pitchFamily="2" charset="-122"/>
              <a:ea typeface="宋体" panose="02010600030101010101" pitchFamily="2" charset="-122"/>
              <a:cs typeface="Arial Unicode MS" panose="020B0604020202020204" charset="-122"/>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78033" y="2561908"/>
            <a:ext cx="2457450" cy="245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35" name="标题 1"/>
          <p:cNvSpPr txBox="1"/>
          <p:nvPr/>
        </p:nvSpPr>
        <p:spPr>
          <a:xfrm>
            <a:off x="1759151" y="462243"/>
            <a:ext cx="2351728" cy="604520"/>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a:r>
              <a:rPr lang="zh-CN" altLang="en-US" sz="4000" b="1" kern="0" dirty="0">
                <a:solidFill>
                  <a:srgbClr val="FFFF00"/>
                </a:solidFill>
                <a:latin typeface="华文新魏" panose="02010800040101010101" pitchFamily="2" charset="-122"/>
                <a:ea typeface="华文新魏" panose="02010800040101010101" pitchFamily="2" charset="-122"/>
              </a:rPr>
              <a:t>三点期望</a:t>
            </a:r>
            <a:endParaRPr lang="en-US" altLang="zh-CN" sz="4000" b="1" kern="0" dirty="0">
              <a:solidFill>
                <a:srgbClr val="FFFF00"/>
              </a:solidFill>
              <a:latin typeface="华文新魏" panose="02010800040101010101" pitchFamily="2" charset="-122"/>
              <a:ea typeface="华文新魏" panose="02010800040101010101" pitchFamily="2" charset="-122"/>
            </a:endParaRPr>
          </a:p>
        </p:txBody>
      </p:sp>
      <p:sp>
        <p:nvSpPr>
          <p:cNvPr id="36" name="矩形 35"/>
          <p:cNvSpPr/>
          <p:nvPr/>
        </p:nvSpPr>
        <p:spPr>
          <a:xfrm>
            <a:off x="1973717" y="2670904"/>
            <a:ext cx="2141626" cy="2819233"/>
          </a:xfrm>
          <a:prstGeom prst="rect">
            <a:avLst/>
          </a:prstGeom>
        </p:spPr>
        <p:txBody>
          <a:bodyPr wrap="square">
            <a:spAutoFit/>
          </a:bodyPr>
          <a:lstStyle/>
          <a:p>
            <a:pPr lvl="0">
              <a:spcBef>
                <a:spcPct val="20000"/>
              </a:spcBef>
              <a:defRPr/>
            </a:pPr>
            <a:r>
              <a:rPr lang="zh-CN" altLang="en-US" sz="3200" b="1" kern="0" dirty="0">
                <a:solidFill>
                  <a:schemeClr val="tx1"/>
                </a:solidFill>
                <a:latin typeface="楷体" panose="02010609060101010101" pitchFamily="49" charset="-122"/>
                <a:ea typeface="楷体" panose="02010609060101010101" pitchFamily="49" charset="-122"/>
                <a:cs typeface="楷体" panose="02010609060101010101" pitchFamily="49" charset="-122"/>
              </a:rPr>
              <a:t>   珍惜</a:t>
            </a:r>
            <a:endParaRPr lang="en-US" altLang="zh-CN" sz="3200" b="1" kern="0" dirty="0">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lvl="0">
              <a:spcBef>
                <a:spcPct val="20000"/>
              </a:spcBef>
              <a:defRPr/>
            </a:pPr>
            <a:r>
              <a:rPr lang="zh-CN" altLang="en-US" sz="2200" b="0" kern="0" dirty="0">
                <a:solidFill>
                  <a:schemeClr val="tx1"/>
                </a:solidFill>
                <a:latin typeface="楷体" panose="02010609060101010101" pitchFamily="49" charset="-122"/>
                <a:ea typeface="楷体" panose="02010609060101010101" pitchFamily="49" charset="-122"/>
                <a:cs typeface="楷体" panose="02010609060101010101" pitchFamily="49" charset="-122"/>
              </a:rPr>
              <a:t>日常课程学习始终勤奋、刻苦</a:t>
            </a:r>
            <a:endParaRPr lang="en-US" altLang="zh-CN" sz="2200" b="0" kern="0" dirty="0">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lvl="0">
              <a:spcBef>
                <a:spcPct val="20000"/>
              </a:spcBef>
              <a:defRPr/>
            </a:pPr>
            <a:endParaRPr lang="en-US" altLang="zh-CN" sz="2200" b="0" kern="0" dirty="0">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lvl="0">
              <a:spcBef>
                <a:spcPct val="20000"/>
              </a:spcBef>
              <a:defRPr/>
            </a:pPr>
            <a:r>
              <a:rPr lang="zh-CN" altLang="en-US" sz="2200" b="0" kern="0" dirty="0">
                <a:solidFill>
                  <a:schemeClr val="tx1"/>
                </a:solidFill>
                <a:latin typeface="楷体" panose="02010609060101010101" pitchFamily="49" charset="-122"/>
                <a:ea typeface="楷体" panose="02010609060101010101" pitchFamily="49" charset="-122"/>
                <a:cs typeface="楷体" panose="02010609060101010101" pitchFamily="49" charset="-122"/>
              </a:rPr>
              <a:t>科学研究、实践活动始终钻研、好问</a:t>
            </a:r>
            <a:endParaRPr lang="en-US" altLang="zh-CN" sz="2200" b="0" kern="0" dirty="0">
              <a:solidFill>
                <a:schemeClr val="tx1"/>
              </a:solidFill>
              <a:latin typeface="楷体" panose="02010609060101010101" pitchFamily="49" charset="-122"/>
              <a:ea typeface="楷体" panose="02010609060101010101" pitchFamily="49" charset="-122"/>
              <a:cs typeface="楷体" panose="02010609060101010101" pitchFamily="49" charset="-122"/>
            </a:endParaRPr>
          </a:p>
        </p:txBody>
      </p:sp>
      <p:sp>
        <p:nvSpPr>
          <p:cNvPr id="37" name="矩形 36"/>
          <p:cNvSpPr/>
          <p:nvPr/>
        </p:nvSpPr>
        <p:spPr>
          <a:xfrm>
            <a:off x="5037992" y="2695751"/>
            <a:ext cx="2168637" cy="2548390"/>
          </a:xfrm>
          <a:prstGeom prst="rect">
            <a:avLst/>
          </a:prstGeom>
        </p:spPr>
        <p:txBody>
          <a:bodyPr wrap="square">
            <a:spAutoFit/>
          </a:bodyPr>
          <a:lstStyle/>
          <a:p>
            <a:pPr lvl="0">
              <a:spcBef>
                <a:spcPct val="20000"/>
              </a:spcBef>
              <a:defRPr/>
            </a:pPr>
            <a:r>
              <a:rPr lang="zh-CN" altLang="en-US" sz="3200" b="1" kern="0" dirty="0">
                <a:solidFill>
                  <a:schemeClr val="tx1"/>
                </a:solidFill>
                <a:latin typeface="楷体" panose="02010609060101010101" pitchFamily="49" charset="-122"/>
                <a:ea typeface="楷体" panose="02010609060101010101" pitchFamily="49" charset="-122"/>
                <a:cs typeface="楷体" panose="02010609060101010101" pitchFamily="49" charset="-122"/>
              </a:rPr>
              <a:t>   自信</a:t>
            </a:r>
            <a:endParaRPr lang="en-US" altLang="zh-CN" sz="3200" b="1" kern="0" dirty="0">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a:spcBef>
                <a:spcPct val="20000"/>
              </a:spcBef>
              <a:defRPr/>
            </a:pPr>
            <a:r>
              <a:rPr lang="zh-CN" altLang="en-US" sz="2200" kern="0" dirty="0">
                <a:latin typeface="楷体" panose="02010609060101010101" pitchFamily="49" charset="-122"/>
                <a:ea typeface="楷体" panose="02010609060101010101" pitchFamily="49" charset="-122"/>
                <a:cs typeface="楷体" panose="02010609060101010101" pitchFamily="49" charset="-122"/>
              </a:rPr>
              <a:t>勇于质疑、探索</a:t>
            </a:r>
            <a:endParaRPr lang="en-US" altLang="zh-CN" sz="2200" kern="0" dirty="0">
              <a:latin typeface="楷体" panose="02010609060101010101" pitchFamily="49" charset="-122"/>
              <a:ea typeface="楷体" panose="02010609060101010101" pitchFamily="49" charset="-122"/>
              <a:cs typeface="楷体" panose="02010609060101010101" pitchFamily="49" charset="-122"/>
            </a:endParaRPr>
          </a:p>
          <a:p>
            <a:pPr>
              <a:spcBef>
                <a:spcPct val="20000"/>
              </a:spcBef>
              <a:defRPr/>
            </a:pPr>
            <a:endParaRPr lang="en-US" altLang="zh-CN" sz="2200" kern="0" dirty="0">
              <a:latin typeface="楷体" panose="02010609060101010101" pitchFamily="49" charset="-122"/>
              <a:ea typeface="楷体" panose="02010609060101010101" pitchFamily="49" charset="-122"/>
              <a:cs typeface="楷体" panose="02010609060101010101" pitchFamily="49" charset="-122"/>
            </a:endParaRPr>
          </a:p>
          <a:p>
            <a:pPr lvl="0">
              <a:spcBef>
                <a:spcPct val="20000"/>
              </a:spcBef>
              <a:defRPr/>
            </a:pPr>
            <a:r>
              <a:rPr lang="zh-CN" altLang="en-US" sz="2200" kern="0" dirty="0">
                <a:latin typeface="楷体" panose="02010609060101010101" pitchFamily="49" charset="-122"/>
                <a:ea typeface="楷体" panose="02010609060101010101" pitchFamily="49" charset="-122"/>
                <a:cs typeface="楷体" panose="02010609060101010101" pitchFamily="49" charset="-122"/>
              </a:rPr>
              <a:t>主动研究创新、实践创新</a:t>
            </a:r>
            <a:endParaRPr lang="en-US" altLang="zh-CN" sz="2200" kern="0" dirty="0">
              <a:latin typeface="楷体" panose="02010609060101010101" pitchFamily="49" charset="-122"/>
              <a:ea typeface="楷体" panose="02010609060101010101" pitchFamily="49" charset="-122"/>
              <a:cs typeface="楷体" panose="02010609060101010101" pitchFamily="49" charset="-122"/>
            </a:endParaRPr>
          </a:p>
          <a:p>
            <a:pPr lvl="0">
              <a:spcBef>
                <a:spcPct val="20000"/>
              </a:spcBef>
              <a:defRPr/>
            </a:pPr>
            <a:r>
              <a:rPr lang="zh-CN" altLang="en-US" sz="2200" kern="0" dirty="0">
                <a:latin typeface="楷体" panose="02010609060101010101" pitchFamily="49" charset="-122"/>
                <a:ea typeface="楷体" panose="02010609060101010101" pitchFamily="49" charset="-122"/>
                <a:cs typeface="楷体" panose="02010609060101010101" pitchFamily="49" charset="-122"/>
              </a:rPr>
              <a:t>  </a:t>
            </a:r>
            <a:endParaRPr lang="en-US" altLang="zh-CN" sz="2200" kern="0" dirty="0">
              <a:latin typeface="楷体" panose="02010609060101010101" pitchFamily="49" charset="-122"/>
              <a:ea typeface="楷体" panose="02010609060101010101" pitchFamily="49" charset="-122"/>
              <a:cs typeface="楷体" panose="02010609060101010101" pitchFamily="49" charset="-122"/>
            </a:endParaRPr>
          </a:p>
        </p:txBody>
      </p:sp>
      <p:sp>
        <p:nvSpPr>
          <p:cNvPr id="38" name="矩形 37"/>
          <p:cNvSpPr/>
          <p:nvPr/>
        </p:nvSpPr>
        <p:spPr>
          <a:xfrm>
            <a:off x="8220715" y="2690554"/>
            <a:ext cx="2073806" cy="1938992"/>
          </a:xfrm>
          <a:prstGeom prst="rect">
            <a:avLst/>
          </a:prstGeom>
        </p:spPr>
        <p:txBody>
          <a:bodyPr wrap="square">
            <a:spAutoFit/>
          </a:bodyPr>
          <a:lstStyle/>
          <a:p>
            <a:pPr lvl="0">
              <a:defRPr/>
            </a:pPr>
            <a:r>
              <a:rPr lang="zh-CN" altLang="en-US" sz="3200" b="1" dirty="0">
                <a:latin typeface="楷体" panose="02010609060101010101" pitchFamily="49" charset="-122"/>
                <a:ea typeface="楷体" panose="02010609060101010101" pitchFamily="49" charset="-122"/>
                <a:cs typeface="楷体" panose="02010609060101010101" pitchFamily="49" charset="-122"/>
              </a:rPr>
              <a:t>   感恩</a:t>
            </a:r>
            <a:endParaRPr lang="en-US" altLang="zh-CN" sz="3200" b="1" dirty="0">
              <a:latin typeface="楷体" panose="02010609060101010101" pitchFamily="49" charset="-122"/>
              <a:ea typeface="楷体" panose="02010609060101010101" pitchFamily="49" charset="-122"/>
              <a:cs typeface="楷体" panose="02010609060101010101" pitchFamily="49" charset="-122"/>
            </a:endParaRPr>
          </a:p>
          <a:p>
            <a:pPr lvl="0">
              <a:defRPr/>
            </a:pPr>
            <a:r>
              <a:rPr lang="zh-CN" altLang="en-US" sz="2200" kern="0" dirty="0">
                <a:latin typeface="楷体" panose="02010609060101010101" pitchFamily="49" charset="-122"/>
                <a:ea typeface="楷体" panose="02010609060101010101" pitchFamily="49" charset="-122"/>
                <a:cs typeface="楷体" panose="02010609060101010101" pitchFamily="49" charset="-122"/>
              </a:rPr>
              <a:t>善于分享</a:t>
            </a:r>
            <a:endParaRPr lang="en-US" altLang="zh-CN" sz="2200" kern="0" dirty="0">
              <a:latin typeface="楷体" panose="02010609060101010101" pitchFamily="49" charset="-122"/>
              <a:ea typeface="楷体" panose="02010609060101010101" pitchFamily="49" charset="-122"/>
              <a:cs typeface="楷体" panose="02010609060101010101" pitchFamily="49" charset="-122"/>
            </a:endParaRPr>
          </a:p>
          <a:p>
            <a:pPr lvl="0">
              <a:defRPr/>
            </a:pPr>
            <a:endParaRPr lang="en-US" altLang="zh-CN" sz="2200" kern="0" dirty="0">
              <a:latin typeface="楷体" panose="02010609060101010101" pitchFamily="49" charset="-122"/>
              <a:ea typeface="楷体" panose="02010609060101010101" pitchFamily="49" charset="-122"/>
              <a:cs typeface="楷体" panose="02010609060101010101" pitchFamily="49" charset="-122"/>
            </a:endParaRPr>
          </a:p>
          <a:p>
            <a:pPr lvl="0">
              <a:defRPr/>
            </a:pPr>
            <a:r>
              <a:rPr lang="zh-CN" altLang="en-US" sz="2200" kern="0" dirty="0">
                <a:latin typeface="楷体" panose="02010609060101010101" pitchFamily="49" charset="-122"/>
                <a:ea typeface="楷体" panose="02010609060101010101" pitchFamily="49" charset="-122"/>
                <a:cs typeface="楷体" panose="02010609060101010101" pitchFamily="49" charset="-122"/>
              </a:rPr>
              <a:t>乐于合作、团队交流</a:t>
            </a:r>
            <a:endParaRPr lang="en-US" altLang="zh-CN" sz="2200" kern="0" dirty="0">
              <a:latin typeface="楷体" panose="02010609060101010101" pitchFamily="49" charset="-122"/>
              <a:ea typeface="楷体" panose="02010609060101010101" pitchFamily="49" charset="-122"/>
              <a:cs typeface="楷体" panose="02010609060101010101" pitchFamily="49" charset="-122"/>
            </a:endParaRPr>
          </a:p>
        </p:txBody>
      </p:sp>
      <p:grpSp>
        <p:nvGrpSpPr>
          <p:cNvPr id="39" name="组 38"/>
          <p:cNvGrpSpPr/>
          <p:nvPr/>
        </p:nvGrpSpPr>
        <p:grpSpPr>
          <a:xfrm>
            <a:off x="1481230" y="2648093"/>
            <a:ext cx="2634113" cy="3168352"/>
            <a:chOff x="251520" y="1628800"/>
            <a:chExt cx="2634113" cy="3168352"/>
          </a:xfrm>
        </p:grpSpPr>
        <p:sp>
          <p:nvSpPr>
            <p:cNvPr id="40" name="直角三角形 22"/>
            <p:cNvSpPr>
              <a:spLocks noChangeArrowheads="1"/>
            </p:cNvSpPr>
            <p:nvPr/>
          </p:nvSpPr>
          <p:spPr bwMode="auto">
            <a:xfrm flipH="1">
              <a:off x="251520" y="1628800"/>
              <a:ext cx="555843" cy="555842"/>
            </a:xfrm>
            <a:prstGeom prst="rtTriangle">
              <a:avLst/>
            </a:prstGeom>
            <a:solidFill>
              <a:srgbClr val="DE4747"/>
            </a:solidFill>
            <a:ln>
              <a:noFill/>
            </a:ln>
            <a:extLst>
              <a:ext uri="{91240B29-F687-4F45-9708-019B960494DF}">
                <a14:hiddenLine xmlns:a14="http://schemas.microsoft.com/office/drawing/2010/main" w="9525">
                  <a:solidFill>
                    <a:srgbClr val="000000"/>
                  </a:solidFill>
                  <a:miter lim="800000"/>
                  <a:headEnd/>
                  <a:tailEnd/>
                </a14:hiddenLine>
              </a:ext>
            </a:extLst>
          </p:spPr>
          <p:txBody>
            <a:bodyPr tIns="50622" bIns="75933"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b="1" dirty="0">
                  <a:solidFill>
                    <a:srgbClr val="FFFFFF"/>
                  </a:solidFill>
                  <a:latin typeface="微软雅黑" panose="020B0503020204020204" pitchFamily="34" charset="-122"/>
                  <a:ea typeface="微软雅黑" panose="020B0503020204020204" pitchFamily="34" charset="-122"/>
                </a:rPr>
                <a:t>１</a:t>
              </a:r>
              <a:endParaRPr lang="zh-CN" altLang="en-US" b="1" dirty="0">
                <a:solidFill>
                  <a:srgbClr val="FFFFFF"/>
                </a:solidFill>
                <a:latin typeface="微软雅黑" panose="020B0503020204020204" pitchFamily="34" charset="-122"/>
                <a:ea typeface="微软雅黑" panose="020B0503020204020204" pitchFamily="34" charset="-122"/>
              </a:endParaRPr>
            </a:p>
          </p:txBody>
        </p:sp>
        <p:cxnSp>
          <p:nvCxnSpPr>
            <p:cNvPr id="41" name="直接连接符 27"/>
            <p:cNvCxnSpPr>
              <a:cxnSpLocks noChangeShapeType="1"/>
            </p:cNvCxnSpPr>
            <p:nvPr/>
          </p:nvCxnSpPr>
          <p:spPr bwMode="auto">
            <a:xfrm flipV="1">
              <a:off x="807363" y="1666072"/>
              <a:ext cx="2078270" cy="31252"/>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42" name="直接连接符 29"/>
            <p:cNvCxnSpPr>
              <a:cxnSpLocks noChangeShapeType="1"/>
            </p:cNvCxnSpPr>
            <p:nvPr/>
          </p:nvCxnSpPr>
          <p:spPr bwMode="auto">
            <a:xfrm>
              <a:off x="2885633" y="1666072"/>
              <a:ext cx="0" cy="3131080"/>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43" name="直接连接符 32"/>
            <p:cNvCxnSpPr>
              <a:cxnSpLocks noChangeShapeType="1"/>
            </p:cNvCxnSpPr>
            <p:nvPr/>
          </p:nvCxnSpPr>
          <p:spPr bwMode="auto">
            <a:xfrm>
              <a:off x="251520" y="4133771"/>
              <a:ext cx="0" cy="660761"/>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44" name="直接连接符 30"/>
            <p:cNvCxnSpPr>
              <a:cxnSpLocks noChangeShapeType="1"/>
            </p:cNvCxnSpPr>
            <p:nvPr/>
          </p:nvCxnSpPr>
          <p:spPr bwMode="auto">
            <a:xfrm>
              <a:off x="251520" y="4797152"/>
              <a:ext cx="2629649" cy="0"/>
            </a:xfrm>
            <a:prstGeom prst="line">
              <a:avLst/>
            </a:prstGeom>
            <a:noFill/>
            <a:ln w="12700">
              <a:solidFill>
                <a:srgbClr val="DE4747"/>
              </a:solidFill>
              <a:round/>
            </a:ln>
            <a:extLst>
              <a:ext uri="{909E8E84-426E-40DD-AFC4-6F175D3DCCD1}">
                <a14:hiddenFill xmlns:a14="http://schemas.microsoft.com/office/drawing/2010/main">
                  <a:noFill/>
                </a14:hiddenFill>
              </a:ext>
            </a:extLst>
          </p:spPr>
        </p:cxnSp>
      </p:grpSp>
      <p:grpSp>
        <p:nvGrpSpPr>
          <p:cNvPr id="45" name="组 44"/>
          <p:cNvGrpSpPr/>
          <p:nvPr/>
        </p:nvGrpSpPr>
        <p:grpSpPr>
          <a:xfrm>
            <a:off x="4576980" y="2645473"/>
            <a:ext cx="2634113" cy="3168352"/>
            <a:chOff x="251520" y="1628800"/>
            <a:chExt cx="2634113" cy="3168352"/>
          </a:xfrm>
        </p:grpSpPr>
        <p:sp>
          <p:nvSpPr>
            <p:cNvPr id="46" name="直角三角形 22"/>
            <p:cNvSpPr>
              <a:spLocks noChangeArrowheads="1"/>
            </p:cNvSpPr>
            <p:nvPr/>
          </p:nvSpPr>
          <p:spPr bwMode="auto">
            <a:xfrm flipH="1">
              <a:off x="251520" y="1628800"/>
              <a:ext cx="555843" cy="555842"/>
            </a:xfrm>
            <a:prstGeom prst="rtTriangle">
              <a:avLst/>
            </a:prstGeom>
            <a:solidFill>
              <a:srgbClr val="DE4747"/>
            </a:solidFill>
            <a:ln>
              <a:noFill/>
            </a:ln>
            <a:extLst>
              <a:ext uri="{91240B29-F687-4F45-9708-019B960494DF}">
                <a14:hiddenLine xmlns:a14="http://schemas.microsoft.com/office/drawing/2010/main" w="9525">
                  <a:solidFill>
                    <a:srgbClr val="000000"/>
                  </a:solidFill>
                  <a:miter lim="800000"/>
                  <a:headEnd/>
                  <a:tailEnd/>
                </a14:hiddenLine>
              </a:ext>
            </a:extLst>
          </p:spPr>
          <p:txBody>
            <a:bodyPr tIns="50622" bIns="75933"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dirty="0">
                  <a:solidFill>
                    <a:srgbClr val="FFFFFF"/>
                  </a:solidFill>
                  <a:latin typeface="微软雅黑" panose="020B0503020204020204" pitchFamily="34" charset="-122"/>
                  <a:ea typeface="微软雅黑" panose="020B0503020204020204" pitchFamily="34" charset="-122"/>
                </a:rPr>
                <a:t>2</a:t>
              </a:r>
              <a:endParaRPr lang="zh-CN" altLang="en-US" b="1" dirty="0">
                <a:solidFill>
                  <a:srgbClr val="FFFFFF"/>
                </a:solidFill>
                <a:latin typeface="微软雅黑" panose="020B0503020204020204" pitchFamily="34" charset="-122"/>
                <a:ea typeface="微软雅黑" panose="020B0503020204020204" pitchFamily="34" charset="-122"/>
              </a:endParaRPr>
            </a:p>
          </p:txBody>
        </p:sp>
        <p:cxnSp>
          <p:nvCxnSpPr>
            <p:cNvPr id="47" name="直接连接符 27"/>
            <p:cNvCxnSpPr>
              <a:cxnSpLocks noChangeShapeType="1"/>
            </p:cNvCxnSpPr>
            <p:nvPr/>
          </p:nvCxnSpPr>
          <p:spPr bwMode="auto">
            <a:xfrm flipV="1">
              <a:off x="807363" y="1666072"/>
              <a:ext cx="2078270" cy="31252"/>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48" name="直接连接符 29"/>
            <p:cNvCxnSpPr>
              <a:cxnSpLocks noChangeShapeType="1"/>
            </p:cNvCxnSpPr>
            <p:nvPr/>
          </p:nvCxnSpPr>
          <p:spPr bwMode="auto">
            <a:xfrm>
              <a:off x="2885633" y="1666072"/>
              <a:ext cx="0" cy="3131080"/>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49" name="直接连接符 32"/>
            <p:cNvCxnSpPr>
              <a:cxnSpLocks noChangeShapeType="1"/>
            </p:cNvCxnSpPr>
            <p:nvPr/>
          </p:nvCxnSpPr>
          <p:spPr bwMode="auto">
            <a:xfrm>
              <a:off x="251520" y="4133771"/>
              <a:ext cx="0" cy="660761"/>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50" name="直接连接符 30"/>
            <p:cNvCxnSpPr>
              <a:cxnSpLocks noChangeShapeType="1"/>
            </p:cNvCxnSpPr>
            <p:nvPr/>
          </p:nvCxnSpPr>
          <p:spPr bwMode="auto">
            <a:xfrm>
              <a:off x="251520" y="4797152"/>
              <a:ext cx="2629649" cy="0"/>
            </a:xfrm>
            <a:prstGeom prst="line">
              <a:avLst/>
            </a:prstGeom>
            <a:noFill/>
            <a:ln w="12700">
              <a:solidFill>
                <a:srgbClr val="DE4747"/>
              </a:solidFill>
              <a:round/>
            </a:ln>
            <a:extLst>
              <a:ext uri="{909E8E84-426E-40DD-AFC4-6F175D3DCCD1}">
                <a14:hiddenFill xmlns:a14="http://schemas.microsoft.com/office/drawing/2010/main">
                  <a:noFill/>
                </a14:hiddenFill>
              </a:ext>
            </a:extLst>
          </p:spPr>
        </p:cxnSp>
      </p:grpSp>
      <p:grpSp>
        <p:nvGrpSpPr>
          <p:cNvPr id="51" name="组 50"/>
          <p:cNvGrpSpPr/>
          <p:nvPr/>
        </p:nvGrpSpPr>
        <p:grpSpPr>
          <a:xfrm>
            <a:off x="7664872" y="2642853"/>
            <a:ext cx="2634113" cy="3168352"/>
            <a:chOff x="251520" y="1628800"/>
            <a:chExt cx="2634113" cy="3168352"/>
          </a:xfrm>
        </p:grpSpPr>
        <p:sp>
          <p:nvSpPr>
            <p:cNvPr id="52" name="直角三角形 22"/>
            <p:cNvSpPr>
              <a:spLocks noChangeArrowheads="1"/>
            </p:cNvSpPr>
            <p:nvPr/>
          </p:nvSpPr>
          <p:spPr bwMode="auto">
            <a:xfrm flipH="1">
              <a:off x="251520" y="1628800"/>
              <a:ext cx="555843" cy="555842"/>
            </a:xfrm>
            <a:prstGeom prst="rtTriangle">
              <a:avLst/>
            </a:prstGeom>
            <a:solidFill>
              <a:srgbClr val="DE4747"/>
            </a:solidFill>
            <a:ln>
              <a:noFill/>
            </a:ln>
            <a:extLst>
              <a:ext uri="{91240B29-F687-4F45-9708-019B960494DF}">
                <a14:hiddenLine xmlns:a14="http://schemas.microsoft.com/office/drawing/2010/main" w="9525">
                  <a:solidFill>
                    <a:srgbClr val="000000"/>
                  </a:solidFill>
                  <a:miter lim="800000"/>
                  <a:headEnd/>
                  <a:tailEnd/>
                </a14:hiddenLine>
              </a:ext>
            </a:extLst>
          </p:spPr>
          <p:txBody>
            <a:bodyPr tIns="50622" bIns="75933"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dirty="0">
                  <a:solidFill>
                    <a:srgbClr val="FFFFFF"/>
                  </a:solidFill>
                  <a:latin typeface="微软雅黑" panose="020B0503020204020204" pitchFamily="34" charset="-122"/>
                  <a:ea typeface="微软雅黑" panose="020B0503020204020204" pitchFamily="34" charset="-122"/>
                </a:rPr>
                <a:t>3</a:t>
              </a:r>
              <a:endParaRPr lang="zh-CN" altLang="en-US" b="1" dirty="0">
                <a:solidFill>
                  <a:srgbClr val="FFFFFF"/>
                </a:solidFill>
                <a:latin typeface="微软雅黑" panose="020B0503020204020204" pitchFamily="34" charset="-122"/>
                <a:ea typeface="微软雅黑" panose="020B0503020204020204" pitchFamily="34" charset="-122"/>
              </a:endParaRPr>
            </a:p>
          </p:txBody>
        </p:sp>
        <p:cxnSp>
          <p:nvCxnSpPr>
            <p:cNvPr id="53" name="直接连接符 27"/>
            <p:cNvCxnSpPr>
              <a:cxnSpLocks noChangeShapeType="1"/>
            </p:cNvCxnSpPr>
            <p:nvPr/>
          </p:nvCxnSpPr>
          <p:spPr bwMode="auto">
            <a:xfrm flipV="1">
              <a:off x="807363" y="1666072"/>
              <a:ext cx="2078270" cy="31252"/>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54" name="直接连接符 29"/>
            <p:cNvCxnSpPr>
              <a:cxnSpLocks noChangeShapeType="1"/>
            </p:cNvCxnSpPr>
            <p:nvPr/>
          </p:nvCxnSpPr>
          <p:spPr bwMode="auto">
            <a:xfrm>
              <a:off x="2885633" y="1666072"/>
              <a:ext cx="0" cy="3131080"/>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55" name="直接连接符 32"/>
            <p:cNvCxnSpPr>
              <a:cxnSpLocks noChangeShapeType="1"/>
            </p:cNvCxnSpPr>
            <p:nvPr/>
          </p:nvCxnSpPr>
          <p:spPr bwMode="auto">
            <a:xfrm>
              <a:off x="251520" y="4133771"/>
              <a:ext cx="0" cy="660761"/>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56" name="直接连接符 30"/>
            <p:cNvCxnSpPr>
              <a:cxnSpLocks noChangeShapeType="1"/>
            </p:cNvCxnSpPr>
            <p:nvPr/>
          </p:nvCxnSpPr>
          <p:spPr bwMode="auto">
            <a:xfrm>
              <a:off x="251520" y="4797152"/>
              <a:ext cx="2629649" cy="0"/>
            </a:xfrm>
            <a:prstGeom prst="line">
              <a:avLst/>
            </a:prstGeom>
            <a:noFill/>
            <a:ln w="12700">
              <a:solidFill>
                <a:srgbClr val="DE4747"/>
              </a:solidFill>
              <a:round/>
            </a:ln>
            <a:extLst>
              <a:ext uri="{909E8E84-426E-40DD-AFC4-6F175D3DCCD1}">
                <a14:hiddenFill xmlns:a14="http://schemas.microsoft.com/office/drawing/2010/main">
                  <a:noFill/>
                </a14:hiddenFill>
              </a:ext>
            </a:extLst>
          </p:spPr>
        </p:cxnSp>
      </p:grpSp>
      <p:sp>
        <p:nvSpPr>
          <p:cNvPr id="57" name="文本框 56"/>
          <p:cNvSpPr txBox="1"/>
          <p:nvPr/>
        </p:nvSpPr>
        <p:spPr>
          <a:xfrm>
            <a:off x="1881352" y="5885793"/>
            <a:ext cx="184731" cy="461665"/>
          </a:xfrm>
          <a:prstGeom prst="rect">
            <a:avLst/>
          </a:prstGeom>
          <a:noFill/>
        </p:spPr>
        <p:txBody>
          <a:bodyPr wrap="none" rtlCol="0">
            <a:spAutoFit/>
          </a:bodyPr>
          <a:lstStyle/>
          <a:p>
            <a:endParaRPr kumimoji="1" lang="zh-CN" alt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10" name="Rectangle 3"/>
          <p:cNvSpPr txBox="1"/>
          <p:nvPr/>
        </p:nvSpPr>
        <p:spPr>
          <a:xfrm>
            <a:off x="2277209" y="2331192"/>
            <a:ext cx="8176845" cy="756745"/>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pPr algn="ctr"/>
            <a:r>
              <a:rPr lang="zh-CN" altLang="en-US" sz="4200" b="1" dirty="0">
                <a:solidFill>
                  <a:srgbClr val="FF0000"/>
                </a:solidFill>
                <a:ea typeface="华文中宋" panose="02010600040101010101" pitchFamily="2" charset="-122"/>
              </a:rPr>
              <a:t>不负青春，成就人生新高度！</a:t>
            </a:r>
            <a:endParaRPr lang="zh-CN" altLang="en-US" sz="4200" b="1" dirty="0">
              <a:solidFill>
                <a:srgbClr val="FF0000"/>
              </a:solidFill>
              <a:ea typeface="华文中宋" panose="02010600040101010101" pitchFamily="2" charset="-122"/>
            </a:endParaRPr>
          </a:p>
        </p:txBody>
      </p:sp>
      <p:pic>
        <p:nvPicPr>
          <p:cNvPr id="11" name="图片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3468560"/>
            <a:ext cx="12192001" cy="3389251"/>
          </a:xfrm>
          <a:prstGeom prst="rect">
            <a:avLst/>
          </a:prstGeom>
        </p:spPr>
      </p:pic>
      <p:sp>
        <p:nvSpPr>
          <p:cNvPr id="12" name="标题 1"/>
          <p:cNvSpPr txBox="1"/>
          <p:nvPr/>
        </p:nvSpPr>
        <p:spPr>
          <a:xfrm>
            <a:off x="1759149" y="354197"/>
            <a:ext cx="4993341" cy="604520"/>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a:r>
              <a:rPr lang="zh-CN" altLang="en-US" sz="4000" b="1" kern="0" dirty="0">
                <a:solidFill>
                  <a:srgbClr val="FFFF00"/>
                </a:solidFill>
                <a:latin typeface="华文新魏" panose="02010800040101010101" pitchFamily="2" charset="-122"/>
                <a:ea typeface="华文新魏" panose="02010800040101010101" pitchFamily="2" charset="-122"/>
              </a:rPr>
              <a:t>爱在师大  研在师大</a:t>
            </a:r>
            <a:endParaRPr lang="en-US" altLang="zh-CN" sz="4000" b="1" kern="0" dirty="0">
              <a:solidFill>
                <a:srgbClr val="FFFF00"/>
              </a:solidFill>
              <a:latin typeface="华文新魏" panose="02010800040101010101" pitchFamily="2" charset="-122"/>
              <a:ea typeface="华文新魏" panose="02010800040101010101" pitchFamily="2"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9" name="标题 1"/>
          <p:cNvSpPr txBox="1"/>
          <p:nvPr/>
        </p:nvSpPr>
        <p:spPr>
          <a:xfrm>
            <a:off x="1635576" y="404446"/>
            <a:ext cx="3938748" cy="715742"/>
          </a:xfrm>
          <a:prstGeom prst="rect">
            <a:avLst/>
          </a:prstGeom>
          <a:noFill/>
          <a:ln>
            <a:noFill/>
          </a:ln>
        </p:spPr>
        <p:txBody>
          <a:bodyPr/>
          <a:lstStyle>
            <a:defPPr>
              <a:defRPr lang="zh-CN"/>
            </a:defPPr>
            <a:lvl1pPr defTabSz="866775">
              <a:lnSpc>
                <a:spcPct val="90000"/>
              </a:lnSpc>
              <a:spcBef>
                <a:spcPct val="0"/>
              </a:spcBef>
              <a:buNone/>
              <a:defRPr sz="4000" b="1">
                <a:solidFill>
                  <a:srgbClr val="FFFF00"/>
                </a:solidFill>
                <a:latin typeface="华文新魏" panose="02010800040101010101" pitchFamily="2" charset="-122"/>
                <a:ea typeface="华文新魏" panose="02010800040101010101" pitchFamily="2" charset="-122"/>
                <a:cs typeface="+mj-cs"/>
              </a:defRPr>
            </a:lvl1pPr>
          </a:lstStyle>
          <a:p>
            <a:endParaRPr lang="en-US" altLang="zh-CN" dirty="0"/>
          </a:p>
          <a:p>
            <a:endParaRPr lang="zh-CN" altLang="en-US" dirty="0"/>
          </a:p>
        </p:txBody>
      </p:sp>
      <p:cxnSp>
        <p:nvCxnSpPr>
          <p:cNvPr id="10" name="直接连接符 43"/>
          <p:cNvCxnSpPr/>
          <p:nvPr/>
        </p:nvCxnSpPr>
        <p:spPr>
          <a:xfrm>
            <a:off x="881352" y="2819314"/>
            <a:ext cx="3092771" cy="0"/>
          </a:xfrm>
          <a:prstGeom prst="line">
            <a:avLst/>
          </a:prstGeom>
        </p:spPr>
        <p:style>
          <a:lnRef idx="1">
            <a:schemeClr val="accent6"/>
          </a:lnRef>
          <a:fillRef idx="0">
            <a:schemeClr val="accent6"/>
          </a:fillRef>
          <a:effectRef idx="0">
            <a:schemeClr val="accent6"/>
          </a:effectRef>
          <a:fontRef idx="minor">
            <a:schemeClr val="tx1"/>
          </a:fontRef>
        </p:style>
      </p:cxnSp>
      <p:cxnSp>
        <p:nvCxnSpPr>
          <p:cNvPr id="11" name="直接连接符 45"/>
          <p:cNvCxnSpPr/>
          <p:nvPr/>
        </p:nvCxnSpPr>
        <p:spPr>
          <a:xfrm flipH="1">
            <a:off x="867299" y="2936638"/>
            <a:ext cx="10480" cy="2649487"/>
          </a:xfrm>
          <a:prstGeom prst="line">
            <a:avLst/>
          </a:prstGeom>
        </p:spPr>
        <p:style>
          <a:lnRef idx="1">
            <a:schemeClr val="accent6"/>
          </a:lnRef>
          <a:fillRef idx="0">
            <a:schemeClr val="accent6"/>
          </a:fillRef>
          <a:effectRef idx="0">
            <a:schemeClr val="accent6"/>
          </a:effectRef>
          <a:fontRef idx="minor">
            <a:schemeClr val="tx1"/>
          </a:fontRef>
        </p:style>
      </p:cxnSp>
      <p:sp>
        <p:nvSpPr>
          <p:cNvPr id="12" name="矩形 11"/>
          <p:cNvSpPr/>
          <p:nvPr/>
        </p:nvSpPr>
        <p:spPr>
          <a:xfrm>
            <a:off x="783832" y="2711314"/>
            <a:ext cx="216000" cy="216000"/>
          </a:xfrm>
          <a:prstGeom prst="rect">
            <a:avLst/>
          </a:prstGeom>
          <a:solidFill>
            <a:srgbClr val="C00000"/>
          </a:solidFill>
          <a:effectLst/>
        </p:spPr>
        <p:txBody>
          <a:bodyPr lIns="90000" tIns="36000" rIns="90000" bIns="36000"/>
          <a:lstStyle/>
          <a:p>
            <a:pPr indent="457200">
              <a:lnSpc>
                <a:spcPct val="134000"/>
              </a:lnSpc>
              <a:spcBef>
                <a:spcPts val="600"/>
              </a:spcBef>
            </a:pPr>
            <a:endParaRPr lang="zh-CN" altLang="en-US" sz="2400" b="1">
              <a:solidFill>
                <a:schemeClr val="bg1"/>
              </a:solidFill>
              <a:latin typeface="微软雅黑" panose="020B0503020204020204" pitchFamily="34" charset="-122"/>
              <a:ea typeface="微软雅黑" panose="020B0503020204020204" pitchFamily="34" charset="-122"/>
            </a:endParaRPr>
          </a:p>
        </p:txBody>
      </p:sp>
      <p:sp>
        <p:nvSpPr>
          <p:cNvPr id="7" name="矩形 6"/>
          <p:cNvSpPr/>
          <p:nvPr/>
        </p:nvSpPr>
        <p:spPr>
          <a:xfrm>
            <a:off x="1881808" y="447479"/>
            <a:ext cx="4916557" cy="650691"/>
          </a:xfrm>
          <a:prstGeom prst="rect">
            <a:avLst/>
          </a:prstGeom>
        </p:spPr>
        <p:txBody>
          <a:bodyPr wrap="square">
            <a:spAutoFit/>
          </a:bodyPr>
          <a:lstStyle/>
          <a:p>
            <a:pPr defTabSz="866775">
              <a:lnSpc>
                <a:spcPct val="90000"/>
              </a:lnSpc>
              <a:spcBef>
                <a:spcPct val="0"/>
              </a:spcBef>
            </a:pPr>
            <a:r>
              <a:rPr lang="zh-CN" altLang="en-US" sz="4000" b="1" dirty="0">
                <a:solidFill>
                  <a:srgbClr val="FFFF00"/>
                </a:solidFill>
                <a:latin typeface="华文新魏" panose="02010800040101010101" pitchFamily="2" charset="-122"/>
                <a:ea typeface="华文新魏" panose="02010800040101010101" pitchFamily="2" charset="-122"/>
                <a:cs typeface="+mj-cs"/>
              </a:rPr>
              <a:t>培养基本要求与依据</a:t>
            </a:r>
            <a:endParaRPr lang="zh-CN" altLang="en-US" sz="4000" b="1" dirty="0">
              <a:solidFill>
                <a:srgbClr val="FFFF00"/>
              </a:solidFill>
              <a:latin typeface="华文新魏" panose="02010800040101010101" pitchFamily="2" charset="-122"/>
              <a:ea typeface="华文新魏" panose="02010800040101010101" pitchFamily="2" charset="-122"/>
              <a:cs typeface="+mj-cs"/>
            </a:endParaRPr>
          </a:p>
        </p:txBody>
      </p:sp>
      <p:sp>
        <p:nvSpPr>
          <p:cNvPr id="14" name="文本框 13"/>
          <p:cNvSpPr txBox="1"/>
          <p:nvPr/>
        </p:nvSpPr>
        <p:spPr>
          <a:xfrm>
            <a:off x="1022643" y="2927314"/>
            <a:ext cx="11254210" cy="2862322"/>
          </a:xfrm>
          <a:prstGeom prst="rect">
            <a:avLst/>
          </a:prstGeom>
          <a:noFill/>
        </p:spPr>
        <p:txBody>
          <a:bodyPr wrap="square" rtlCol="0">
            <a:spAutoFit/>
          </a:bodyPr>
          <a:lstStyle/>
          <a:p>
            <a:pPr>
              <a:lnSpc>
                <a:spcPct val="150000"/>
              </a:lnSpc>
            </a:pPr>
            <a:r>
              <a:rPr lang="en-US" altLang="zh-CN" sz="2000" dirty="0">
                <a:solidFill>
                  <a:prstClr val="black"/>
                </a:solidFill>
                <a:latin typeface="楷体" panose="02010609060101010101" pitchFamily="49" charset="-122"/>
                <a:ea typeface="楷体" panose="02010609060101010101" pitchFamily="49" charset="-122"/>
                <a:cs typeface="楷体" panose="02010609060101010101" pitchFamily="49" charset="-122"/>
              </a:rPr>
              <a:t>1</a:t>
            </a:r>
            <a:r>
              <a:rPr lang="zh-CN" altLang="en-US" sz="2000"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华东师范大学研究生卓越育人工作方案（试行）</a:t>
            </a: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（华师委</a:t>
            </a: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〔2020〕31</a:t>
            </a:r>
            <a:r>
              <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号）</a:t>
            </a:r>
            <a:endPar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a:lnSpc>
                <a:spcPct val="150000"/>
              </a:lnSpc>
            </a:pP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2</a:t>
            </a:r>
            <a:r>
              <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华东师范大学博士研究生培养质量提升三年行动计划（</a:t>
            </a: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2019-2021</a:t>
            </a:r>
            <a:r>
              <a:rPr lang="zh-CN"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1600" b="1" dirty="0">
                <a:solidFill>
                  <a:prstClr val="black"/>
                </a:solidFill>
                <a:latin typeface="楷体" panose="02010609060101010101" pitchFamily="49" charset="-122"/>
                <a:ea typeface="楷体" panose="02010609060101010101" pitchFamily="49" charset="-122"/>
                <a:cs typeface="楷体" panose="02010609060101010101" pitchFamily="49" charset="-122"/>
              </a:rPr>
              <a:t>（华师研</a:t>
            </a:r>
            <a:r>
              <a:rPr lang="en-US" altLang="zh-CN" sz="1600" b="1"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1600" b="1" dirty="0">
                <a:solidFill>
                  <a:prstClr val="black"/>
                </a:solidFill>
                <a:latin typeface="楷体" panose="02010609060101010101" pitchFamily="49" charset="-122"/>
                <a:ea typeface="楷体" panose="02010609060101010101" pitchFamily="49" charset="-122"/>
                <a:cs typeface="楷体" panose="02010609060101010101" pitchFamily="49" charset="-122"/>
              </a:rPr>
              <a:t>2019</a:t>
            </a:r>
            <a:r>
              <a:rPr lang="en-US" altLang="zh-CN" sz="1600" b="1" dirty="0">
                <a:solidFill>
                  <a:prstClr val="black"/>
                </a:solidFill>
                <a:latin typeface="楷体" panose="02010609060101010101" pitchFamily="49" charset="-122"/>
                <a:ea typeface="楷体" panose="02010609060101010101" pitchFamily="49" charset="-122"/>
                <a:cs typeface="楷体" panose="02010609060101010101" pitchFamily="49" charset="-122"/>
              </a:rPr>
              <a:t>〕310</a:t>
            </a:r>
            <a:r>
              <a:rPr lang="zh-CN" altLang="en-US" sz="1600" b="1" dirty="0">
                <a:solidFill>
                  <a:prstClr val="black"/>
                </a:solidFill>
                <a:latin typeface="楷体" panose="02010609060101010101" pitchFamily="49" charset="-122"/>
                <a:ea typeface="楷体" panose="02010609060101010101" pitchFamily="49" charset="-122"/>
                <a:cs typeface="楷体" panose="02010609060101010101" pitchFamily="49" charset="-122"/>
              </a:rPr>
              <a:t>号）</a:t>
            </a:r>
            <a:endParaRPr lang="en-US" altLang="zh-CN" sz="1600" b="1"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a:lnSpc>
                <a:spcPct val="150000"/>
              </a:lnSpc>
            </a:pP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3</a:t>
            </a:r>
            <a:r>
              <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、《华东师范大学博士研究生培养工作规定》（华师研</a:t>
            </a: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2019</a:t>
            </a: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34</a:t>
            </a: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7</a:t>
            </a:r>
            <a:r>
              <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号）</a:t>
            </a:r>
            <a:endPar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a:lnSpc>
                <a:spcPct val="150000"/>
              </a:lnSpc>
            </a:pP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4</a:t>
            </a:r>
            <a:r>
              <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、《华东师范大学研究生课程学习和成绩管理规定》（华师研</a:t>
            </a: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2019</a:t>
            </a: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349号）</a:t>
            </a:r>
            <a:endPar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a:lnSpc>
                <a:spcPct val="150000"/>
              </a:lnSpc>
            </a:pPr>
            <a:r>
              <a:rPr lang="en-US" altLang="zh-CN" sz="2000" b="1" dirty="0">
                <a:solidFill>
                  <a:prstClr val="black"/>
                </a:solidFill>
                <a:latin typeface="楷体" panose="02010609060101010101" pitchFamily="49" charset="-122"/>
                <a:ea typeface="楷体" panose="02010609060101010101" pitchFamily="49" charset="-122"/>
              </a:rPr>
              <a:t>5</a:t>
            </a:r>
            <a:r>
              <a:rPr lang="zh-CN" altLang="en-US" sz="2000" b="1" dirty="0">
                <a:solidFill>
                  <a:prstClr val="black"/>
                </a:solidFill>
                <a:latin typeface="楷体" panose="02010609060101010101" pitchFamily="49" charset="-122"/>
                <a:ea typeface="楷体" panose="02010609060101010101" pitchFamily="49" charset="-122"/>
              </a:rPr>
              <a:t>、</a:t>
            </a:r>
            <a:r>
              <a:rPr lang="en-US" altLang="zh-CN" sz="2000" b="1" dirty="0">
                <a:solidFill>
                  <a:prstClr val="black"/>
                </a:solidFill>
                <a:latin typeface="楷体" panose="02010609060101010101" pitchFamily="49" charset="-122"/>
                <a:ea typeface="楷体" panose="02010609060101010101" pitchFamily="49" charset="-122"/>
              </a:rPr>
              <a:t>《</a:t>
            </a:r>
            <a:r>
              <a:rPr lang="zh-CN" altLang="en-US" sz="2000" b="1" dirty="0">
                <a:solidFill>
                  <a:prstClr val="black"/>
                </a:solidFill>
                <a:latin typeface="楷体" panose="02010609060101010101" pitchFamily="49" charset="-122"/>
                <a:ea typeface="楷体" panose="02010609060101010101" pitchFamily="49" charset="-122"/>
              </a:rPr>
              <a:t>华东师范大学研究生学籍管理规定</a:t>
            </a:r>
            <a:r>
              <a:rPr lang="en-US" altLang="zh-CN" sz="2000" b="1" dirty="0">
                <a:solidFill>
                  <a:prstClr val="black"/>
                </a:solidFill>
                <a:latin typeface="楷体" panose="02010609060101010101" pitchFamily="49" charset="-122"/>
                <a:ea typeface="楷体" panose="02010609060101010101" pitchFamily="49" charset="-122"/>
              </a:rPr>
              <a:t>》</a:t>
            </a:r>
            <a:r>
              <a:rPr lang="zh-CN" altLang="en-US" sz="2000" b="1" dirty="0">
                <a:solidFill>
                  <a:prstClr val="black"/>
                </a:solidFill>
                <a:latin typeface="楷体" panose="02010609060101010101" pitchFamily="49" charset="-122"/>
                <a:ea typeface="楷体" panose="02010609060101010101" pitchFamily="49" charset="-122"/>
              </a:rPr>
              <a:t>（华师研</a:t>
            </a: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2019</a:t>
            </a: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en-US" altLang="zh-CN" sz="2000" b="1" dirty="0">
                <a:solidFill>
                  <a:prstClr val="black"/>
                </a:solidFill>
                <a:latin typeface="楷体" panose="02010609060101010101" pitchFamily="49" charset="-122"/>
                <a:ea typeface="楷体" panose="02010609060101010101" pitchFamily="49" charset="-122"/>
              </a:rPr>
              <a:t>350</a:t>
            </a:r>
            <a:r>
              <a:rPr lang="zh-CN" altLang="en-US" sz="2000" b="1" dirty="0">
                <a:solidFill>
                  <a:prstClr val="black"/>
                </a:solidFill>
                <a:latin typeface="楷体" panose="02010609060101010101" pitchFamily="49" charset="-122"/>
                <a:ea typeface="楷体" panose="02010609060101010101" pitchFamily="49" charset="-122"/>
              </a:rPr>
              <a:t>号）</a:t>
            </a:r>
            <a:endParaRPr lang="en-US" altLang="zh-CN" sz="2000" b="1" dirty="0">
              <a:solidFill>
                <a:prstClr val="black"/>
              </a:solidFill>
              <a:latin typeface="楷体" panose="02010609060101010101" pitchFamily="49" charset="-122"/>
              <a:ea typeface="楷体" panose="02010609060101010101" pitchFamily="49" charset="-122"/>
            </a:endParaRPr>
          </a:p>
          <a:p>
            <a:pPr>
              <a:lnSpc>
                <a:spcPct val="150000"/>
              </a:lnSpc>
            </a:pPr>
            <a:r>
              <a:rPr lang="en-US" altLang="zh-CN" sz="2000" b="1" dirty="0">
                <a:solidFill>
                  <a:prstClr val="black"/>
                </a:solidFill>
                <a:latin typeface="楷体" panose="02010609060101010101" pitchFamily="49" charset="-122"/>
                <a:ea typeface="楷体" panose="02010609060101010101" pitchFamily="49" charset="-122"/>
              </a:rPr>
              <a:t>    …   …    … </a:t>
            </a:r>
            <a:endParaRPr lang="zh-CN" altLang="en-US" sz="1600" b="1" dirty="0">
              <a:solidFill>
                <a:prstClr val="black"/>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9" name="标题 1"/>
          <p:cNvSpPr txBox="1"/>
          <p:nvPr/>
        </p:nvSpPr>
        <p:spPr>
          <a:xfrm>
            <a:off x="1673239" y="504498"/>
            <a:ext cx="3620770" cy="60579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一、培养方案</a:t>
            </a:r>
            <a:endParaRPr lang="zh-CN" altLang="en-US" sz="4000" b="1" dirty="0">
              <a:solidFill>
                <a:srgbClr val="FFFF00"/>
              </a:solidFill>
              <a:latin typeface="华文新魏" panose="02010800040101010101" pitchFamily="2" charset="-122"/>
              <a:ea typeface="华文新魏" panose="02010800040101010101" pitchFamily="2" charset="-122"/>
            </a:endParaRPr>
          </a:p>
        </p:txBody>
      </p:sp>
      <p:cxnSp>
        <p:nvCxnSpPr>
          <p:cNvPr id="14" name="直接连接符 43"/>
          <p:cNvCxnSpPr>
            <a:stCxn id="16" idx="3"/>
          </p:cNvCxnSpPr>
          <p:nvPr/>
        </p:nvCxnSpPr>
        <p:spPr>
          <a:xfrm>
            <a:off x="956516" y="4503682"/>
            <a:ext cx="2854125" cy="0"/>
          </a:xfrm>
          <a:prstGeom prst="line">
            <a:avLst/>
          </a:prstGeom>
        </p:spPr>
        <p:style>
          <a:lnRef idx="1">
            <a:schemeClr val="accent6"/>
          </a:lnRef>
          <a:fillRef idx="0">
            <a:schemeClr val="accent6"/>
          </a:fillRef>
          <a:effectRef idx="0">
            <a:schemeClr val="accent6"/>
          </a:effectRef>
          <a:fontRef idx="minor">
            <a:schemeClr val="tx1"/>
          </a:fontRef>
        </p:style>
      </p:cxnSp>
      <p:cxnSp>
        <p:nvCxnSpPr>
          <p:cNvPr id="15" name="直接连接符 45"/>
          <p:cNvCxnSpPr/>
          <p:nvPr/>
        </p:nvCxnSpPr>
        <p:spPr>
          <a:xfrm>
            <a:off x="848566" y="4611632"/>
            <a:ext cx="0" cy="824190"/>
          </a:xfrm>
          <a:prstGeom prst="line">
            <a:avLst/>
          </a:prstGeom>
        </p:spPr>
        <p:style>
          <a:lnRef idx="1">
            <a:schemeClr val="accent6"/>
          </a:lnRef>
          <a:fillRef idx="0">
            <a:schemeClr val="accent6"/>
          </a:fillRef>
          <a:effectRef idx="0">
            <a:schemeClr val="accent6"/>
          </a:effectRef>
          <a:fontRef idx="minor">
            <a:schemeClr val="tx1"/>
          </a:fontRef>
        </p:style>
      </p:cxnSp>
      <p:sp>
        <p:nvSpPr>
          <p:cNvPr id="16" name="矩形 15"/>
          <p:cNvSpPr/>
          <p:nvPr/>
        </p:nvSpPr>
        <p:spPr>
          <a:xfrm>
            <a:off x="740616" y="4395732"/>
            <a:ext cx="215900" cy="215900"/>
          </a:xfrm>
          <a:prstGeom prst="rect">
            <a:avLst/>
          </a:prstGeom>
          <a:solidFill>
            <a:srgbClr val="C00000"/>
          </a:solidFill>
          <a:effectLst/>
        </p:spPr>
        <p:txBody>
          <a:bodyPr lIns="90000" tIns="36000" rIns="90000" bIns="36000"/>
          <a:lstStyle/>
          <a:p>
            <a:pPr indent="457200">
              <a:lnSpc>
                <a:spcPct val="134000"/>
              </a:lnSpc>
              <a:spcBef>
                <a:spcPts val="600"/>
              </a:spcBef>
            </a:pPr>
            <a:endParaRPr lang="zh-CN" altLang="en-US" sz="2400" b="1">
              <a:solidFill>
                <a:schemeClr val="bg1"/>
              </a:solidFill>
              <a:latin typeface="微软雅黑" panose="020B0503020204020204" pitchFamily="34" charset="-122"/>
              <a:ea typeface="微软雅黑" panose="020B0503020204020204" pitchFamily="34" charset="-122"/>
            </a:endParaRPr>
          </a:p>
        </p:txBody>
      </p:sp>
      <p:sp>
        <p:nvSpPr>
          <p:cNvPr id="21" name="矩形 20"/>
          <p:cNvSpPr/>
          <p:nvPr/>
        </p:nvSpPr>
        <p:spPr>
          <a:xfrm>
            <a:off x="848566" y="4697720"/>
            <a:ext cx="10121753" cy="540276"/>
          </a:xfrm>
          <a:prstGeom prst="rect">
            <a:avLst/>
          </a:prstGeom>
        </p:spPr>
        <p:txBody>
          <a:bodyPr wrap="square">
            <a:spAutoFit/>
          </a:bodyPr>
          <a:lstStyle/>
          <a:p>
            <a:pPr lvl="0" fontAlgn="auto">
              <a:lnSpc>
                <a:spcPct val="150000"/>
              </a:lnSpc>
              <a:defRPr/>
            </a:pPr>
            <a:r>
              <a:rPr lang="zh-CN" altLang="en-US" sz="2300" b="1"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rPr>
              <a:t>查看路径</a:t>
            </a:r>
            <a:r>
              <a:rPr lang="zh-CN" altLang="en-US" sz="2000" b="1"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研究生培养新系统 → 点击“培养” → 选择“查看本专业培养方案”</a:t>
            </a:r>
            <a:r>
              <a:rPr lang="zh-CN" altLang="en-US" sz="2000" dirty="0">
                <a:latin typeface="楷体" panose="02010609060101010101" pitchFamily="49" charset="-122"/>
                <a:ea typeface="楷体" panose="02010609060101010101" pitchFamily="49" charset="-122"/>
                <a:cs typeface="楷体" panose="02010609060101010101" pitchFamily="49" charset="-122"/>
                <a:sym typeface="+mn-ea"/>
              </a:rPr>
              <a:t>。</a:t>
            </a:r>
            <a:endParaRPr lang="zh-CN" altLang="en-US" sz="2000" kern="0" dirty="0">
              <a:latin typeface="楷体" panose="02010609060101010101" pitchFamily="49" charset="-122"/>
              <a:ea typeface="楷体" panose="02010609060101010101" pitchFamily="49" charset="-122"/>
              <a:cs typeface="楷体" panose="02010609060101010101" pitchFamily="49" charset="-122"/>
            </a:endParaRPr>
          </a:p>
        </p:txBody>
      </p:sp>
      <p:sp>
        <p:nvSpPr>
          <p:cNvPr id="3" name="矩形 2"/>
          <p:cNvSpPr/>
          <p:nvPr/>
        </p:nvSpPr>
        <p:spPr>
          <a:xfrm>
            <a:off x="3986505" y="1938771"/>
            <a:ext cx="8074430" cy="1936107"/>
          </a:xfrm>
          <a:prstGeom prst="rect">
            <a:avLst/>
          </a:prstGeom>
        </p:spPr>
        <p:txBody>
          <a:bodyPr wrap="square">
            <a:spAutoFit/>
          </a:bodyPr>
          <a:lstStyle/>
          <a:p>
            <a:pPr lvl="0">
              <a:lnSpc>
                <a:spcPct val="150000"/>
              </a:lnSpc>
              <a:defRPr/>
            </a:pPr>
            <a:r>
              <a:rPr lang="zh-CN" altLang="en-US" sz="2300" b="1" dirty="0">
                <a:solidFill>
                  <a:srgbClr val="0070C0"/>
                </a:solidFill>
                <a:latin typeface="楷体" panose="02010609060101010101" pitchFamily="49" charset="-122"/>
                <a:ea typeface="楷体" panose="02010609060101010101" pitchFamily="49" charset="-122"/>
              </a:rPr>
              <a:t>培养方案</a:t>
            </a:r>
            <a:r>
              <a:rPr lang="zh-CN" altLang="en-US" sz="2000" b="1" kern="0" dirty="0">
                <a:solidFill>
                  <a:prstClr val="black"/>
                </a:solidFill>
                <a:latin typeface="楷体" panose="02010609060101010101" pitchFamily="49" charset="-122"/>
                <a:ea typeface="楷体" panose="02010609060101010101" pitchFamily="49" charset="-122"/>
                <a:cs typeface="楷体" panose="02010609060101010101" pitchFamily="49" charset="-122"/>
              </a:rPr>
              <a:t>：研究生培养的依据和指导</a:t>
            </a:r>
            <a:r>
              <a:rPr lang="zh-CN" altLang="en-US" sz="2000" kern="0"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000" dirty="0">
                <a:latin typeface="楷体" panose="02010609060101010101" pitchFamily="49" charset="-122"/>
                <a:ea typeface="楷体" panose="02010609060101010101" pitchFamily="49" charset="-122"/>
                <a:cs typeface="楷体" panose="02010609060101010101" pitchFamily="49" charset="-122"/>
              </a:rPr>
              <a:t>主要包括</a:t>
            </a:r>
            <a:r>
              <a:rPr lang="zh-CN" altLang="en-US" sz="2000" kern="0" dirty="0">
                <a:latin typeface="楷体" panose="02010609060101010101" pitchFamily="49" charset="-122"/>
                <a:ea typeface="楷体" panose="02010609060101010101" pitchFamily="49" charset="-122"/>
                <a:cs typeface="楷体" panose="02010609060101010101" pitchFamily="49" charset="-122"/>
              </a:rPr>
              <a:t>培养目标、学习年限与培养方式、课程设置与学分要求，培养环节与考核要求、实践环节和科研训练、科研成果、学位论文要求及基本文献阅读书目等。</a:t>
            </a:r>
            <a:endParaRPr lang="zh-CN" altLang="en-US" sz="2000" kern="0" dirty="0">
              <a:latin typeface="楷体" panose="02010609060101010101" pitchFamily="49" charset="-122"/>
              <a:ea typeface="楷体" panose="02010609060101010101" pitchFamily="49" charset="-122"/>
              <a:cs typeface="楷体" panose="02010609060101010101" pitchFamily="49" charset="-122"/>
            </a:endParaRPr>
          </a:p>
          <a:p>
            <a:pPr lvl="0">
              <a:lnSpc>
                <a:spcPct val="150000"/>
              </a:lnSpc>
              <a:defRPr/>
            </a:pPr>
            <a:r>
              <a:rPr lang="zh-CN" altLang="en-US" sz="2000" kern="0" dirty="0">
                <a:latin typeface="楷体" panose="02010609060101010101" pitchFamily="49" charset="-122"/>
                <a:ea typeface="楷体" panose="02010609060101010101" pitchFamily="49" charset="-122"/>
                <a:cs typeface="楷体" panose="02010609060101010101" pitchFamily="49" charset="-122"/>
              </a:rPr>
              <a:t> </a:t>
            </a:r>
            <a:endParaRPr lang="zh-CN" altLang="en-US" sz="2000" kern="0" dirty="0">
              <a:latin typeface="楷体" panose="02010609060101010101" pitchFamily="49" charset="-122"/>
              <a:ea typeface="楷体" panose="02010609060101010101" pitchFamily="49" charset="-122"/>
              <a:cs typeface="楷体" panose="02010609060101010101" pitchFamily="49" charset="-122"/>
            </a:endParaRPr>
          </a:p>
        </p:txBody>
      </p:sp>
      <p:cxnSp>
        <p:nvCxnSpPr>
          <p:cNvPr id="4" name="直接连接符 43"/>
          <p:cNvCxnSpPr/>
          <p:nvPr/>
        </p:nvCxnSpPr>
        <p:spPr>
          <a:xfrm>
            <a:off x="3860682" y="1940120"/>
            <a:ext cx="1804035" cy="0"/>
          </a:xfrm>
          <a:prstGeom prst="line">
            <a:avLst/>
          </a:prstGeom>
        </p:spPr>
        <p:style>
          <a:lnRef idx="1">
            <a:schemeClr val="accent6"/>
          </a:lnRef>
          <a:fillRef idx="0">
            <a:schemeClr val="accent6"/>
          </a:fillRef>
          <a:effectRef idx="0">
            <a:schemeClr val="accent6"/>
          </a:effectRef>
          <a:fontRef idx="minor">
            <a:schemeClr val="tx1"/>
          </a:fontRef>
        </p:style>
      </p:cxnSp>
      <p:cxnSp>
        <p:nvCxnSpPr>
          <p:cNvPr id="6" name="直接连接符 45"/>
          <p:cNvCxnSpPr/>
          <p:nvPr/>
        </p:nvCxnSpPr>
        <p:spPr>
          <a:xfrm>
            <a:off x="3878555" y="2048070"/>
            <a:ext cx="0" cy="1940834"/>
          </a:xfrm>
          <a:prstGeom prst="line">
            <a:avLst/>
          </a:prstGeom>
        </p:spPr>
        <p:style>
          <a:lnRef idx="1">
            <a:schemeClr val="accent6"/>
          </a:lnRef>
          <a:fillRef idx="0">
            <a:schemeClr val="accent6"/>
          </a:fillRef>
          <a:effectRef idx="0">
            <a:schemeClr val="accent6"/>
          </a:effectRef>
          <a:fontRef idx="minor">
            <a:schemeClr val="tx1"/>
          </a:fontRef>
        </p:style>
      </p:cxnSp>
      <p:sp>
        <p:nvSpPr>
          <p:cNvPr id="7" name="矩形 6"/>
          <p:cNvSpPr/>
          <p:nvPr/>
        </p:nvSpPr>
        <p:spPr>
          <a:xfrm>
            <a:off x="3770605" y="1832170"/>
            <a:ext cx="215900" cy="215900"/>
          </a:xfrm>
          <a:prstGeom prst="rect">
            <a:avLst/>
          </a:prstGeom>
          <a:solidFill>
            <a:srgbClr val="C00000"/>
          </a:solidFill>
          <a:effectLst/>
        </p:spPr>
        <p:txBody>
          <a:bodyPr lIns="90000" tIns="36000" rIns="90000" bIns="36000"/>
          <a:lstStyle/>
          <a:p>
            <a:pPr indent="457200">
              <a:lnSpc>
                <a:spcPct val="134000"/>
              </a:lnSpc>
              <a:spcBef>
                <a:spcPts val="600"/>
              </a:spcBef>
            </a:pPr>
            <a:endParaRPr lang="zh-CN" altLang="en-US" sz="2400" b="1">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9" name="标题 1"/>
          <p:cNvSpPr txBox="1"/>
          <p:nvPr/>
        </p:nvSpPr>
        <p:spPr>
          <a:xfrm>
            <a:off x="1556860" y="405080"/>
            <a:ext cx="8360223" cy="60579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一、培养方案</a:t>
            </a:r>
            <a:r>
              <a:rPr lang="zh-CN" altLang="en-US" sz="3200" b="1" dirty="0">
                <a:solidFill>
                  <a:srgbClr val="FFFF00"/>
                </a:solidFill>
                <a:latin typeface="华文新魏" panose="02010800040101010101" pitchFamily="2" charset="-122"/>
                <a:ea typeface="华文新魏" panose="02010800040101010101" pitchFamily="2" charset="-122"/>
              </a:rPr>
              <a:t>（指导思想与总体要求</a:t>
            </a:r>
            <a:r>
              <a:rPr lang="zh-CN" altLang="en-US" sz="4000" b="1" dirty="0">
                <a:solidFill>
                  <a:srgbClr val="FFFF00"/>
                </a:solidFill>
                <a:latin typeface="华文新魏" panose="02010800040101010101" pitchFamily="2" charset="-122"/>
                <a:ea typeface="华文新魏" panose="02010800040101010101" pitchFamily="2" charset="-122"/>
              </a:rPr>
              <a:t>）</a:t>
            </a:r>
            <a:endParaRPr lang="zh-CN" altLang="en-US" sz="4000" b="1" dirty="0">
              <a:solidFill>
                <a:srgbClr val="FFFF00"/>
              </a:solidFill>
              <a:latin typeface="华文新魏" panose="02010800040101010101" pitchFamily="2" charset="-122"/>
              <a:ea typeface="华文新魏" panose="02010800040101010101" pitchFamily="2" charset="-122"/>
            </a:endParaRPr>
          </a:p>
        </p:txBody>
      </p:sp>
      <p:grpSp>
        <p:nvGrpSpPr>
          <p:cNvPr id="10" name="组合 9"/>
          <p:cNvGrpSpPr/>
          <p:nvPr/>
        </p:nvGrpSpPr>
        <p:grpSpPr>
          <a:xfrm>
            <a:off x="1396540" y="1270295"/>
            <a:ext cx="10384644" cy="4314983"/>
            <a:chOff x="970209" y="1054057"/>
            <a:chExt cx="10651918" cy="4734244"/>
          </a:xfrm>
        </p:grpSpPr>
        <p:sp>
          <p:nvSpPr>
            <p:cNvPr id="11" name="矩形 10"/>
            <p:cNvSpPr/>
            <p:nvPr/>
          </p:nvSpPr>
          <p:spPr>
            <a:xfrm>
              <a:off x="2632759" y="3137169"/>
              <a:ext cx="7172961" cy="584775"/>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defRPr/>
              </a:pPr>
              <a:endParaRPr lang="zh-CN" altLang="en-US" sz="3200" b="1" dirty="0">
                <a:latin typeface="微软雅黑" panose="020B0503020204020204" pitchFamily="34" charset="-122"/>
                <a:ea typeface="微软雅黑" panose="020B0503020204020204" pitchFamily="34" charset="-122"/>
                <a:cs typeface="Times New Roman" panose="02020603050405020304" pitchFamily="18" charset="0"/>
              </a:endParaRPr>
            </a:p>
          </p:txBody>
        </p:sp>
        <p:grpSp>
          <p:nvGrpSpPr>
            <p:cNvPr id="12" name="组合 11"/>
            <p:cNvGrpSpPr/>
            <p:nvPr/>
          </p:nvGrpSpPr>
          <p:grpSpPr>
            <a:xfrm>
              <a:off x="9337805" y="1879787"/>
              <a:ext cx="2284322" cy="2308721"/>
              <a:chOff x="8410195" y="1891799"/>
              <a:chExt cx="2223829" cy="2083328"/>
            </a:xfrm>
          </p:grpSpPr>
          <p:sp>
            <p:nvSpPr>
              <p:cNvPr id="37" name="矩形 36"/>
              <p:cNvSpPr/>
              <p:nvPr/>
            </p:nvSpPr>
            <p:spPr>
              <a:xfrm>
                <a:off x="8410195" y="1891799"/>
                <a:ext cx="1970569" cy="2083328"/>
              </a:xfrm>
              <a:prstGeom prst="rect">
                <a:avLst/>
              </a:prstGeom>
              <a:solidFill>
                <a:srgbClr val="DB6413"/>
              </a:solidFill>
              <a:ln w="12700" cap="flat" cmpd="sng" algn="ctr">
                <a:noFill/>
                <a:prstDash val="solid"/>
                <a:miter lim="800000"/>
              </a:ln>
              <a:effectLst/>
            </p:spPr>
            <p:txBody>
              <a:bodyPr rtlCol="0" anchor="ctr"/>
              <a:lstStyle/>
              <a:p>
                <a:pPr algn="ctr"/>
                <a:endParaRPr lang="zh-CN" altLang="en-US" kern="0">
                  <a:solidFill>
                    <a:srgbClr val="000000"/>
                  </a:solidFill>
                  <a:latin typeface="Calibri" panose="020F0502020204030204"/>
                </a:endParaRPr>
              </a:p>
            </p:txBody>
          </p:sp>
          <p:sp>
            <p:nvSpPr>
              <p:cNvPr id="38" name="矩形 37"/>
              <p:cNvSpPr/>
              <p:nvPr/>
            </p:nvSpPr>
            <p:spPr>
              <a:xfrm>
                <a:off x="8495968" y="1985818"/>
                <a:ext cx="2138056" cy="1778908"/>
              </a:xfrm>
              <a:prstGeom prst="rect">
                <a:avLst/>
              </a:prstGeom>
            </p:spPr>
            <p:txBody>
              <a:bodyPr wrap="square">
                <a:spAutoFit/>
              </a:bodyPr>
              <a:lstStyle/>
              <a:p>
                <a:pPr marL="342900" indent="-342900">
                  <a:lnSpc>
                    <a:spcPts val="3600"/>
                  </a:lnSpc>
                  <a:spcAft>
                    <a:spcPts val="0"/>
                  </a:spcAft>
                  <a:buFont typeface="Wingdings" panose="05000000000000000000" pitchFamily="2" charset="2"/>
                  <a:buChar char="n"/>
                </a:pPr>
                <a:r>
                  <a:rPr lang="zh-CN" altLang="en-US" sz="2000" b="1" kern="100" dirty="0">
                    <a:solidFill>
                      <a:schemeClr val="bg1"/>
                    </a:solidFill>
                    <a:latin typeface="微软雅黑" panose="020B0503020204020204" pitchFamily="34" charset="-122"/>
                    <a:ea typeface="微软雅黑" panose="020B0503020204020204" pitchFamily="34" charset="-122"/>
                  </a:rPr>
                  <a:t>形象思维 </a:t>
                </a:r>
                <a:endParaRPr lang="en-US" altLang="zh-CN" sz="2000" b="1" kern="100" dirty="0">
                  <a:solidFill>
                    <a:schemeClr val="bg1"/>
                  </a:solidFill>
                  <a:latin typeface="微软雅黑" panose="020B0503020204020204" pitchFamily="34" charset="-122"/>
                  <a:ea typeface="微软雅黑" panose="020B0503020204020204" pitchFamily="34" charset="-122"/>
                </a:endParaRPr>
              </a:p>
              <a:p>
                <a:pPr marL="342900" indent="-342900">
                  <a:lnSpc>
                    <a:spcPts val="3600"/>
                  </a:lnSpc>
                  <a:spcAft>
                    <a:spcPts val="0"/>
                  </a:spcAft>
                  <a:buFont typeface="Wingdings" panose="05000000000000000000" pitchFamily="2" charset="2"/>
                  <a:buChar char="n"/>
                </a:pPr>
                <a:r>
                  <a:rPr lang="zh-CN" altLang="en-US" sz="2000" b="1" kern="100" dirty="0">
                    <a:solidFill>
                      <a:schemeClr val="bg1"/>
                    </a:solidFill>
                    <a:latin typeface="微软雅黑" panose="020B0503020204020204" pitchFamily="34" charset="-122"/>
                    <a:ea typeface="微软雅黑" panose="020B0503020204020204" pitchFamily="34" charset="-122"/>
                  </a:rPr>
                  <a:t>逻辑思维</a:t>
                </a:r>
                <a:endParaRPr lang="en-US" altLang="zh-CN" sz="2000" b="1" kern="100" dirty="0">
                  <a:solidFill>
                    <a:schemeClr val="bg1"/>
                  </a:solidFill>
                  <a:latin typeface="微软雅黑" panose="020B0503020204020204" pitchFamily="34" charset="-122"/>
                  <a:ea typeface="微软雅黑" panose="020B0503020204020204" pitchFamily="34" charset="-122"/>
                </a:endParaRPr>
              </a:p>
              <a:p>
                <a:pPr marL="342900" indent="-342900">
                  <a:lnSpc>
                    <a:spcPts val="3600"/>
                  </a:lnSpc>
                  <a:spcAft>
                    <a:spcPts val="0"/>
                  </a:spcAft>
                  <a:buFont typeface="Wingdings" panose="05000000000000000000" pitchFamily="2" charset="2"/>
                  <a:buChar char="n"/>
                </a:pPr>
                <a:r>
                  <a:rPr lang="zh-CN" altLang="en-US" sz="2000" b="1" kern="100" dirty="0">
                    <a:solidFill>
                      <a:schemeClr val="bg1"/>
                    </a:solidFill>
                    <a:latin typeface="微软雅黑" panose="020B0503020204020204" pitchFamily="34" charset="-122"/>
                    <a:ea typeface="微软雅黑" panose="020B0503020204020204" pitchFamily="34" charset="-122"/>
                  </a:rPr>
                  <a:t>批判性思维</a:t>
                </a:r>
                <a:endParaRPr lang="en-US" altLang="zh-CN" sz="2000" b="1" kern="100" dirty="0">
                  <a:solidFill>
                    <a:schemeClr val="bg1"/>
                  </a:solidFill>
                  <a:latin typeface="微软雅黑" panose="020B0503020204020204" pitchFamily="34" charset="-122"/>
                  <a:ea typeface="微软雅黑" panose="020B0503020204020204" pitchFamily="34" charset="-122"/>
                </a:endParaRPr>
              </a:p>
              <a:p>
                <a:pPr marL="342900" indent="-342900">
                  <a:lnSpc>
                    <a:spcPts val="3600"/>
                  </a:lnSpc>
                  <a:spcAft>
                    <a:spcPts val="0"/>
                  </a:spcAft>
                  <a:buFont typeface="Wingdings" panose="05000000000000000000" pitchFamily="2" charset="2"/>
                  <a:buChar char="n"/>
                </a:pPr>
                <a:r>
                  <a:rPr lang="zh-CN" altLang="en-US" sz="2000" b="1" kern="100" dirty="0">
                    <a:solidFill>
                      <a:schemeClr val="bg1"/>
                    </a:solidFill>
                    <a:latin typeface="微软雅黑" panose="020B0503020204020204" pitchFamily="34" charset="-122"/>
                    <a:ea typeface="微软雅黑" panose="020B0503020204020204" pitchFamily="34" charset="-122"/>
                  </a:rPr>
                  <a:t>创造性思维</a:t>
                </a:r>
                <a:endParaRPr lang="zh-CN" altLang="zh-CN" sz="2000" b="1" kern="100" dirty="0">
                  <a:solidFill>
                    <a:schemeClr val="bg1"/>
                  </a:solidFill>
                  <a:latin typeface="微软雅黑" panose="020B0503020204020204" pitchFamily="34" charset="-122"/>
                  <a:ea typeface="微软雅黑" panose="020B0503020204020204" pitchFamily="34" charset="-122"/>
                </a:endParaRPr>
              </a:p>
            </p:txBody>
          </p:sp>
        </p:grpSp>
        <p:cxnSp>
          <p:nvCxnSpPr>
            <p:cNvPr id="13" name="直接连接符 12"/>
            <p:cNvCxnSpPr/>
            <p:nvPr/>
          </p:nvCxnSpPr>
          <p:spPr>
            <a:xfrm flipH="1" flipV="1">
              <a:off x="7913656" y="2792051"/>
              <a:ext cx="1385566" cy="1317"/>
            </a:xfrm>
            <a:prstGeom prst="line">
              <a:avLst/>
            </a:prstGeom>
            <a:ln w="38100" cap="flat" cmpd="sng" algn="ctr">
              <a:solidFill>
                <a:schemeClr val="accent2"/>
              </a:solidFill>
              <a:prstDash val="sysDash"/>
              <a:round/>
              <a:headEnd type="none" w="lg" len="lg"/>
              <a:tailEnd type="arrow" w="lg" len="lg"/>
            </a:ln>
          </p:spPr>
          <p:style>
            <a:lnRef idx="0">
              <a:scrgbClr r="0" g="0" b="0"/>
            </a:lnRef>
            <a:fillRef idx="0">
              <a:scrgbClr r="0" g="0" b="0"/>
            </a:fillRef>
            <a:effectRef idx="0">
              <a:scrgbClr r="0" g="0" b="0"/>
            </a:effectRef>
            <a:fontRef idx="minor">
              <a:schemeClr val="tx1"/>
            </a:fontRef>
          </p:style>
        </p:cxnSp>
        <p:grpSp>
          <p:nvGrpSpPr>
            <p:cNvPr id="14" name="组合 13"/>
            <p:cNvGrpSpPr/>
            <p:nvPr/>
          </p:nvGrpSpPr>
          <p:grpSpPr>
            <a:xfrm>
              <a:off x="4243492" y="1054057"/>
              <a:ext cx="3652226" cy="4237354"/>
              <a:chOff x="3877653" y="491501"/>
              <a:chExt cx="4352691" cy="5050041"/>
            </a:xfrm>
          </p:grpSpPr>
          <p:grpSp>
            <p:nvGrpSpPr>
              <p:cNvPr id="28" name="组合 27"/>
              <p:cNvGrpSpPr/>
              <p:nvPr/>
            </p:nvGrpSpPr>
            <p:grpSpPr>
              <a:xfrm>
                <a:off x="3877653" y="491501"/>
                <a:ext cx="4352691" cy="5050041"/>
                <a:chOff x="4847330" y="3145794"/>
                <a:chExt cx="2155102" cy="2500373"/>
              </a:xfrm>
            </p:grpSpPr>
            <p:sp>
              <p:nvSpPr>
                <p:cNvPr id="31" name="Oval 2"/>
                <p:cNvSpPr>
                  <a:spLocks noChangeArrowheads="1"/>
                </p:cNvSpPr>
                <p:nvPr/>
              </p:nvSpPr>
              <p:spPr bwMode="auto">
                <a:xfrm>
                  <a:off x="5332887" y="3751379"/>
                  <a:ext cx="1236022" cy="1236469"/>
                </a:xfrm>
                <a:prstGeom prst="ellipse">
                  <a:avLst/>
                </a:prstGeom>
                <a:solidFill>
                  <a:srgbClr val="FFFFFF">
                    <a:alpha val="10196"/>
                  </a:srgbClr>
                </a:solidFill>
                <a:ln w="19050" cap="rnd" algn="ctr">
                  <a:solidFill>
                    <a:srgbClr val="845636"/>
                  </a:solidFill>
                  <a:prstDash val="sysDot"/>
                  <a:round/>
                </a:ln>
              </p:spPr>
              <p:txBody>
                <a:bodyPr wrap="none" lIns="134178" tIns="67090" rIns="134178" bIns="67090" anchor="ctr"/>
                <a:lstStyle/>
                <a:p>
                  <a:pPr defTabSz="1218565">
                    <a:defRPr/>
                  </a:pPr>
                  <a:endParaRPr lang="zh-CN" altLang="en-US" sz="1900" kern="0">
                    <a:solidFill>
                      <a:schemeClr val="bg1"/>
                    </a:solidFill>
                    <a:ea typeface="微软雅黑" panose="020B0503020204020204" pitchFamily="34" charset="-122"/>
                  </a:endParaRPr>
                </a:p>
              </p:txBody>
            </p:sp>
            <p:sp>
              <p:nvSpPr>
                <p:cNvPr id="32" name="Freeform 6"/>
                <p:cNvSpPr/>
                <p:nvPr/>
              </p:nvSpPr>
              <p:spPr bwMode="auto">
                <a:xfrm rot="5400000">
                  <a:off x="4425061" y="3568063"/>
                  <a:ext cx="2284948" cy="1440410"/>
                </a:xfrm>
                <a:custGeom>
                  <a:avLst/>
                  <a:gdLst>
                    <a:gd name="T0" fmla="*/ 224 w 2848"/>
                    <a:gd name="T1" fmla="*/ 484 h 1795"/>
                    <a:gd name="T2" fmla="*/ 231 w 2848"/>
                    <a:gd name="T3" fmla="*/ 587 h 1795"/>
                    <a:gd name="T4" fmla="*/ 246 w 2848"/>
                    <a:gd name="T5" fmla="*/ 687 h 1795"/>
                    <a:gd name="T6" fmla="*/ 267 w 2848"/>
                    <a:gd name="T7" fmla="*/ 785 h 1795"/>
                    <a:gd name="T8" fmla="*/ 295 w 2848"/>
                    <a:gd name="T9" fmla="*/ 881 h 1795"/>
                    <a:gd name="T10" fmla="*/ 329 w 2848"/>
                    <a:gd name="T11" fmla="*/ 973 h 1795"/>
                    <a:gd name="T12" fmla="*/ 371 w 2848"/>
                    <a:gd name="T13" fmla="*/ 1062 h 1795"/>
                    <a:gd name="T14" fmla="*/ 419 w 2848"/>
                    <a:gd name="T15" fmla="*/ 1147 h 1795"/>
                    <a:gd name="T16" fmla="*/ 472 w 2848"/>
                    <a:gd name="T17" fmla="*/ 1228 h 1795"/>
                    <a:gd name="T18" fmla="*/ 531 w 2848"/>
                    <a:gd name="T19" fmla="*/ 1305 h 1795"/>
                    <a:gd name="T20" fmla="*/ 595 w 2848"/>
                    <a:gd name="T21" fmla="*/ 1377 h 1795"/>
                    <a:gd name="T22" fmla="*/ 665 w 2848"/>
                    <a:gd name="T23" fmla="*/ 1445 h 1795"/>
                    <a:gd name="T24" fmla="*/ 739 w 2848"/>
                    <a:gd name="T25" fmla="*/ 1508 h 1795"/>
                    <a:gd name="T26" fmla="*/ 817 w 2848"/>
                    <a:gd name="T27" fmla="*/ 1565 h 1795"/>
                    <a:gd name="T28" fmla="*/ 900 w 2848"/>
                    <a:gd name="T29" fmla="*/ 1617 h 1795"/>
                    <a:gd name="T30" fmla="*/ 986 w 2848"/>
                    <a:gd name="T31" fmla="*/ 1662 h 1795"/>
                    <a:gd name="T32" fmla="*/ 1076 w 2848"/>
                    <a:gd name="T33" fmla="*/ 1702 h 1795"/>
                    <a:gd name="T34" fmla="*/ 1169 w 2848"/>
                    <a:gd name="T35" fmla="*/ 1734 h 1795"/>
                    <a:gd name="T36" fmla="*/ 1266 w 2848"/>
                    <a:gd name="T37" fmla="*/ 1761 h 1795"/>
                    <a:gd name="T38" fmla="*/ 1365 w 2848"/>
                    <a:gd name="T39" fmla="*/ 1780 h 1795"/>
                    <a:gd name="T40" fmla="*/ 1467 w 2848"/>
                    <a:gd name="T41" fmla="*/ 1790 h 1795"/>
                    <a:gd name="T42" fmla="*/ 1569 w 2848"/>
                    <a:gd name="T43" fmla="*/ 1795 h 1795"/>
                    <a:gd name="T44" fmla="*/ 1680 w 2848"/>
                    <a:gd name="T45" fmla="*/ 1790 h 1795"/>
                    <a:gd name="T46" fmla="*/ 1842 w 2848"/>
                    <a:gd name="T47" fmla="*/ 1767 h 1795"/>
                    <a:gd name="T48" fmla="*/ 1997 w 2848"/>
                    <a:gd name="T49" fmla="*/ 1725 h 1795"/>
                    <a:gd name="T50" fmla="*/ 2143 w 2848"/>
                    <a:gd name="T51" fmla="*/ 1666 h 1795"/>
                    <a:gd name="T52" fmla="*/ 2281 w 2848"/>
                    <a:gd name="T53" fmla="*/ 1592 h 1795"/>
                    <a:gd name="T54" fmla="*/ 2408 w 2848"/>
                    <a:gd name="T55" fmla="*/ 1501 h 1795"/>
                    <a:gd name="T56" fmla="*/ 2525 w 2848"/>
                    <a:gd name="T57" fmla="*/ 1397 h 1795"/>
                    <a:gd name="T58" fmla="*/ 2627 w 2848"/>
                    <a:gd name="T59" fmla="*/ 1280 h 1795"/>
                    <a:gd name="T60" fmla="*/ 2716 w 2848"/>
                    <a:gd name="T61" fmla="*/ 1153 h 1795"/>
                    <a:gd name="T62" fmla="*/ 2790 w 2848"/>
                    <a:gd name="T63" fmla="*/ 1015 h 1795"/>
                    <a:gd name="T64" fmla="*/ 2848 w 2848"/>
                    <a:gd name="T65" fmla="*/ 867 h 1795"/>
                    <a:gd name="T66" fmla="*/ 2721 w 2848"/>
                    <a:gd name="T67" fmla="*/ 994 h 1795"/>
                    <a:gd name="T68" fmla="*/ 2691 w 2848"/>
                    <a:gd name="T69" fmla="*/ 1003 h 1795"/>
                    <a:gd name="T70" fmla="*/ 2671 w 2848"/>
                    <a:gd name="T71" fmla="*/ 999 h 1795"/>
                    <a:gd name="T72" fmla="*/ 2415 w 2848"/>
                    <a:gd name="T73" fmla="*/ 749 h 1795"/>
                    <a:gd name="T74" fmla="*/ 2390 w 2848"/>
                    <a:gd name="T75" fmla="*/ 813 h 1795"/>
                    <a:gd name="T76" fmla="*/ 2343 w 2848"/>
                    <a:gd name="T77" fmla="*/ 905 h 1795"/>
                    <a:gd name="T78" fmla="*/ 2286 w 2848"/>
                    <a:gd name="T79" fmla="*/ 990 h 1795"/>
                    <a:gd name="T80" fmla="*/ 2220 w 2848"/>
                    <a:gd name="T81" fmla="*/ 1066 h 1795"/>
                    <a:gd name="T82" fmla="*/ 2146 w 2848"/>
                    <a:gd name="T83" fmla="*/ 1136 h 1795"/>
                    <a:gd name="T84" fmla="*/ 2064 w 2848"/>
                    <a:gd name="T85" fmla="*/ 1198 h 1795"/>
                    <a:gd name="T86" fmla="*/ 1976 w 2848"/>
                    <a:gd name="T87" fmla="*/ 1249 h 1795"/>
                    <a:gd name="T88" fmla="*/ 1882 w 2848"/>
                    <a:gd name="T89" fmla="*/ 1291 h 1795"/>
                    <a:gd name="T90" fmla="*/ 1782 w 2848"/>
                    <a:gd name="T91" fmla="*/ 1320 h 1795"/>
                    <a:gd name="T92" fmla="*/ 1678 w 2848"/>
                    <a:gd name="T93" fmla="*/ 1339 h 1795"/>
                    <a:gd name="T94" fmla="*/ 1569 w 2848"/>
                    <a:gd name="T95" fmla="*/ 1346 h 1795"/>
                    <a:gd name="T96" fmla="*/ 1478 w 2848"/>
                    <a:gd name="T97" fmla="*/ 1342 h 1795"/>
                    <a:gd name="T98" fmla="*/ 1345 w 2848"/>
                    <a:gd name="T99" fmla="*/ 1318 h 1795"/>
                    <a:gd name="T100" fmla="*/ 1221 w 2848"/>
                    <a:gd name="T101" fmla="*/ 1275 h 1795"/>
                    <a:gd name="T102" fmla="*/ 1104 w 2848"/>
                    <a:gd name="T103" fmla="*/ 1216 h 1795"/>
                    <a:gd name="T104" fmla="*/ 999 w 2848"/>
                    <a:gd name="T105" fmla="*/ 1141 h 1795"/>
                    <a:gd name="T106" fmla="*/ 906 w 2848"/>
                    <a:gd name="T107" fmla="*/ 1052 h 1795"/>
                    <a:gd name="T108" fmla="*/ 825 w 2848"/>
                    <a:gd name="T109" fmla="*/ 951 h 1795"/>
                    <a:gd name="T110" fmla="*/ 760 w 2848"/>
                    <a:gd name="T111" fmla="*/ 839 h 1795"/>
                    <a:gd name="T112" fmla="*/ 713 w 2848"/>
                    <a:gd name="T113" fmla="*/ 716 h 1795"/>
                    <a:gd name="T114" fmla="*/ 683 w 2848"/>
                    <a:gd name="T115" fmla="*/ 586 h 1795"/>
                    <a:gd name="T116" fmla="*/ 673 w 2848"/>
                    <a:gd name="T117" fmla="*/ 449 h 1795"/>
                    <a:gd name="T118" fmla="*/ 0 w 2848"/>
                    <a:gd name="T119" fmla="*/ 449 h 1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848" h="1795">
                      <a:moveTo>
                        <a:pt x="224" y="449"/>
                      </a:moveTo>
                      <a:lnTo>
                        <a:pt x="224" y="449"/>
                      </a:lnTo>
                      <a:lnTo>
                        <a:pt x="224" y="484"/>
                      </a:lnTo>
                      <a:lnTo>
                        <a:pt x="226" y="519"/>
                      </a:lnTo>
                      <a:lnTo>
                        <a:pt x="228" y="553"/>
                      </a:lnTo>
                      <a:lnTo>
                        <a:pt x="231" y="587"/>
                      </a:lnTo>
                      <a:lnTo>
                        <a:pt x="235" y="620"/>
                      </a:lnTo>
                      <a:lnTo>
                        <a:pt x="240" y="654"/>
                      </a:lnTo>
                      <a:lnTo>
                        <a:pt x="246" y="687"/>
                      </a:lnTo>
                      <a:lnTo>
                        <a:pt x="252" y="720"/>
                      </a:lnTo>
                      <a:lnTo>
                        <a:pt x="259" y="754"/>
                      </a:lnTo>
                      <a:lnTo>
                        <a:pt x="267" y="785"/>
                      </a:lnTo>
                      <a:lnTo>
                        <a:pt x="275" y="817"/>
                      </a:lnTo>
                      <a:lnTo>
                        <a:pt x="285" y="849"/>
                      </a:lnTo>
                      <a:lnTo>
                        <a:pt x="295" y="881"/>
                      </a:lnTo>
                      <a:lnTo>
                        <a:pt x="306" y="912"/>
                      </a:lnTo>
                      <a:lnTo>
                        <a:pt x="318" y="942"/>
                      </a:lnTo>
                      <a:lnTo>
                        <a:pt x="329" y="973"/>
                      </a:lnTo>
                      <a:lnTo>
                        <a:pt x="342" y="1003"/>
                      </a:lnTo>
                      <a:lnTo>
                        <a:pt x="357" y="1032"/>
                      </a:lnTo>
                      <a:lnTo>
                        <a:pt x="371" y="1062"/>
                      </a:lnTo>
                      <a:lnTo>
                        <a:pt x="386" y="1090"/>
                      </a:lnTo>
                      <a:lnTo>
                        <a:pt x="403" y="1118"/>
                      </a:lnTo>
                      <a:lnTo>
                        <a:pt x="419" y="1147"/>
                      </a:lnTo>
                      <a:lnTo>
                        <a:pt x="436" y="1174"/>
                      </a:lnTo>
                      <a:lnTo>
                        <a:pt x="453" y="1201"/>
                      </a:lnTo>
                      <a:lnTo>
                        <a:pt x="472" y="1228"/>
                      </a:lnTo>
                      <a:lnTo>
                        <a:pt x="491" y="1254"/>
                      </a:lnTo>
                      <a:lnTo>
                        <a:pt x="511" y="1280"/>
                      </a:lnTo>
                      <a:lnTo>
                        <a:pt x="531" y="1305"/>
                      </a:lnTo>
                      <a:lnTo>
                        <a:pt x="553" y="1330"/>
                      </a:lnTo>
                      <a:lnTo>
                        <a:pt x="574" y="1353"/>
                      </a:lnTo>
                      <a:lnTo>
                        <a:pt x="595" y="1377"/>
                      </a:lnTo>
                      <a:lnTo>
                        <a:pt x="618" y="1401"/>
                      </a:lnTo>
                      <a:lnTo>
                        <a:pt x="641" y="1423"/>
                      </a:lnTo>
                      <a:lnTo>
                        <a:pt x="665" y="1445"/>
                      </a:lnTo>
                      <a:lnTo>
                        <a:pt x="690" y="1467"/>
                      </a:lnTo>
                      <a:lnTo>
                        <a:pt x="713" y="1487"/>
                      </a:lnTo>
                      <a:lnTo>
                        <a:pt x="739" y="1508"/>
                      </a:lnTo>
                      <a:lnTo>
                        <a:pt x="764" y="1527"/>
                      </a:lnTo>
                      <a:lnTo>
                        <a:pt x="791" y="1546"/>
                      </a:lnTo>
                      <a:lnTo>
                        <a:pt x="817" y="1565"/>
                      </a:lnTo>
                      <a:lnTo>
                        <a:pt x="844" y="1582"/>
                      </a:lnTo>
                      <a:lnTo>
                        <a:pt x="872" y="1600"/>
                      </a:lnTo>
                      <a:lnTo>
                        <a:pt x="900" y="1617"/>
                      </a:lnTo>
                      <a:lnTo>
                        <a:pt x="928" y="1632"/>
                      </a:lnTo>
                      <a:lnTo>
                        <a:pt x="957" y="1647"/>
                      </a:lnTo>
                      <a:lnTo>
                        <a:pt x="986" y="1662"/>
                      </a:lnTo>
                      <a:lnTo>
                        <a:pt x="1016" y="1676"/>
                      </a:lnTo>
                      <a:lnTo>
                        <a:pt x="1046" y="1689"/>
                      </a:lnTo>
                      <a:lnTo>
                        <a:pt x="1076" y="1702"/>
                      </a:lnTo>
                      <a:lnTo>
                        <a:pt x="1106" y="1714"/>
                      </a:lnTo>
                      <a:lnTo>
                        <a:pt x="1138" y="1724"/>
                      </a:lnTo>
                      <a:lnTo>
                        <a:pt x="1169" y="1734"/>
                      </a:lnTo>
                      <a:lnTo>
                        <a:pt x="1201" y="1743"/>
                      </a:lnTo>
                      <a:lnTo>
                        <a:pt x="1233" y="1752"/>
                      </a:lnTo>
                      <a:lnTo>
                        <a:pt x="1266" y="1761"/>
                      </a:lnTo>
                      <a:lnTo>
                        <a:pt x="1299" y="1768"/>
                      </a:lnTo>
                      <a:lnTo>
                        <a:pt x="1332" y="1774"/>
                      </a:lnTo>
                      <a:lnTo>
                        <a:pt x="1365" y="1780"/>
                      </a:lnTo>
                      <a:lnTo>
                        <a:pt x="1398" y="1784"/>
                      </a:lnTo>
                      <a:lnTo>
                        <a:pt x="1432" y="1788"/>
                      </a:lnTo>
                      <a:lnTo>
                        <a:pt x="1467" y="1790"/>
                      </a:lnTo>
                      <a:lnTo>
                        <a:pt x="1501" y="1793"/>
                      </a:lnTo>
                      <a:lnTo>
                        <a:pt x="1535" y="1794"/>
                      </a:lnTo>
                      <a:lnTo>
                        <a:pt x="1569" y="1795"/>
                      </a:lnTo>
                      <a:lnTo>
                        <a:pt x="1569" y="1795"/>
                      </a:lnTo>
                      <a:lnTo>
                        <a:pt x="1625" y="1794"/>
                      </a:lnTo>
                      <a:lnTo>
                        <a:pt x="1680" y="1790"/>
                      </a:lnTo>
                      <a:lnTo>
                        <a:pt x="1735" y="1784"/>
                      </a:lnTo>
                      <a:lnTo>
                        <a:pt x="1789" y="1777"/>
                      </a:lnTo>
                      <a:lnTo>
                        <a:pt x="1842" y="1767"/>
                      </a:lnTo>
                      <a:lnTo>
                        <a:pt x="1894" y="1755"/>
                      </a:lnTo>
                      <a:lnTo>
                        <a:pt x="1946" y="1742"/>
                      </a:lnTo>
                      <a:lnTo>
                        <a:pt x="1997" y="1725"/>
                      </a:lnTo>
                      <a:lnTo>
                        <a:pt x="2046" y="1708"/>
                      </a:lnTo>
                      <a:lnTo>
                        <a:pt x="2096" y="1688"/>
                      </a:lnTo>
                      <a:lnTo>
                        <a:pt x="2143" y="1666"/>
                      </a:lnTo>
                      <a:lnTo>
                        <a:pt x="2191" y="1643"/>
                      </a:lnTo>
                      <a:lnTo>
                        <a:pt x="2237" y="1618"/>
                      </a:lnTo>
                      <a:lnTo>
                        <a:pt x="2281" y="1592"/>
                      </a:lnTo>
                      <a:lnTo>
                        <a:pt x="2325" y="1562"/>
                      </a:lnTo>
                      <a:lnTo>
                        <a:pt x="2368" y="1533"/>
                      </a:lnTo>
                      <a:lnTo>
                        <a:pt x="2408" y="1501"/>
                      </a:lnTo>
                      <a:lnTo>
                        <a:pt x="2448" y="1468"/>
                      </a:lnTo>
                      <a:lnTo>
                        <a:pt x="2487" y="1434"/>
                      </a:lnTo>
                      <a:lnTo>
                        <a:pt x="2525" y="1397"/>
                      </a:lnTo>
                      <a:lnTo>
                        <a:pt x="2560" y="1359"/>
                      </a:lnTo>
                      <a:lnTo>
                        <a:pt x="2594" y="1322"/>
                      </a:lnTo>
                      <a:lnTo>
                        <a:pt x="2627" y="1280"/>
                      </a:lnTo>
                      <a:lnTo>
                        <a:pt x="2658" y="1239"/>
                      </a:lnTo>
                      <a:lnTo>
                        <a:pt x="2689" y="1196"/>
                      </a:lnTo>
                      <a:lnTo>
                        <a:pt x="2716" y="1153"/>
                      </a:lnTo>
                      <a:lnTo>
                        <a:pt x="2743" y="1108"/>
                      </a:lnTo>
                      <a:lnTo>
                        <a:pt x="2768" y="1062"/>
                      </a:lnTo>
                      <a:lnTo>
                        <a:pt x="2790" y="1015"/>
                      </a:lnTo>
                      <a:lnTo>
                        <a:pt x="2812" y="966"/>
                      </a:lnTo>
                      <a:lnTo>
                        <a:pt x="2832" y="918"/>
                      </a:lnTo>
                      <a:lnTo>
                        <a:pt x="2848" y="867"/>
                      </a:lnTo>
                      <a:lnTo>
                        <a:pt x="2728" y="987"/>
                      </a:lnTo>
                      <a:lnTo>
                        <a:pt x="2728" y="987"/>
                      </a:lnTo>
                      <a:lnTo>
                        <a:pt x="2721" y="994"/>
                      </a:lnTo>
                      <a:lnTo>
                        <a:pt x="2711" y="999"/>
                      </a:lnTo>
                      <a:lnTo>
                        <a:pt x="2702" y="1002"/>
                      </a:lnTo>
                      <a:lnTo>
                        <a:pt x="2691" y="1003"/>
                      </a:lnTo>
                      <a:lnTo>
                        <a:pt x="2691" y="1003"/>
                      </a:lnTo>
                      <a:lnTo>
                        <a:pt x="2681" y="1002"/>
                      </a:lnTo>
                      <a:lnTo>
                        <a:pt x="2671" y="999"/>
                      </a:lnTo>
                      <a:lnTo>
                        <a:pt x="2662" y="994"/>
                      </a:lnTo>
                      <a:lnTo>
                        <a:pt x="2653" y="987"/>
                      </a:lnTo>
                      <a:lnTo>
                        <a:pt x="2415" y="749"/>
                      </a:lnTo>
                      <a:lnTo>
                        <a:pt x="2415" y="749"/>
                      </a:lnTo>
                      <a:lnTo>
                        <a:pt x="2403" y="782"/>
                      </a:lnTo>
                      <a:lnTo>
                        <a:pt x="2390" y="813"/>
                      </a:lnTo>
                      <a:lnTo>
                        <a:pt x="2375" y="844"/>
                      </a:lnTo>
                      <a:lnTo>
                        <a:pt x="2359" y="875"/>
                      </a:lnTo>
                      <a:lnTo>
                        <a:pt x="2343" y="905"/>
                      </a:lnTo>
                      <a:lnTo>
                        <a:pt x="2325" y="933"/>
                      </a:lnTo>
                      <a:lnTo>
                        <a:pt x="2306" y="961"/>
                      </a:lnTo>
                      <a:lnTo>
                        <a:pt x="2286" y="990"/>
                      </a:lnTo>
                      <a:lnTo>
                        <a:pt x="2265" y="1016"/>
                      </a:lnTo>
                      <a:lnTo>
                        <a:pt x="2243" y="1042"/>
                      </a:lnTo>
                      <a:lnTo>
                        <a:pt x="2220" y="1066"/>
                      </a:lnTo>
                      <a:lnTo>
                        <a:pt x="2196" y="1091"/>
                      </a:lnTo>
                      <a:lnTo>
                        <a:pt x="2172" y="1114"/>
                      </a:lnTo>
                      <a:lnTo>
                        <a:pt x="2146" y="1136"/>
                      </a:lnTo>
                      <a:lnTo>
                        <a:pt x="2120" y="1157"/>
                      </a:lnTo>
                      <a:lnTo>
                        <a:pt x="2093" y="1179"/>
                      </a:lnTo>
                      <a:lnTo>
                        <a:pt x="2064" y="1198"/>
                      </a:lnTo>
                      <a:lnTo>
                        <a:pt x="2036" y="1215"/>
                      </a:lnTo>
                      <a:lnTo>
                        <a:pt x="2006" y="1233"/>
                      </a:lnTo>
                      <a:lnTo>
                        <a:pt x="1976" y="1249"/>
                      </a:lnTo>
                      <a:lnTo>
                        <a:pt x="1945" y="1264"/>
                      </a:lnTo>
                      <a:lnTo>
                        <a:pt x="1914" y="1278"/>
                      </a:lnTo>
                      <a:lnTo>
                        <a:pt x="1882" y="1291"/>
                      </a:lnTo>
                      <a:lnTo>
                        <a:pt x="1849" y="1301"/>
                      </a:lnTo>
                      <a:lnTo>
                        <a:pt x="1816" y="1312"/>
                      </a:lnTo>
                      <a:lnTo>
                        <a:pt x="1782" y="1320"/>
                      </a:lnTo>
                      <a:lnTo>
                        <a:pt x="1748" y="1329"/>
                      </a:lnTo>
                      <a:lnTo>
                        <a:pt x="1713" y="1334"/>
                      </a:lnTo>
                      <a:lnTo>
                        <a:pt x="1678" y="1339"/>
                      </a:lnTo>
                      <a:lnTo>
                        <a:pt x="1643" y="1343"/>
                      </a:lnTo>
                      <a:lnTo>
                        <a:pt x="1606" y="1345"/>
                      </a:lnTo>
                      <a:lnTo>
                        <a:pt x="1569" y="1346"/>
                      </a:lnTo>
                      <a:lnTo>
                        <a:pt x="1569" y="1346"/>
                      </a:lnTo>
                      <a:lnTo>
                        <a:pt x="1523" y="1345"/>
                      </a:lnTo>
                      <a:lnTo>
                        <a:pt x="1478" y="1342"/>
                      </a:lnTo>
                      <a:lnTo>
                        <a:pt x="1434" y="1336"/>
                      </a:lnTo>
                      <a:lnTo>
                        <a:pt x="1389" y="1327"/>
                      </a:lnTo>
                      <a:lnTo>
                        <a:pt x="1345" y="1318"/>
                      </a:lnTo>
                      <a:lnTo>
                        <a:pt x="1303" y="1306"/>
                      </a:lnTo>
                      <a:lnTo>
                        <a:pt x="1261" y="1292"/>
                      </a:lnTo>
                      <a:lnTo>
                        <a:pt x="1221" y="1275"/>
                      </a:lnTo>
                      <a:lnTo>
                        <a:pt x="1181" y="1258"/>
                      </a:lnTo>
                      <a:lnTo>
                        <a:pt x="1142" y="1238"/>
                      </a:lnTo>
                      <a:lnTo>
                        <a:pt x="1104" y="1216"/>
                      </a:lnTo>
                      <a:lnTo>
                        <a:pt x="1069" y="1193"/>
                      </a:lnTo>
                      <a:lnTo>
                        <a:pt x="1033" y="1168"/>
                      </a:lnTo>
                      <a:lnTo>
                        <a:pt x="999" y="1141"/>
                      </a:lnTo>
                      <a:lnTo>
                        <a:pt x="966" y="1114"/>
                      </a:lnTo>
                      <a:lnTo>
                        <a:pt x="935" y="1083"/>
                      </a:lnTo>
                      <a:lnTo>
                        <a:pt x="906" y="1052"/>
                      </a:lnTo>
                      <a:lnTo>
                        <a:pt x="877" y="1019"/>
                      </a:lnTo>
                      <a:lnTo>
                        <a:pt x="850" y="986"/>
                      </a:lnTo>
                      <a:lnTo>
                        <a:pt x="825" y="951"/>
                      </a:lnTo>
                      <a:lnTo>
                        <a:pt x="803" y="914"/>
                      </a:lnTo>
                      <a:lnTo>
                        <a:pt x="781" y="876"/>
                      </a:lnTo>
                      <a:lnTo>
                        <a:pt x="760" y="839"/>
                      </a:lnTo>
                      <a:lnTo>
                        <a:pt x="743" y="798"/>
                      </a:lnTo>
                      <a:lnTo>
                        <a:pt x="727" y="757"/>
                      </a:lnTo>
                      <a:lnTo>
                        <a:pt x="713" y="716"/>
                      </a:lnTo>
                      <a:lnTo>
                        <a:pt x="700" y="673"/>
                      </a:lnTo>
                      <a:lnTo>
                        <a:pt x="691" y="630"/>
                      </a:lnTo>
                      <a:lnTo>
                        <a:pt x="683" y="586"/>
                      </a:lnTo>
                      <a:lnTo>
                        <a:pt x="677" y="541"/>
                      </a:lnTo>
                      <a:lnTo>
                        <a:pt x="674" y="495"/>
                      </a:lnTo>
                      <a:lnTo>
                        <a:pt x="673" y="449"/>
                      </a:lnTo>
                      <a:lnTo>
                        <a:pt x="897" y="449"/>
                      </a:lnTo>
                      <a:lnTo>
                        <a:pt x="449" y="0"/>
                      </a:lnTo>
                      <a:lnTo>
                        <a:pt x="0" y="449"/>
                      </a:lnTo>
                      <a:lnTo>
                        <a:pt x="224" y="449"/>
                      </a:lnTo>
                      <a:close/>
                    </a:path>
                  </a:pathLst>
                </a:custGeom>
                <a:blipFill>
                  <a:blip r:embed="rId2" cstate="screen"/>
                  <a:stretch>
                    <a:fillRect/>
                  </a:stretch>
                </a:blipFill>
                <a:ln>
                  <a:noFill/>
                </a:ln>
                <a:effectLst/>
              </p:spPr>
              <p:txBody>
                <a:bodyPr wrap="none" lIns="134178" tIns="67090" rIns="134178" bIns="67090" anchor="ctr"/>
                <a:lstStyle/>
                <a:p>
                  <a:pPr defTabSz="1218565">
                    <a:defRPr/>
                  </a:pPr>
                  <a:endParaRPr lang="zh-CN" altLang="en-US" sz="1900" kern="0">
                    <a:solidFill>
                      <a:schemeClr val="bg1"/>
                    </a:solidFill>
                    <a:latin typeface="Arial" panose="020B0604020202020204"/>
                    <a:ea typeface="微软雅黑" panose="020B0503020204020204" pitchFamily="34" charset="-122"/>
                  </a:endParaRPr>
                </a:p>
              </p:txBody>
            </p:sp>
            <p:sp>
              <p:nvSpPr>
                <p:cNvPr id="33" name="Freeform 7"/>
                <p:cNvSpPr/>
                <p:nvPr/>
              </p:nvSpPr>
              <p:spPr bwMode="auto">
                <a:xfrm rot="5400000">
                  <a:off x="5140237" y="3783972"/>
                  <a:ext cx="2284948" cy="1439442"/>
                </a:xfrm>
                <a:custGeom>
                  <a:avLst/>
                  <a:gdLst>
                    <a:gd name="T0" fmla="*/ 2147483647 w 2849"/>
                    <a:gd name="T1" fmla="*/ 2147483647 h 1794"/>
                    <a:gd name="T2" fmla="*/ 2147483647 w 2849"/>
                    <a:gd name="T3" fmla="*/ 2088860183 h 1794"/>
                    <a:gd name="T4" fmla="*/ 2147483647 w 2849"/>
                    <a:gd name="T5" fmla="*/ 1912483007 h 1794"/>
                    <a:gd name="T6" fmla="*/ 2147483647 w 2849"/>
                    <a:gd name="T7" fmla="*/ 1743022479 h 1794"/>
                    <a:gd name="T8" fmla="*/ 2147483647 w 2849"/>
                    <a:gd name="T9" fmla="*/ 1580478600 h 1794"/>
                    <a:gd name="T10" fmla="*/ 2147483647 w 2849"/>
                    <a:gd name="T11" fmla="*/ 1421394360 h 1794"/>
                    <a:gd name="T12" fmla="*/ 2147483647 w 2849"/>
                    <a:gd name="T13" fmla="*/ 1265766801 h 1794"/>
                    <a:gd name="T14" fmla="*/ 2147483647 w 2849"/>
                    <a:gd name="T15" fmla="*/ 1118785382 h 1794"/>
                    <a:gd name="T16" fmla="*/ 2147483647 w 2849"/>
                    <a:gd name="T17" fmla="*/ 980449774 h 1794"/>
                    <a:gd name="T18" fmla="*/ 2147483647 w 2849"/>
                    <a:gd name="T19" fmla="*/ 845573806 h 1794"/>
                    <a:gd name="T20" fmla="*/ 2147483647 w 2849"/>
                    <a:gd name="T21" fmla="*/ 721071496 h 1794"/>
                    <a:gd name="T22" fmla="*/ 2147483647 w 2849"/>
                    <a:gd name="T23" fmla="*/ 605216148 h 1794"/>
                    <a:gd name="T24" fmla="*/ 2147483647 w 2849"/>
                    <a:gd name="T25" fmla="*/ 496277613 h 1794"/>
                    <a:gd name="T26" fmla="*/ 2147483647 w 2849"/>
                    <a:gd name="T27" fmla="*/ 395984889 h 1794"/>
                    <a:gd name="T28" fmla="*/ 2147483647 w 2849"/>
                    <a:gd name="T29" fmla="*/ 307796218 h 1794"/>
                    <a:gd name="T30" fmla="*/ 2147483647 w 2849"/>
                    <a:gd name="T31" fmla="*/ 228253441 h 1794"/>
                    <a:gd name="T32" fmla="*/ 2147483647 w 2849"/>
                    <a:gd name="T33" fmla="*/ 160814758 h 1794"/>
                    <a:gd name="T34" fmla="*/ 2147483647 w 2849"/>
                    <a:gd name="T35" fmla="*/ 103751090 h 1794"/>
                    <a:gd name="T36" fmla="*/ 2147483647 w 2849"/>
                    <a:gd name="T37" fmla="*/ 58792851 h 1794"/>
                    <a:gd name="T38" fmla="*/ 2147483647 w 2849"/>
                    <a:gd name="T39" fmla="*/ 25937444 h 1794"/>
                    <a:gd name="T40" fmla="*/ 2147483647 w 2849"/>
                    <a:gd name="T41" fmla="*/ 6916651 h 1794"/>
                    <a:gd name="T42" fmla="*/ 2147483647 w 2849"/>
                    <a:gd name="T43" fmla="*/ 0 h 1794"/>
                    <a:gd name="T44" fmla="*/ 2018256886 w 2849"/>
                    <a:gd name="T45" fmla="*/ 6916651 h 1794"/>
                    <a:gd name="T46" fmla="*/ 1738956500 w 2849"/>
                    <a:gd name="T47" fmla="*/ 46688716 h 1794"/>
                    <a:gd name="T48" fmla="*/ 1471292430 w 2849"/>
                    <a:gd name="T49" fmla="*/ 117584387 h 1794"/>
                    <a:gd name="T50" fmla="*/ 1215715985 w 2849"/>
                    <a:gd name="T51" fmla="*/ 221336792 h 1794"/>
                    <a:gd name="T52" fmla="*/ 980861511 w 2849"/>
                    <a:gd name="T53" fmla="*/ 351025356 h 1794"/>
                    <a:gd name="T54" fmla="*/ 759822778 w 2849"/>
                    <a:gd name="T55" fmla="*/ 506652586 h 1794"/>
                    <a:gd name="T56" fmla="*/ 559505523 w 2849"/>
                    <a:gd name="T57" fmla="*/ 686488087 h 1794"/>
                    <a:gd name="T58" fmla="*/ 383364339 w 2849"/>
                    <a:gd name="T59" fmla="*/ 888802862 h 1794"/>
                    <a:gd name="T60" fmla="*/ 227947343 w 2849"/>
                    <a:gd name="T61" fmla="*/ 1108410409 h 1794"/>
                    <a:gd name="T62" fmla="*/ 98431454 w 2849"/>
                    <a:gd name="T63" fmla="*/ 1347038741 h 1794"/>
                    <a:gd name="T64" fmla="*/ 0 w 2849"/>
                    <a:gd name="T65" fmla="*/ 1602959024 h 1794"/>
                    <a:gd name="T66" fmla="*/ 221038815 w 2849"/>
                    <a:gd name="T67" fmla="*/ 1385080639 h 1794"/>
                    <a:gd name="T68" fmla="*/ 272844891 w 2849"/>
                    <a:gd name="T69" fmla="*/ 1367788688 h 1794"/>
                    <a:gd name="T70" fmla="*/ 307382275 w 2849"/>
                    <a:gd name="T71" fmla="*/ 1374705336 h 1794"/>
                    <a:gd name="T72" fmla="*/ 747734825 w 2849"/>
                    <a:gd name="T73" fmla="*/ 1807002796 h 1794"/>
                    <a:gd name="T74" fmla="*/ 792632373 w 2849"/>
                    <a:gd name="T75" fmla="*/ 1696335099 h 1794"/>
                    <a:gd name="T76" fmla="*/ 873795094 w 2849"/>
                    <a:gd name="T77" fmla="*/ 1538978706 h 1794"/>
                    <a:gd name="T78" fmla="*/ 972227822 w 2849"/>
                    <a:gd name="T79" fmla="*/ 1391997287 h 1794"/>
                    <a:gd name="T80" fmla="*/ 1084473663 w 2849"/>
                    <a:gd name="T81" fmla="*/ 1257120990 h 1794"/>
                    <a:gd name="T82" fmla="*/ 1212261721 w 2849"/>
                    <a:gd name="T83" fmla="*/ 1137806167 h 1794"/>
                    <a:gd name="T84" fmla="*/ 1353865521 w 2849"/>
                    <a:gd name="T85" fmla="*/ 1030596794 h 1794"/>
                    <a:gd name="T86" fmla="*/ 1505829814 w 2849"/>
                    <a:gd name="T87" fmla="*/ 944137368 h 1794"/>
                    <a:gd name="T88" fmla="*/ 1669881732 w 2849"/>
                    <a:gd name="T89" fmla="*/ 871511239 h 1794"/>
                    <a:gd name="T90" fmla="*/ 1840842177 w 2849"/>
                    <a:gd name="T91" fmla="*/ 817905895 h 1794"/>
                    <a:gd name="T92" fmla="*/ 2022164100 w 2849"/>
                    <a:gd name="T93" fmla="*/ 786780975 h 1794"/>
                    <a:gd name="T94" fmla="*/ 2147483647 w 2849"/>
                    <a:gd name="T95" fmla="*/ 774676840 h 1794"/>
                    <a:gd name="T96" fmla="*/ 2147483647 w 2849"/>
                    <a:gd name="T97" fmla="*/ 781593489 h 1794"/>
                    <a:gd name="T98" fmla="*/ 2147483647 w 2849"/>
                    <a:gd name="T99" fmla="*/ 823094697 h 1794"/>
                    <a:gd name="T100" fmla="*/ 2147483647 w 2849"/>
                    <a:gd name="T101" fmla="*/ 895720825 h 1794"/>
                    <a:gd name="T102" fmla="*/ 2147483647 w 2849"/>
                    <a:gd name="T103" fmla="*/ 997742712 h 1794"/>
                    <a:gd name="T104" fmla="*/ 2147483647 w 2849"/>
                    <a:gd name="T105" fmla="*/ 1129160356 h 1794"/>
                    <a:gd name="T106" fmla="*/ 2147483647 w 2849"/>
                    <a:gd name="T107" fmla="*/ 1283058424 h 1794"/>
                    <a:gd name="T108" fmla="*/ 2147483647 w 2849"/>
                    <a:gd name="T109" fmla="*/ 1457706767 h 1794"/>
                    <a:gd name="T110" fmla="*/ 2147483647 w 2849"/>
                    <a:gd name="T111" fmla="*/ 1653104728 h 1794"/>
                    <a:gd name="T112" fmla="*/ 2147483647 w 2849"/>
                    <a:gd name="T113" fmla="*/ 1864066464 h 1794"/>
                    <a:gd name="T114" fmla="*/ 2147483647 w 2849"/>
                    <a:gd name="T115" fmla="*/ 2088860183 h 1794"/>
                    <a:gd name="T116" fmla="*/ 2147483647 w 2849"/>
                    <a:gd name="T117" fmla="*/ 2147483647 h 1794"/>
                    <a:gd name="T118" fmla="*/ 2147483647 w 2849"/>
                    <a:gd name="T119" fmla="*/ 2147483647 h 179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2849"/>
                    <a:gd name="T181" fmla="*/ 0 h 1794"/>
                    <a:gd name="T182" fmla="*/ 2849 w 2849"/>
                    <a:gd name="T183" fmla="*/ 1794 h 179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2849" h="1794">
                      <a:moveTo>
                        <a:pt x="2625" y="1345"/>
                      </a:moveTo>
                      <a:lnTo>
                        <a:pt x="2625" y="1345"/>
                      </a:lnTo>
                      <a:lnTo>
                        <a:pt x="2623" y="1311"/>
                      </a:lnTo>
                      <a:lnTo>
                        <a:pt x="2622" y="1276"/>
                      </a:lnTo>
                      <a:lnTo>
                        <a:pt x="2620" y="1242"/>
                      </a:lnTo>
                      <a:lnTo>
                        <a:pt x="2618" y="1208"/>
                      </a:lnTo>
                      <a:lnTo>
                        <a:pt x="2614" y="1174"/>
                      </a:lnTo>
                      <a:lnTo>
                        <a:pt x="2609" y="1141"/>
                      </a:lnTo>
                      <a:lnTo>
                        <a:pt x="2603" y="1106"/>
                      </a:lnTo>
                      <a:lnTo>
                        <a:pt x="2597" y="1075"/>
                      </a:lnTo>
                      <a:lnTo>
                        <a:pt x="2590" y="1041"/>
                      </a:lnTo>
                      <a:lnTo>
                        <a:pt x="2582" y="1008"/>
                      </a:lnTo>
                      <a:lnTo>
                        <a:pt x="2574" y="977"/>
                      </a:lnTo>
                      <a:lnTo>
                        <a:pt x="2564" y="945"/>
                      </a:lnTo>
                      <a:lnTo>
                        <a:pt x="2554" y="914"/>
                      </a:lnTo>
                      <a:lnTo>
                        <a:pt x="2543" y="882"/>
                      </a:lnTo>
                      <a:lnTo>
                        <a:pt x="2531" y="851"/>
                      </a:lnTo>
                      <a:lnTo>
                        <a:pt x="2518" y="822"/>
                      </a:lnTo>
                      <a:lnTo>
                        <a:pt x="2505" y="791"/>
                      </a:lnTo>
                      <a:lnTo>
                        <a:pt x="2491" y="762"/>
                      </a:lnTo>
                      <a:lnTo>
                        <a:pt x="2477" y="732"/>
                      </a:lnTo>
                      <a:lnTo>
                        <a:pt x="2462" y="704"/>
                      </a:lnTo>
                      <a:lnTo>
                        <a:pt x="2446" y="675"/>
                      </a:lnTo>
                      <a:lnTo>
                        <a:pt x="2430" y="647"/>
                      </a:lnTo>
                      <a:lnTo>
                        <a:pt x="2412" y="620"/>
                      </a:lnTo>
                      <a:lnTo>
                        <a:pt x="2394" y="593"/>
                      </a:lnTo>
                      <a:lnTo>
                        <a:pt x="2377" y="567"/>
                      </a:lnTo>
                      <a:lnTo>
                        <a:pt x="2357" y="540"/>
                      </a:lnTo>
                      <a:lnTo>
                        <a:pt x="2338" y="515"/>
                      </a:lnTo>
                      <a:lnTo>
                        <a:pt x="2318" y="489"/>
                      </a:lnTo>
                      <a:lnTo>
                        <a:pt x="2296" y="464"/>
                      </a:lnTo>
                      <a:lnTo>
                        <a:pt x="2275" y="440"/>
                      </a:lnTo>
                      <a:lnTo>
                        <a:pt x="2253" y="417"/>
                      </a:lnTo>
                      <a:lnTo>
                        <a:pt x="2230" y="393"/>
                      </a:lnTo>
                      <a:lnTo>
                        <a:pt x="2207" y="371"/>
                      </a:lnTo>
                      <a:lnTo>
                        <a:pt x="2183" y="350"/>
                      </a:lnTo>
                      <a:lnTo>
                        <a:pt x="2159" y="328"/>
                      </a:lnTo>
                      <a:lnTo>
                        <a:pt x="2135" y="307"/>
                      </a:lnTo>
                      <a:lnTo>
                        <a:pt x="2110" y="287"/>
                      </a:lnTo>
                      <a:lnTo>
                        <a:pt x="2084" y="267"/>
                      </a:lnTo>
                      <a:lnTo>
                        <a:pt x="2058" y="248"/>
                      </a:lnTo>
                      <a:lnTo>
                        <a:pt x="2031" y="229"/>
                      </a:lnTo>
                      <a:lnTo>
                        <a:pt x="2003" y="211"/>
                      </a:lnTo>
                      <a:lnTo>
                        <a:pt x="1976" y="195"/>
                      </a:lnTo>
                      <a:lnTo>
                        <a:pt x="1948" y="178"/>
                      </a:lnTo>
                      <a:lnTo>
                        <a:pt x="1920" y="162"/>
                      </a:lnTo>
                      <a:lnTo>
                        <a:pt x="1891" y="146"/>
                      </a:lnTo>
                      <a:lnTo>
                        <a:pt x="1862" y="132"/>
                      </a:lnTo>
                      <a:lnTo>
                        <a:pt x="1832" y="118"/>
                      </a:lnTo>
                      <a:lnTo>
                        <a:pt x="1803" y="105"/>
                      </a:lnTo>
                      <a:lnTo>
                        <a:pt x="1772" y="93"/>
                      </a:lnTo>
                      <a:lnTo>
                        <a:pt x="1741" y="81"/>
                      </a:lnTo>
                      <a:lnTo>
                        <a:pt x="1711" y="71"/>
                      </a:lnTo>
                      <a:lnTo>
                        <a:pt x="1679" y="60"/>
                      </a:lnTo>
                      <a:lnTo>
                        <a:pt x="1647" y="51"/>
                      </a:lnTo>
                      <a:lnTo>
                        <a:pt x="1615" y="43"/>
                      </a:lnTo>
                      <a:lnTo>
                        <a:pt x="1583" y="34"/>
                      </a:lnTo>
                      <a:lnTo>
                        <a:pt x="1550" y="27"/>
                      </a:lnTo>
                      <a:lnTo>
                        <a:pt x="1517" y="20"/>
                      </a:lnTo>
                      <a:lnTo>
                        <a:pt x="1484" y="15"/>
                      </a:lnTo>
                      <a:lnTo>
                        <a:pt x="1450" y="11"/>
                      </a:lnTo>
                      <a:lnTo>
                        <a:pt x="1417" y="7"/>
                      </a:lnTo>
                      <a:lnTo>
                        <a:pt x="1382" y="4"/>
                      </a:lnTo>
                      <a:lnTo>
                        <a:pt x="1348" y="1"/>
                      </a:lnTo>
                      <a:lnTo>
                        <a:pt x="1314" y="0"/>
                      </a:lnTo>
                      <a:lnTo>
                        <a:pt x="1278" y="0"/>
                      </a:lnTo>
                      <a:lnTo>
                        <a:pt x="1223" y="1"/>
                      </a:lnTo>
                      <a:lnTo>
                        <a:pt x="1167" y="4"/>
                      </a:lnTo>
                      <a:lnTo>
                        <a:pt x="1113" y="9"/>
                      </a:lnTo>
                      <a:lnTo>
                        <a:pt x="1060" y="18"/>
                      </a:lnTo>
                      <a:lnTo>
                        <a:pt x="1007" y="27"/>
                      </a:lnTo>
                      <a:lnTo>
                        <a:pt x="954" y="39"/>
                      </a:lnTo>
                      <a:lnTo>
                        <a:pt x="903" y="53"/>
                      </a:lnTo>
                      <a:lnTo>
                        <a:pt x="852" y="68"/>
                      </a:lnTo>
                      <a:lnTo>
                        <a:pt x="801" y="86"/>
                      </a:lnTo>
                      <a:lnTo>
                        <a:pt x="753" y="106"/>
                      </a:lnTo>
                      <a:lnTo>
                        <a:pt x="704" y="128"/>
                      </a:lnTo>
                      <a:lnTo>
                        <a:pt x="658" y="151"/>
                      </a:lnTo>
                      <a:lnTo>
                        <a:pt x="612" y="176"/>
                      </a:lnTo>
                      <a:lnTo>
                        <a:pt x="568" y="203"/>
                      </a:lnTo>
                      <a:lnTo>
                        <a:pt x="524" y="231"/>
                      </a:lnTo>
                      <a:lnTo>
                        <a:pt x="481" y="261"/>
                      </a:lnTo>
                      <a:lnTo>
                        <a:pt x="440" y="293"/>
                      </a:lnTo>
                      <a:lnTo>
                        <a:pt x="400" y="326"/>
                      </a:lnTo>
                      <a:lnTo>
                        <a:pt x="362" y="361"/>
                      </a:lnTo>
                      <a:lnTo>
                        <a:pt x="324" y="397"/>
                      </a:lnTo>
                      <a:lnTo>
                        <a:pt x="289" y="435"/>
                      </a:lnTo>
                      <a:lnTo>
                        <a:pt x="255" y="473"/>
                      </a:lnTo>
                      <a:lnTo>
                        <a:pt x="222" y="514"/>
                      </a:lnTo>
                      <a:lnTo>
                        <a:pt x="190" y="555"/>
                      </a:lnTo>
                      <a:lnTo>
                        <a:pt x="160" y="597"/>
                      </a:lnTo>
                      <a:lnTo>
                        <a:pt x="132" y="641"/>
                      </a:lnTo>
                      <a:lnTo>
                        <a:pt x="106" y="686"/>
                      </a:lnTo>
                      <a:lnTo>
                        <a:pt x="81" y="732"/>
                      </a:lnTo>
                      <a:lnTo>
                        <a:pt x="57" y="779"/>
                      </a:lnTo>
                      <a:lnTo>
                        <a:pt x="36" y="828"/>
                      </a:lnTo>
                      <a:lnTo>
                        <a:pt x="17" y="877"/>
                      </a:lnTo>
                      <a:lnTo>
                        <a:pt x="0" y="927"/>
                      </a:lnTo>
                      <a:lnTo>
                        <a:pt x="120" y="806"/>
                      </a:lnTo>
                      <a:lnTo>
                        <a:pt x="128" y="801"/>
                      </a:lnTo>
                      <a:lnTo>
                        <a:pt x="138" y="795"/>
                      </a:lnTo>
                      <a:lnTo>
                        <a:pt x="147" y="792"/>
                      </a:lnTo>
                      <a:lnTo>
                        <a:pt x="158" y="791"/>
                      </a:lnTo>
                      <a:lnTo>
                        <a:pt x="167" y="792"/>
                      </a:lnTo>
                      <a:lnTo>
                        <a:pt x="178" y="795"/>
                      </a:lnTo>
                      <a:lnTo>
                        <a:pt x="186" y="801"/>
                      </a:lnTo>
                      <a:lnTo>
                        <a:pt x="194" y="806"/>
                      </a:lnTo>
                      <a:lnTo>
                        <a:pt x="433" y="1045"/>
                      </a:lnTo>
                      <a:lnTo>
                        <a:pt x="446" y="1013"/>
                      </a:lnTo>
                      <a:lnTo>
                        <a:pt x="459" y="981"/>
                      </a:lnTo>
                      <a:lnTo>
                        <a:pt x="473" y="951"/>
                      </a:lnTo>
                      <a:lnTo>
                        <a:pt x="488" y="920"/>
                      </a:lnTo>
                      <a:lnTo>
                        <a:pt x="506" y="890"/>
                      </a:lnTo>
                      <a:lnTo>
                        <a:pt x="524" y="861"/>
                      </a:lnTo>
                      <a:lnTo>
                        <a:pt x="543" y="832"/>
                      </a:lnTo>
                      <a:lnTo>
                        <a:pt x="563" y="805"/>
                      </a:lnTo>
                      <a:lnTo>
                        <a:pt x="584" y="778"/>
                      </a:lnTo>
                      <a:lnTo>
                        <a:pt x="605" y="752"/>
                      </a:lnTo>
                      <a:lnTo>
                        <a:pt x="628" y="727"/>
                      </a:lnTo>
                      <a:lnTo>
                        <a:pt x="653" y="704"/>
                      </a:lnTo>
                      <a:lnTo>
                        <a:pt x="677" y="680"/>
                      </a:lnTo>
                      <a:lnTo>
                        <a:pt x="702" y="658"/>
                      </a:lnTo>
                      <a:lnTo>
                        <a:pt x="729" y="636"/>
                      </a:lnTo>
                      <a:lnTo>
                        <a:pt x="756" y="616"/>
                      </a:lnTo>
                      <a:lnTo>
                        <a:pt x="784" y="596"/>
                      </a:lnTo>
                      <a:lnTo>
                        <a:pt x="813" y="579"/>
                      </a:lnTo>
                      <a:lnTo>
                        <a:pt x="843" y="561"/>
                      </a:lnTo>
                      <a:lnTo>
                        <a:pt x="872" y="546"/>
                      </a:lnTo>
                      <a:lnTo>
                        <a:pt x="903" y="530"/>
                      </a:lnTo>
                      <a:lnTo>
                        <a:pt x="935" y="516"/>
                      </a:lnTo>
                      <a:lnTo>
                        <a:pt x="967" y="504"/>
                      </a:lnTo>
                      <a:lnTo>
                        <a:pt x="1000" y="492"/>
                      </a:lnTo>
                      <a:lnTo>
                        <a:pt x="1033" y="482"/>
                      </a:lnTo>
                      <a:lnTo>
                        <a:pt x="1066" y="473"/>
                      </a:lnTo>
                      <a:lnTo>
                        <a:pt x="1100" y="465"/>
                      </a:lnTo>
                      <a:lnTo>
                        <a:pt x="1136" y="459"/>
                      </a:lnTo>
                      <a:lnTo>
                        <a:pt x="1171" y="455"/>
                      </a:lnTo>
                      <a:lnTo>
                        <a:pt x="1206" y="451"/>
                      </a:lnTo>
                      <a:lnTo>
                        <a:pt x="1242" y="449"/>
                      </a:lnTo>
                      <a:lnTo>
                        <a:pt x="1278" y="448"/>
                      </a:lnTo>
                      <a:lnTo>
                        <a:pt x="1324" y="449"/>
                      </a:lnTo>
                      <a:lnTo>
                        <a:pt x="1371" y="452"/>
                      </a:lnTo>
                      <a:lnTo>
                        <a:pt x="1415" y="458"/>
                      </a:lnTo>
                      <a:lnTo>
                        <a:pt x="1459" y="466"/>
                      </a:lnTo>
                      <a:lnTo>
                        <a:pt x="1503" y="476"/>
                      </a:lnTo>
                      <a:lnTo>
                        <a:pt x="1545" y="489"/>
                      </a:lnTo>
                      <a:lnTo>
                        <a:pt x="1587" y="503"/>
                      </a:lnTo>
                      <a:lnTo>
                        <a:pt x="1628" y="518"/>
                      </a:lnTo>
                      <a:lnTo>
                        <a:pt x="1668" y="536"/>
                      </a:lnTo>
                      <a:lnTo>
                        <a:pt x="1706" y="556"/>
                      </a:lnTo>
                      <a:lnTo>
                        <a:pt x="1744" y="577"/>
                      </a:lnTo>
                      <a:lnTo>
                        <a:pt x="1780" y="601"/>
                      </a:lnTo>
                      <a:lnTo>
                        <a:pt x="1816" y="626"/>
                      </a:lnTo>
                      <a:lnTo>
                        <a:pt x="1850" y="653"/>
                      </a:lnTo>
                      <a:lnTo>
                        <a:pt x="1882" y="681"/>
                      </a:lnTo>
                      <a:lnTo>
                        <a:pt x="1913" y="711"/>
                      </a:lnTo>
                      <a:lnTo>
                        <a:pt x="1943" y="742"/>
                      </a:lnTo>
                      <a:lnTo>
                        <a:pt x="1970" y="775"/>
                      </a:lnTo>
                      <a:lnTo>
                        <a:pt x="1998" y="809"/>
                      </a:lnTo>
                      <a:lnTo>
                        <a:pt x="2022" y="843"/>
                      </a:lnTo>
                      <a:lnTo>
                        <a:pt x="2046" y="880"/>
                      </a:lnTo>
                      <a:lnTo>
                        <a:pt x="2067" y="917"/>
                      </a:lnTo>
                      <a:lnTo>
                        <a:pt x="2087" y="956"/>
                      </a:lnTo>
                      <a:lnTo>
                        <a:pt x="2105" y="995"/>
                      </a:lnTo>
                      <a:lnTo>
                        <a:pt x="2122" y="1037"/>
                      </a:lnTo>
                      <a:lnTo>
                        <a:pt x="2136" y="1078"/>
                      </a:lnTo>
                      <a:lnTo>
                        <a:pt x="2148" y="1121"/>
                      </a:lnTo>
                      <a:lnTo>
                        <a:pt x="2158" y="1164"/>
                      </a:lnTo>
                      <a:lnTo>
                        <a:pt x="2165" y="1208"/>
                      </a:lnTo>
                      <a:lnTo>
                        <a:pt x="2171" y="1254"/>
                      </a:lnTo>
                      <a:lnTo>
                        <a:pt x="2175" y="1299"/>
                      </a:lnTo>
                      <a:lnTo>
                        <a:pt x="2176" y="1345"/>
                      </a:lnTo>
                      <a:lnTo>
                        <a:pt x="1952" y="1345"/>
                      </a:lnTo>
                      <a:lnTo>
                        <a:pt x="2400" y="1794"/>
                      </a:lnTo>
                      <a:lnTo>
                        <a:pt x="2849" y="1345"/>
                      </a:lnTo>
                      <a:lnTo>
                        <a:pt x="2625" y="1345"/>
                      </a:lnTo>
                      <a:close/>
                    </a:path>
                  </a:pathLst>
                </a:custGeom>
                <a:blipFill>
                  <a:blip r:embed="rId3" cstate="screen"/>
                  <a:stretch>
                    <a:fillRect/>
                  </a:stretch>
                </a:blipFill>
                <a:ln w="9525">
                  <a:noFill/>
                  <a:round/>
                </a:ln>
              </p:spPr>
              <p:txBody>
                <a:bodyPr wrap="none" lIns="134178" tIns="67090" rIns="134178" bIns="67090" anchor="ctr"/>
                <a:lstStyle/>
                <a:p>
                  <a:pPr defTabSz="1218565">
                    <a:defRPr/>
                  </a:pPr>
                  <a:endParaRPr lang="zh-CN" altLang="en-US" sz="1900" kern="0">
                    <a:solidFill>
                      <a:schemeClr val="bg1"/>
                    </a:solidFill>
                  </a:endParaRPr>
                </a:p>
              </p:txBody>
            </p:sp>
            <p:sp>
              <p:nvSpPr>
                <p:cNvPr id="34" name="WordArt 9"/>
                <p:cNvSpPr>
                  <a:spLocks noChangeArrowheads="1" noChangeShapeType="1" noTextEdit="1"/>
                </p:cNvSpPr>
                <p:nvPr/>
              </p:nvSpPr>
              <p:spPr bwMode="auto">
                <a:xfrm rot="16200000">
                  <a:off x="4978092" y="3574202"/>
                  <a:ext cx="1721947" cy="1604116"/>
                </a:xfrm>
                <a:prstGeom prst="rect">
                  <a:avLst/>
                </a:prstGeom>
              </p:spPr>
              <p:txBody>
                <a:bodyPr spcFirstLastPara="1" wrap="none" lIns="121710" tIns="60854" rIns="121710" bIns="60854" fromWordArt="1">
                  <a:prstTxWarp prst="textArchUp">
                    <a:avLst>
                      <a:gd name="adj" fmla="val 12276668"/>
                    </a:avLst>
                  </a:prstTxWarp>
                </a:bodyPr>
                <a:lstStyle/>
                <a:p>
                  <a:pPr algn="ctr" defTabSz="1218565">
                    <a:defRPr/>
                  </a:pPr>
                  <a:r>
                    <a:rPr lang="zh-CN" altLang="en-US" sz="900" kern="10" dirty="0">
                      <a:ln w="9525">
                        <a:noFill/>
                        <a:round/>
                      </a:ln>
                      <a:solidFill>
                        <a:schemeClr val="bg1"/>
                      </a:solidFill>
                      <a:latin typeface="微软雅黑" panose="020B0503020204020204" pitchFamily="34" charset="-122"/>
                      <a:ea typeface="微软雅黑" panose="020B0503020204020204" pitchFamily="34" charset="-122"/>
                    </a:rPr>
                    <a:t>       </a:t>
                  </a:r>
                  <a:endParaRPr lang="zh-CN" altLang="en-US" sz="900" kern="10" dirty="0">
                    <a:ln w="9525">
                      <a:noFill/>
                      <a:round/>
                    </a:ln>
                    <a:solidFill>
                      <a:schemeClr val="bg1"/>
                    </a:solidFill>
                    <a:latin typeface="微软雅黑" panose="020B0503020204020204" pitchFamily="34" charset="-122"/>
                    <a:ea typeface="微软雅黑" panose="020B0503020204020204" pitchFamily="34" charset="-122"/>
                  </a:endParaRPr>
                </a:p>
              </p:txBody>
            </p:sp>
            <p:sp>
              <p:nvSpPr>
                <p:cNvPr id="35" name="WordArt 9"/>
                <p:cNvSpPr>
                  <a:spLocks noChangeArrowheads="1" noChangeShapeType="1" noTextEdit="1"/>
                </p:cNvSpPr>
                <p:nvPr/>
              </p:nvSpPr>
              <p:spPr bwMode="auto">
                <a:xfrm rot="5400000">
                  <a:off x="5211610" y="3653631"/>
                  <a:ext cx="1721948" cy="1604116"/>
                </a:xfrm>
                <a:prstGeom prst="rect">
                  <a:avLst/>
                </a:prstGeom>
              </p:spPr>
              <p:txBody>
                <a:bodyPr spcFirstLastPara="1" wrap="none" lIns="121710" tIns="60854" rIns="121710" bIns="60854" fromWordArt="1">
                  <a:prstTxWarp prst="textArchUp">
                    <a:avLst>
                      <a:gd name="adj" fmla="val 12276668"/>
                    </a:avLst>
                  </a:prstTxWarp>
                </a:bodyPr>
                <a:lstStyle/>
                <a:p>
                  <a:pPr algn="ctr" defTabSz="1218565">
                    <a:defRPr/>
                  </a:pPr>
                  <a:r>
                    <a:rPr lang="zh-CN" altLang="en-US" sz="900" kern="10" dirty="0">
                      <a:ln w="9525">
                        <a:noFill/>
                        <a:round/>
                      </a:ln>
                      <a:solidFill>
                        <a:schemeClr val="bg1"/>
                      </a:solidFill>
                      <a:latin typeface="微软雅黑" panose="020B0503020204020204" pitchFamily="34" charset="-122"/>
                      <a:ea typeface="微软雅黑" panose="020B0503020204020204" pitchFamily="34" charset="-122"/>
                    </a:rPr>
                    <a:t>       </a:t>
                  </a:r>
                  <a:endParaRPr lang="zh-CN" altLang="en-US" sz="900" kern="10" dirty="0">
                    <a:ln w="9525">
                      <a:noFill/>
                      <a:round/>
                    </a:ln>
                    <a:solidFill>
                      <a:schemeClr val="bg1"/>
                    </a:solidFill>
                    <a:latin typeface="微软雅黑" panose="020B0503020204020204" pitchFamily="34" charset="-122"/>
                    <a:ea typeface="微软雅黑" panose="020B0503020204020204" pitchFamily="34" charset="-122"/>
                  </a:endParaRPr>
                </a:p>
              </p:txBody>
            </p:sp>
            <p:sp>
              <p:nvSpPr>
                <p:cNvPr id="36" name="Text Box 16"/>
                <p:cNvSpPr txBox="1">
                  <a:spLocks noChangeArrowheads="1"/>
                </p:cNvSpPr>
                <p:nvPr/>
              </p:nvSpPr>
              <p:spPr bwMode="auto">
                <a:xfrm>
                  <a:off x="5130104" y="4049205"/>
                  <a:ext cx="1604117" cy="588465"/>
                </a:xfrm>
                <a:prstGeom prst="rect">
                  <a:avLst/>
                </a:prstGeom>
                <a:noFill/>
                <a:ln w="9525">
                  <a:noFill/>
                  <a:miter lim="800000"/>
                </a:ln>
              </p:spPr>
              <p:txBody>
                <a:bodyPr wrap="square" lIns="134178" tIns="67090" rIns="134178" bIns="67090">
                  <a:spAutoFit/>
                </a:bodyPr>
                <a:lstStyle/>
                <a:p>
                  <a:pPr algn="ctr" fontAlgn="base">
                    <a:spcBef>
                      <a:spcPct val="0"/>
                    </a:spcBef>
                    <a:spcAft>
                      <a:spcPct val="0"/>
                    </a:spcAft>
                  </a:pPr>
                  <a:r>
                    <a:rPr lang="zh-CN" altLang="en-US" sz="2800" b="1" kern="100" dirty="0">
                      <a:solidFill>
                        <a:srgbClr val="C00000"/>
                      </a:solidFill>
                      <a:latin typeface="微软雅黑" panose="020B0503020204020204" pitchFamily="34" charset="-122"/>
                      <a:ea typeface="微软雅黑" panose="020B0503020204020204" pitchFamily="34" charset="-122"/>
                      <a:sym typeface="+mn-lt"/>
                    </a:rPr>
                    <a:t>世界一流</a:t>
                  </a:r>
                  <a:endParaRPr lang="en-US" altLang="ko-KR" sz="2800" b="1" kern="100" dirty="0">
                    <a:solidFill>
                      <a:srgbClr val="C00000"/>
                    </a:solidFill>
                    <a:latin typeface="微软雅黑" panose="020B0503020204020204" pitchFamily="34" charset="-122"/>
                    <a:ea typeface="微软雅黑" panose="020B0503020204020204" pitchFamily="34" charset="-122"/>
                  </a:endParaRPr>
                </a:p>
                <a:p>
                  <a:pPr algn="ctr" fontAlgn="base">
                    <a:spcBef>
                      <a:spcPct val="0"/>
                    </a:spcBef>
                    <a:spcAft>
                      <a:spcPct val="0"/>
                    </a:spcAft>
                  </a:pPr>
                  <a:r>
                    <a:rPr lang="zh-CN" altLang="en-US" sz="2800" b="1" kern="1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lt"/>
                    </a:rPr>
                    <a:t>卓越人才</a:t>
                  </a:r>
                  <a:endParaRPr lang="en-US" altLang="zh-CN" sz="2800" b="1" kern="1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grpSp>
          <p:sp>
            <p:nvSpPr>
              <p:cNvPr id="29" name="文本框 28"/>
              <p:cNvSpPr txBox="1"/>
              <p:nvPr/>
            </p:nvSpPr>
            <p:spPr>
              <a:xfrm>
                <a:off x="4043862" y="2040142"/>
                <a:ext cx="595506" cy="2835896"/>
              </a:xfrm>
              <a:prstGeom prst="rect">
                <a:avLst/>
              </a:prstGeom>
              <a:noFill/>
            </p:spPr>
            <p:txBody>
              <a:bodyPr vert="eaVert" wrap="square" rtlCol="0">
                <a:spAutoFit/>
              </a:bodyPr>
              <a:lstStyle/>
              <a:p>
                <a:r>
                  <a:rPr lang="zh-CN" altLang="en-US" sz="2200" b="1" dirty="0">
                    <a:solidFill>
                      <a:schemeClr val="bg1"/>
                    </a:solidFill>
                    <a:latin typeface="微软雅黑" panose="020B0503020204020204" pitchFamily="34" charset="-122"/>
                    <a:ea typeface="微软雅黑" panose="020B0503020204020204" pitchFamily="34" charset="-122"/>
                  </a:rPr>
                  <a:t>培 育 人 才</a:t>
                </a:r>
                <a:endParaRPr lang="zh-CN" altLang="en-US" sz="2200" b="1" dirty="0">
                  <a:solidFill>
                    <a:schemeClr val="bg1"/>
                  </a:solidFill>
                  <a:latin typeface="微软雅黑" panose="020B0503020204020204" pitchFamily="34" charset="-122"/>
                  <a:ea typeface="微软雅黑" panose="020B0503020204020204" pitchFamily="34" charset="-122"/>
                </a:endParaRPr>
              </a:p>
            </p:txBody>
          </p:sp>
          <p:sp>
            <p:nvSpPr>
              <p:cNvPr id="30" name="文本框 29"/>
              <p:cNvSpPr txBox="1"/>
              <p:nvPr/>
            </p:nvSpPr>
            <p:spPr>
              <a:xfrm>
                <a:off x="7479568" y="1993520"/>
                <a:ext cx="595506" cy="2772749"/>
              </a:xfrm>
              <a:prstGeom prst="rect">
                <a:avLst/>
              </a:prstGeom>
              <a:noFill/>
            </p:spPr>
            <p:txBody>
              <a:bodyPr vert="eaVert" wrap="square" rtlCol="0">
                <a:spAutoFit/>
              </a:bodyPr>
              <a:lstStyle/>
              <a:p>
                <a:r>
                  <a:rPr lang="zh-CN" altLang="en-US" sz="2200" b="1" dirty="0">
                    <a:solidFill>
                      <a:schemeClr val="bg1"/>
                    </a:solidFill>
                    <a:latin typeface="微软雅黑" panose="020B0503020204020204" pitchFamily="34" charset="-122"/>
                    <a:ea typeface="微软雅黑" panose="020B0503020204020204" pitchFamily="34" charset="-122"/>
                  </a:rPr>
                  <a:t>形 成 模 式</a:t>
                </a:r>
                <a:endParaRPr lang="zh-CN" altLang="en-US" sz="2200" b="1" dirty="0">
                  <a:solidFill>
                    <a:schemeClr val="bg1"/>
                  </a:solidFill>
                  <a:latin typeface="微软雅黑" panose="020B0503020204020204" pitchFamily="34" charset="-122"/>
                  <a:ea typeface="微软雅黑" panose="020B0503020204020204" pitchFamily="34" charset="-122"/>
                </a:endParaRPr>
              </a:p>
            </p:txBody>
          </p:sp>
        </p:grpSp>
        <p:grpSp>
          <p:nvGrpSpPr>
            <p:cNvPr id="15" name="组合 14"/>
            <p:cNvGrpSpPr/>
            <p:nvPr/>
          </p:nvGrpSpPr>
          <p:grpSpPr>
            <a:xfrm>
              <a:off x="970209" y="1878452"/>
              <a:ext cx="1979317" cy="2229623"/>
              <a:chOff x="994199" y="1336538"/>
              <a:chExt cx="1979317" cy="2121873"/>
            </a:xfrm>
          </p:grpSpPr>
          <p:sp>
            <p:nvSpPr>
              <p:cNvPr id="26" name="矩形 25"/>
              <p:cNvSpPr/>
              <p:nvPr/>
            </p:nvSpPr>
            <p:spPr>
              <a:xfrm>
                <a:off x="994199" y="1336538"/>
                <a:ext cx="1979317" cy="2121873"/>
              </a:xfrm>
              <a:prstGeom prst="rect">
                <a:avLst/>
              </a:prstGeom>
              <a:solidFill>
                <a:srgbClr val="DB6413"/>
              </a:solidFill>
              <a:ln w="12700" cap="flat" cmpd="sng" algn="ctr">
                <a:noFill/>
                <a:prstDash val="solid"/>
                <a:miter lim="800000"/>
              </a:ln>
              <a:effectLst/>
            </p:spPr>
            <p:txBody>
              <a:bodyPr rtlCol="0" anchor="ctr"/>
              <a:lstStyle/>
              <a:p>
                <a:pPr algn="ctr"/>
                <a:endParaRPr lang="zh-CN" altLang="en-US" kern="0">
                  <a:solidFill>
                    <a:srgbClr val="000000"/>
                  </a:solidFill>
                  <a:latin typeface="Calibri" panose="020F0502020204030204"/>
                </a:endParaRPr>
              </a:p>
            </p:txBody>
          </p:sp>
          <p:sp>
            <p:nvSpPr>
              <p:cNvPr id="27" name="矩形 26"/>
              <p:cNvSpPr/>
              <p:nvPr/>
            </p:nvSpPr>
            <p:spPr>
              <a:xfrm>
                <a:off x="1136332" y="1416131"/>
                <a:ext cx="1633610" cy="1980799"/>
              </a:xfrm>
              <a:prstGeom prst="rect">
                <a:avLst/>
              </a:prstGeom>
            </p:spPr>
            <p:txBody>
              <a:bodyPr wrap="square">
                <a:spAutoFit/>
              </a:bodyPr>
              <a:lstStyle/>
              <a:p>
                <a:pPr marL="342900" indent="-342900" algn="just">
                  <a:lnSpc>
                    <a:spcPts val="3000"/>
                  </a:lnSpc>
                  <a:spcAft>
                    <a:spcPts val="0"/>
                  </a:spcAft>
                  <a:buFont typeface="Wingdings" panose="05000000000000000000" pitchFamily="2" charset="2"/>
                  <a:buChar char="n"/>
                </a:pPr>
                <a:r>
                  <a:rPr lang="zh-CN" altLang="zh-CN" sz="2000" b="1" kern="100" dirty="0">
                    <a:solidFill>
                      <a:schemeClr val="bg1"/>
                    </a:solidFill>
                    <a:latin typeface="微软雅黑" panose="020B0503020204020204" pitchFamily="34" charset="-122"/>
                    <a:ea typeface="微软雅黑" panose="020B0503020204020204" pitchFamily="34" charset="-122"/>
                  </a:rPr>
                  <a:t>价值塑造</a:t>
                </a:r>
                <a:endParaRPr lang="en-US" altLang="zh-CN" sz="2000" b="1" kern="100" dirty="0">
                  <a:solidFill>
                    <a:schemeClr val="bg1"/>
                  </a:solidFill>
                  <a:latin typeface="微软雅黑" panose="020B0503020204020204" pitchFamily="34" charset="-122"/>
                  <a:ea typeface="微软雅黑" panose="020B0503020204020204" pitchFamily="34" charset="-122"/>
                </a:endParaRPr>
              </a:p>
              <a:p>
                <a:pPr marL="342900" indent="-342900" algn="just">
                  <a:lnSpc>
                    <a:spcPts val="3000"/>
                  </a:lnSpc>
                  <a:spcAft>
                    <a:spcPts val="0"/>
                  </a:spcAft>
                  <a:buFont typeface="Wingdings" panose="05000000000000000000" pitchFamily="2" charset="2"/>
                  <a:buChar char="n"/>
                </a:pPr>
                <a:r>
                  <a:rPr lang="zh-CN" altLang="zh-CN" sz="2000" b="1" kern="100" dirty="0">
                    <a:solidFill>
                      <a:schemeClr val="bg1"/>
                    </a:solidFill>
                    <a:latin typeface="微软雅黑" panose="020B0503020204020204" pitchFamily="34" charset="-122"/>
                    <a:ea typeface="微软雅黑" panose="020B0503020204020204" pitchFamily="34" charset="-122"/>
                  </a:rPr>
                  <a:t>知识创造</a:t>
                </a:r>
                <a:endParaRPr lang="en-US" altLang="zh-CN" sz="2000" b="1" kern="100" dirty="0">
                  <a:solidFill>
                    <a:schemeClr val="bg1"/>
                  </a:solidFill>
                  <a:latin typeface="微软雅黑" panose="020B0503020204020204" pitchFamily="34" charset="-122"/>
                  <a:ea typeface="微软雅黑" panose="020B0503020204020204" pitchFamily="34" charset="-122"/>
                </a:endParaRPr>
              </a:p>
              <a:p>
                <a:pPr marL="342900" indent="-342900" algn="just">
                  <a:lnSpc>
                    <a:spcPts val="3000"/>
                  </a:lnSpc>
                  <a:spcAft>
                    <a:spcPts val="0"/>
                  </a:spcAft>
                  <a:buFont typeface="Wingdings" panose="05000000000000000000" pitchFamily="2" charset="2"/>
                  <a:buChar char="n"/>
                </a:pPr>
                <a:r>
                  <a:rPr lang="zh-CN" altLang="zh-CN" sz="2000" b="1" kern="100" dirty="0">
                    <a:solidFill>
                      <a:schemeClr val="bg1"/>
                    </a:solidFill>
                    <a:latin typeface="微软雅黑" panose="020B0503020204020204" pitchFamily="34" charset="-122"/>
                    <a:ea typeface="微软雅黑" panose="020B0503020204020204" pitchFamily="34" charset="-122"/>
                  </a:rPr>
                  <a:t>思维提升</a:t>
                </a:r>
                <a:endParaRPr lang="en-US" altLang="zh-CN" sz="2000" b="1" kern="100" dirty="0">
                  <a:solidFill>
                    <a:schemeClr val="bg1"/>
                  </a:solidFill>
                  <a:latin typeface="微软雅黑" panose="020B0503020204020204" pitchFamily="34" charset="-122"/>
                  <a:ea typeface="微软雅黑" panose="020B0503020204020204" pitchFamily="34" charset="-122"/>
                </a:endParaRPr>
              </a:p>
              <a:p>
                <a:pPr marL="342900" indent="-342900" algn="just">
                  <a:lnSpc>
                    <a:spcPts val="3000"/>
                  </a:lnSpc>
                  <a:spcAft>
                    <a:spcPts val="0"/>
                  </a:spcAft>
                  <a:buFont typeface="Wingdings" panose="05000000000000000000" pitchFamily="2" charset="2"/>
                  <a:buChar char="n"/>
                </a:pPr>
                <a:r>
                  <a:rPr lang="zh-CN" altLang="zh-CN" sz="2000" b="1" kern="100" dirty="0">
                    <a:solidFill>
                      <a:schemeClr val="bg1"/>
                    </a:solidFill>
                    <a:latin typeface="微软雅黑" panose="020B0503020204020204" pitchFamily="34" charset="-122"/>
                    <a:ea typeface="微软雅黑" panose="020B0503020204020204" pitchFamily="34" charset="-122"/>
                  </a:rPr>
                  <a:t>能力达成</a:t>
                </a:r>
                <a:endParaRPr lang="en-US" altLang="zh-CN" sz="2000" b="1" kern="100" dirty="0">
                  <a:solidFill>
                    <a:schemeClr val="bg1"/>
                  </a:solidFill>
                  <a:latin typeface="微软雅黑" panose="020B0503020204020204" pitchFamily="34" charset="-122"/>
                  <a:ea typeface="微软雅黑" panose="020B0503020204020204" pitchFamily="34" charset="-122"/>
                </a:endParaRPr>
              </a:p>
              <a:p>
                <a:pPr marL="342900" indent="-342900" algn="just">
                  <a:lnSpc>
                    <a:spcPts val="3000"/>
                  </a:lnSpc>
                  <a:spcAft>
                    <a:spcPts val="0"/>
                  </a:spcAft>
                  <a:buFont typeface="Wingdings" panose="05000000000000000000" pitchFamily="2" charset="2"/>
                  <a:buChar char="n"/>
                </a:pPr>
                <a:r>
                  <a:rPr lang="zh-CN" altLang="zh-CN" sz="2000" b="1" kern="100" dirty="0">
                    <a:solidFill>
                      <a:schemeClr val="bg1"/>
                    </a:solidFill>
                    <a:latin typeface="微软雅黑" panose="020B0503020204020204" pitchFamily="34" charset="-122"/>
                    <a:ea typeface="微软雅黑" panose="020B0503020204020204" pitchFamily="34" charset="-122"/>
                  </a:rPr>
                  <a:t>精神养成</a:t>
                </a:r>
                <a:endParaRPr lang="zh-CN" altLang="zh-CN" sz="2000" b="1" kern="100" dirty="0">
                  <a:solidFill>
                    <a:schemeClr val="bg1"/>
                  </a:solidFill>
                  <a:latin typeface="微软雅黑" panose="020B0503020204020204" pitchFamily="34" charset="-122"/>
                  <a:ea typeface="微软雅黑" panose="020B0503020204020204" pitchFamily="34" charset="-122"/>
                </a:endParaRPr>
              </a:p>
            </p:txBody>
          </p:sp>
        </p:grpSp>
        <p:sp>
          <p:nvSpPr>
            <p:cNvPr id="16" name="文本框 15"/>
            <p:cNvSpPr txBox="1"/>
            <p:nvPr/>
          </p:nvSpPr>
          <p:spPr>
            <a:xfrm>
              <a:off x="3042121" y="2243136"/>
              <a:ext cx="946068" cy="523220"/>
            </a:xfrm>
            <a:prstGeom prst="rect">
              <a:avLst/>
            </a:prstGeom>
            <a:noFill/>
          </p:spPr>
          <p:txBody>
            <a:bodyPr wrap="square" rtlCol="0">
              <a:spAutoFit/>
            </a:bodyPr>
            <a:lstStyle/>
            <a:p>
              <a:r>
                <a:rPr lang="en-US" altLang="zh-CN" sz="2800" b="1" dirty="0">
                  <a:solidFill>
                    <a:srgbClr val="C00000"/>
                  </a:solidFill>
                  <a:latin typeface="微软雅黑" panose="020B0503020204020204" pitchFamily="34" charset="-122"/>
                  <a:ea typeface="微软雅黑" panose="020B0503020204020204" pitchFamily="34" charset="-122"/>
                </a:rPr>
                <a:t>5</a:t>
              </a:r>
              <a:r>
                <a:rPr lang="zh-CN" altLang="en-US" sz="2000" b="1" dirty="0">
                  <a:solidFill>
                    <a:srgbClr val="226BAB"/>
                  </a:solidFill>
                  <a:latin typeface="微软雅黑" panose="020B0503020204020204" pitchFamily="34" charset="-122"/>
                  <a:ea typeface="微软雅黑" panose="020B0503020204020204" pitchFamily="34" charset="-122"/>
                </a:rPr>
                <a:t>方面</a:t>
              </a:r>
              <a:endParaRPr lang="zh-CN" altLang="en-US" sz="2000" b="1" dirty="0">
                <a:solidFill>
                  <a:srgbClr val="226BAB"/>
                </a:solidFill>
                <a:latin typeface="微软雅黑" panose="020B0503020204020204" pitchFamily="34" charset="-122"/>
                <a:ea typeface="微软雅黑" panose="020B0503020204020204" pitchFamily="34" charset="-122"/>
              </a:endParaRPr>
            </a:p>
          </p:txBody>
        </p:sp>
        <p:sp>
          <p:nvSpPr>
            <p:cNvPr id="21" name="文本框 20"/>
            <p:cNvSpPr txBox="1"/>
            <p:nvPr/>
          </p:nvSpPr>
          <p:spPr>
            <a:xfrm>
              <a:off x="3027577" y="2801448"/>
              <a:ext cx="946068" cy="400110"/>
            </a:xfrm>
            <a:prstGeom prst="rect">
              <a:avLst/>
            </a:prstGeom>
            <a:noFill/>
          </p:spPr>
          <p:txBody>
            <a:bodyPr wrap="square" rtlCol="0">
              <a:spAutoFit/>
            </a:bodyPr>
            <a:lstStyle/>
            <a:p>
              <a:pPr algn="ctr"/>
              <a:r>
                <a:rPr lang="zh-CN" altLang="en-US" sz="2000" b="1" dirty="0">
                  <a:solidFill>
                    <a:srgbClr val="C00000"/>
                  </a:solidFill>
                  <a:latin typeface="微软雅黑" panose="020B0503020204020204" pitchFamily="34" charset="-122"/>
                  <a:ea typeface="微软雅黑" panose="020B0503020204020204" pitchFamily="34" charset="-122"/>
                </a:rPr>
                <a:t>要素</a:t>
              </a:r>
              <a:endParaRPr lang="zh-CN" altLang="en-US" sz="2000" b="1" dirty="0">
                <a:solidFill>
                  <a:srgbClr val="C00000"/>
                </a:solidFill>
                <a:latin typeface="微软雅黑" panose="020B0503020204020204" pitchFamily="34" charset="-122"/>
                <a:ea typeface="微软雅黑" panose="020B0503020204020204" pitchFamily="34" charset="-122"/>
              </a:endParaRPr>
            </a:p>
          </p:txBody>
        </p:sp>
        <p:sp>
          <p:nvSpPr>
            <p:cNvPr id="22" name="文本框 21"/>
            <p:cNvSpPr txBox="1"/>
            <p:nvPr/>
          </p:nvSpPr>
          <p:spPr>
            <a:xfrm>
              <a:off x="7952238" y="2267370"/>
              <a:ext cx="1385567" cy="523220"/>
            </a:xfrm>
            <a:prstGeom prst="rect">
              <a:avLst/>
            </a:prstGeom>
            <a:noFill/>
          </p:spPr>
          <p:txBody>
            <a:bodyPr wrap="square" rtlCol="0">
              <a:spAutoFit/>
            </a:bodyPr>
            <a:lstStyle/>
            <a:p>
              <a:r>
                <a:rPr lang="en-US" altLang="zh-CN" sz="2800" b="1" dirty="0">
                  <a:solidFill>
                    <a:srgbClr val="C00000"/>
                  </a:solidFill>
                  <a:latin typeface="微软雅黑" panose="020B0503020204020204" pitchFamily="34" charset="-122"/>
                  <a:ea typeface="微软雅黑" panose="020B0503020204020204" pitchFamily="34" charset="-122"/>
                </a:rPr>
                <a:t>    4</a:t>
              </a:r>
              <a:r>
                <a:rPr lang="zh-CN" altLang="en-US" sz="2000" b="1" dirty="0">
                  <a:solidFill>
                    <a:srgbClr val="226BAB"/>
                  </a:solidFill>
                  <a:latin typeface="微软雅黑" panose="020B0503020204020204" pitchFamily="34" charset="-122"/>
                  <a:ea typeface="微软雅黑" panose="020B0503020204020204" pitchFamily="34" charset="-122"/>
                </a:rPr>
                <a:t>类</a:t>
              </a:r>
              <a:endParaRPr lang="zh-CN" altLang="en-US" sz="2000" b="1" dirty="0">
                <a:solidFill>
                  <a:srgbClr val="226BAB"/>
                </a:solidFill>
                <a:latin typeface="微软雅黑" panose="020B0503020204020204" pitchFamily="34" charset="-122"/>
                <a:ea typeface="微软雅黑" panose="020B0503020204020204" pitchFamily="34" charset="-122"/>
              </a:endParaRPr>
            </a:p>
          </p:txBody>
        </p:sp>
        <p:sp>
          <p:nvSpPr>
            <p:cNvPr id="23" name="文本框 22"/>
            <p:cNvSpPr txBox="1"/>
            <p:nvPr/>
          </p:nvSpPr>
          <p:spPr>
            <a:xfrm>
              <a:off x="8282332" y="2809315"/>
              <a:ext cx="946068" cy="400110"/>
            </a:xfrm>
            <a:prstGeom prst="rect">
              <a:avLst/>
            </a:prstGeom>
            <a:noFill/>
          </p:spPr>
          <p:txBody>
            <a:bodyPr wrap="square" rtlCol="0">
              <a:spAutoFit/>
            </a:bodyPr>
            <a:lstStyle/>
            <a:p>
              <a:pPr algn="ctr"/>
              <a:r>
                <a:rPr lang="zh-CN" altLang="en-US" sz="2000" b="1" dirty="0">
                  <a:solidFill>
                    <a:srgbClr val="C00000"/>
                  </a:solidFill>
                  <a:latin typeface="微软雅黑" panose="020B0503020204020204" pitchFamily="34" charset="-122"/>
                  <a:ea typeface="微软雅黑" panose="020B0503020204020204" pitchFamily="34" charset="-122"/>
                </a:rPr>
                <a:t>思维</a:t>
              </a:r>
              <a:endParaRPr lang="zh-CN" altLang="en-US" sz="2000" b="1" dirty="0">
                <a:solidFill>
                  <a:srgbClr val="C00000"/>
                </a:solidFill>
                <a:latin typeface="微软雅黑" panose="020B0503020204020204" pitchFamily="34" charset="-122"/>
                <a:ea typeface="微软雅黑" panose="020B0503020204020204" pitchFamily="34" charset="-122"/>
              </a:endParaRPr>
            </a:p>
          </p:txBody>
        </p:sp>
        <p:cxnSp>
          <p:nvCxnSpPr>
            <p:cNvPr id="24" name="直接连接符 23"/>
            <p:cNvCxnSpPr/>
            <p:nvPr/>
          </p:nvCxnSpPr>
          <p:spPr>
            <a:xfrm>
              <a:off x="2967462" y="2793368"/>
              <a:ext cx="1220578" cy="0"/>
            </a:xfrm>
            <a:prstGeom prst="line">
              <a:avLst/>
            </a:prstGeom>
            <a:ln w="38100" cap="flat" cmpd="sng" algn="ctr">
              <a:solidFill>
                <a:schemeClr val="accent2"/>
              </a:solidFill>
              <a:prstDash val="sysDash"/>
              <a:round/>
              <a:headEnd type="none" w="lg" len="lg"/>
              <a:tailEnd type="arrow" w="lg" len="lg"/>
            </a:ln>
          </p:spPr>
          <p:style>
            <a:lnRef idx="0">
              <a:scrgbClr r="0" g="0" b="0"/>
            </a:lnRef>
            <a:fillRef idx="0">
              <a:scrgbClr r="0" g="0" b="0"/>
            </a:fillRef>
            <a:effectRef idx="0">
              <a:scrgbClr r="0" g="0" b="0"/>
            </a:effectRef>
            <a:fontRef idx="minor">
              <a:schemeClr val="tx1"/>
            </a:fontRef>
          </p:style>
        </p:cxnSp>
        <p:sp>
          <p:nvSpPr>
            <p:cNvPr id="25" name="矩形 24"/>
            <p:cNvSpPr/>
            <p:nvPr/>
          </p:nvSpPr>
          <p:spPr>
            <a:xfrm>
              <a:off x="2862487" y="5234303"/>
              <a:ext cx="7110560" cy="553998"/>
            </a:xfrm>
            <a:prstGeom prst="rect">
              <a:avLst/>
            </a:prstGeom>
          </p:spPr>
          <p:txBody>
            <a:bodyPr wrap="square">
              <a:spAutoFit/>
            </a:bodyPr>
            <a:lstStyle/>
            <a:p>
              <a:pPr algn="ctr"/>
              <a:r>
                <a:rPr lang="en-US" altLang="zh-CN" sz="3000" b="1" dirty="0">
                  <a:solidFill>
                    <a:srgbClr val="C00000"/>
                  </a:solidFill>
                  <a:latin typeface="微软雅黑" panose="020B0503020204020204" pitchFamily="34" charset="-122"/>
                  <a:ea typeface="微软雅黑" panose="020B0503020204020204" pitchFamily="34" charset="-122"/>
                </a:rPr>
                <a:t>7</a:t>
              </a:r>
              <a:r>
                <a:rPr lang="zh-CN" altLang="en-US" sz="2600" b="1" dirty="0">
                  <a:solidFill>
                    <a:srgbClr val="194D7D"/>
                  </a:solidFill>
                  <a:latin typeface="微软雅黑" panose="020B0503020204020204" pitchFamily="34" charset="-122"/>
                  <a:ea typeface="微软雅黑" panose="020B0503020204020204" pitchFamily="34" charset="-122"/>
                </a:rPr>
                <a:t>项基本原则</a:t>
              </a:r>
              <a:endParaRPr lang="zh-CN" altLang="en-US" sz="2600" b="1" dirty="0">
                <a:solidFill>
                  <a:srgbClr val="194D7D"/>
                </a:solidFill>
                <a:latin typeface="微软雅黑" panose="020B0503020204020204" pitchFamily="34" charset="-122"/>
                <a:ea typeface="微软雅黑" panose="020B0503020204020204" pitchFamily="34" charset="-122"/>
              </a:endParaRPr>
            </a:p>
          </p:txBody>
        </p:sp>
      </p:grpSp>
      <p:sp>
        <p:nvSpPr>
          <p:cNvPr id="39" name="矩形 38"/>
          <p:cNvSpPr/>
          <p:nvPr/>
        </p:nvSpPr>
        <p:spPr>
          <a:xfrm>
            <a:off x="331304" y="5695247"/>
            <a:ext cx="10658121" cy="853567"/>
          </a:xfrm>
          <a:prstGeom prst="rect">
            <a:avLst/>
          </a:prstGeom>
        </p:spPr>
        <p:txBody>
          <a:bodyPr wrap="square">
            <a:spAutoFit/>
          </a:bodyPr>
          <a:lstStyle/>
          <a:p>
            <a:pPr>
              <a:lnSpc>
                <a:spcPct val="130000"/>
              </a:lnSpc>
            </a:pPr>
            <a:r>
              <a:rPr lang="zh-CN" altLang="en-US" sz="2000" b="1" dirty="0">
                <a:solidFill>
                  <a:srgbClr val="C00000"/>
                </a:solidFill>
                <a:latin typeface="微软雅黑" panose="020B0503020204020204" pitchFamily="34" charset="-122"/>
                <a:ea typeface="微软雅黑" panose="020B0503020204020204" pitchFamily="34" charset="-122"/>
              </a:rPr>
              <a:t>（</a:t>
            </a:r>
            <a:r>
              <a:rPr lang="en-US" altLang="zh-CN" sz="2000" b="1" dirty="0">
                <a:solidFill>
                  <a:srgbClr val="C00000"/>
                </a:solidFill>
                <a:latin typeface="微软雅黑" panose="020B0503020204020204" pitchFamily="34" charset="-122"/>
                <a:ea typeface="微软雅黑" panose="020B0503020204020204" pitchFamily="34" charset="-122"/>
              </a:rPr>
              <a:t>1</a:t>
            </a:r>
            <a:r>
              <a:rPr lang="zh-CN" altLang="en-US" sz="2000" b="1" dirty="0">
                <a:solidFill>
                  <a:srgbClr val="C00000"/>
                </a:solidFill>
                <a:latin typeface="微软雅黑" panose="020B0503020204020204" pitchFamily="34" charset="-122"/>
                <a:ea typeface="微软雅黑" panose="020B0503020204020204" pitchFamily="34" charset="-122"/>
              </a:rPr>
              <a:t>）落实立德树人 （</a:t>
            </a:r>
            <a:r>
              <a:rPr lang="en-US" altLang="zh-CN" sz="2000" b="1" dirty="0">
                <a:solidFill>
                  <a:srgbClr val="C00000"/>
                </a:solidFill>
                <a:latin typeface="微软雅黑" panose="020B0503020204020204" pitchFamily="34" charset="-122"/>
                <a:ea typeface="微软雅黑" panose="020B0503020204020204" pitchFamily="34" charset="-122"/>
              </a:rPr>
              <a:t>2</a:t>
            </a:r>
            <a:r>
              <a:rPr lang="zh-CN" altLang="en-US" sz="2000" b="1" dirty="0">
                <a:solidFill>
                  <a:srgbClr val="C00000"/>
                </a:solidFill>
                <a:latin typeface="微软雅黑" panose="020B0503020204020204" pitchFamily="34" charset="-122"/>
                <a:ea typeface="微软雅黑" panose="020B0503020204020204" pitchFamily="34" charset="-122"/>
              </a:rPr>
              <a:t>）突出卓越导向 （</a:t>
            </a:r>
            <a:r>
              <a:rPr lang="en-US" altLang="zh-CN" sz="2000" b="1" dirty="0">
                <a:solidFill>
                  <a:srgbClr val="C00000"/>
                </a:solidFill>
                <a:latin typeface="微软雅黑" panose="020B0503020204020204" pitchFamily="34" charset="-122"/>
                <a:ea typeface="微软雅黑" panose="020B0503020204020204" pitchFamily="34" charset="-122"/>
              </a:rPr>
              <a:t>3</a:t>
            </a:r>
            <a:r>
              <a:rPr lang="zh-CN" altLang="en-US" sz="2000" b="1" dirty="0">
                <a:solidFill>
                  <a:srgbClr val="C00000"/>
                </a:solidFill>
                <a:latin typeface="微软雅黑" panose="020B0503020204020204" pitchFamily="34" charset="-122"/>
                <a:ea typeface="微软雅黑" panose="020B0503020204020204" pitchFamily="34" charset="-122"/>
              </a:rPr>
              <a:t>）强化思维训练 （</a:t>
            </a:r>
            <a:r>
              <a:rPr lang="en-US" altLang="zh-CN" sz="2000" b="1" dirty="0">
                <a:solidFill>
                  <a:srgbClr val="C00000"/>
                </a:solidFill>
                <a:latin typeface="微软雅黑" panose="020B0503020204020204" pitchFamily="34" charset="-122"/>
                <a:ea typeface="微软雅黑" panose="020B0503020204020204" pitchFamily="34" charset="-122"/>
              </a:rPr>
              <a:t>4</a:t>
            </a:r>
            <a:r>
              <a:rPr lang="zh-CN" altLang="en-US" sz="2000" b="1" dirty="0">
                <a:solidFill>
                  <a:srgbClr val="C00000"/>
                </a:solidFill>
                <a:latin typeface="微软雅黑" panose="020B0503020204020204" pitchFamily="34" charset="-122"/>
                <a:ea typeface="微软雅黑" panose="020B0503020204020204" pitchFamily="34" charset="-122"/>
              </a:rPr>
              <a:t>）重构课程体系</a:t>
            </a:r>
            <a:endParaRPr lang="en-US" altLang="zh-CN" sz="2000" b="1" dirty="0">
              <a:solidFill>
                <a:srgbClr val="C00000"/>
              </a:solidFill>
              <a:latin typeface="微软雅黑" panose="020B0503020204020204" pitchFamily="34" charset="-122"/>
              <a:ea typeface="微软雅黑" panose="020B0503020204020204" pitchFamily="34" charset="-122"/>
            </a:endParaRPr>
          </a:p>
          <a:p>
            <a:pPr>
              <a:lnSpc>
                <a:spcPct val="130000"/>
              </a:lnSpc>
            </a:pPr>
            <a:r>
              <a:rPr lang="zh-CN" altLang="en-US" sz="2000" b="1" dirty="0">
                <a:solidFill>
                  <a:srgbClr val="C00000"/>
                </a:solidFill>
                <a:latin typeface="微软雅黑" panose="020B0503020204020204" pitchFamily="34" charset="-122"/>
                <a:ea typeface="微软雅黑" panose="020B0503020204020204" pitchFamily="34" charset="-122"/>
              </a:rPr>
              <a:t>（</a:t>
            </a:r>
            <a:r>
              <a:rPr lang="en-US" altLang="zh-CN" sz="2000" b="1" dirty="0">
                <a:solidFill>
                  <a:srgbClr val="C00000"/>
                </a:solidFill>
                <a:latin typeface="微软雅黑" panose="020B0503020204020204" pitchFamily="34" charset="-122"/>
                <a:ea typeface="微软雅黑" panose="020B0503020204020204" pitchFamily="34" charset="-122"/>
              </a:rPr>
              <a:t>5</a:t>
            </a:r>
            <a:r>
              <a:rPr lang="zh-CN" altLang="en-US" sz="2000" b="1" dirty="0">
                <a:solidFill>
                  <a:srgbClr val="C00000"/>
                </a:solidFill>
                <a:latin typeface="微软雅黑" panose="020B0503020204020204" pitchFamily="34" charset="-122"/>
                <a:ea typeface="微软雅黑" panose="020B0503020204020204" pitchFamily="34" charset="-122"/>
              </a:rPr>
              <a:t>）深化评价改革 （</a:t>
            </a:r>
            <a:r>
              <a:rPr lang="en-US" altLang="zh-CN" sz="2000" b="1" dirty="0">
                <a:solidFill>
                  <a:srgbClr val="C00000"/>
                </a:solidFill>
                <a:latin typeface="微软雅黑" panose="020B0503020204020204" pitchFamily="34" charset="-122"/>
                <a:ea typeface="微软雅黑" panose="020B0503020204020204" pitchFamily="34" charset="-122"/>
              </a:rPr>
              <a:t>6</a:t>
            </a:r>
            <a:r>
              <a:rPr lang="zh-CN" altLang="en-US" sz="2000" b="1" dirty="0">
                <a:solidFill>
                  <a:srgbClr val="C00000"/>
                </a:solidFill>
                <a:latin typeface="微软雅黑" panose="020B0503020204020204" pitchFamily="34" charset="-122"/>
                <a:ea typeface="微软雅黑" panose="020B0503020204020204" pitchFamily="34" charset="-122"/>
              </a:rPr>
              <a:t>）确立关键环节准入标准 （</a:t>
            </a:r>
            <a:r>
              <a:rPr lang="en-US" altLang="zh-CN" sz="2000" b="1" dirty="0">
                <a:solidFill>
                  <a:srgbClr val="C00000"/>
                </a:solidFill>
                <a:latin typeface="微软雅黑" panose="020B0503020204020204" pitchFamily="34" charset="-122"/>
                <a:ea typeface="微软雅黑" panose="020B0503020204020204" pitchFamily="34" charset="-122"/>
              </a:rPr>
              <a:t>7</a:t>
            </a:r>
            <a:r>
              <a:rPr lang="zh-CN" altLang="en-US" sz="2000" b="1" dirty="0">
                <a:solidFill>
                  <a:srgbClr val="C00000"/>
                </a:solidFill>
                <a:latin typeface="微软雅黑" panose="020B0503020204020204" pitchFamily="34" charset="-122"/>
                <a:ea typeface="微软雅黑" panose="020B0503020204020204" pitchFamily="34" charset="-122"/>
              </a:rPr>
              <a:t>）注重完整性和逻辑性</a:t>
            </a:r>
            <a:endParaRPr lang="zh-CN" altLang="en-US" sz="2000" b="1" dirty="0">
              <a:solidFill>
                <a:srgbClr val="C00000"/>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22" name="标题 1"/>
          <p:cNvSpPr txBox="1"/>
          <p:nvPr/>
        </p:nvSpPr>
        <p:spPr>
          <a:xfrm>
            <a:off x="1556860" y="405080"/>
            <a:ext cx="8360223" cy="60579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一、培养方案</a:t>
            </a:r>
            <a:r>
              <a:rPr lang="zh-CN" altLang="en-US" sz="3200" b="1" dirty="0">
                <a:solidFill>
                  <a:srgbClr val="FFFF00"/>
                </a:solidFill>
                <a:latin typeface="华文新魏" panose="02010800040101010101" pitchFamily="2" charset="-122"/>
                <a:ea typeface="华文新魏" panose="02010800040101010101" pitchFamily="2" charset="-122"/>
              </a:rPr>
              <a:t>（主要模块与指南</a:t>
            </a:r>
            <a:r>
              <a:rPr lang="zh-CN" altLang="en-US" sz="4000" b="1" dirty="0">
                <a:solidFill>
                  <a:srgbClr val="FFFF00"/>
                </a:solidFill>
                <a:latin typeface="华文新魏" panose="02010800040101010101" pitchFamily="2" charset="-122"/>
                <a:ea typeface="华文新魏" panose="02010800040101010101" pitchFamily="2" charset="-122"/>
              </a:rPr>
              <a:t>）</a:t>
            </a:r>
            <a:endParaRPr lang="zh-CN" altLang="en-US" sz="4000" b="1" dirty="0">
              <a:solidFill>
                <a:srgbClr val="FFFF00"/>
              </a:solidFill>
              <a:latin typeface="华文新魏" panose="02010800040101010101" pitchFamily="2" charset="-122"/>
              <a:ea typeface="华文新魏" panose="02010800040101010101" pitchFamily="2" charset="-122"/>
            </a:endParaRPr>
          </a:p>
        </p:txBody>
      </p:sp>
      <p:graphicFrame>
        <p:nvGraphicFramePr>
          <p:cNvPr id="23" name="表格 22"/>
          <p:cNvGraphicFramePr>
            <a:graphicFrameLocks noGrp="1"/>
          </p:cNvGraphicFramePr>
          <p:nvPr/>
        </p:nvGraphicFramePr>
        <p:xfrm>
          <a:off x="1635575" y="1631236"/>
          <a:ext cx="8888338" cy="4532750"/>
        </p:xfrm>
        <a:graphic>
          <a:graphicData uri="http://schemas.openxmlformats.org/drawingml/2006/table">
            <a:tbl>
              <a:tblPr firstRow="1" bandRow="1">
                <a:tableStyleId>{5C22544A-7EE6-4342-B048-85BDC9FD1C3A}</a:tableStyleId>
              </a:tblPr>
              <a:tblGrid>
                <a:gridCol w="1282192"/>
                <a:gridCol w="7606146"/>
              </a:tblGrid>
              <a:tr h="367673">
                <a:tc>
                  <a:txBody>
                    <a:bodyPr/>
                    <a:lstStyle/>
                    <a:p>
                      <a:pPr marL="0" algn="ctr" defTabSz="914400" rtl="0" eaLnBrk="1" latinLnBrk="0" hangingPunct="1">
                        <a:spcBef>
                          <a:spcPts val="1200"/>
                        </a:spcBef>
                      </a:pPr>
                      <a:r>
                        <a:rPr lang="zh-CN" altLang="en-US" sz="1400" b="1" kern="1200" dirty="0">
                          <a:solidFill>
                            <a:schemeClr val="lt1"/>
                          </a:solidFill>
                          <a:latin typeface="微软雅黑" panose="020B0503020204020204" pitchFamily="34" charset="-122"/>
                          <a:ea typeface="微软雅黑" panose="020B0503020204020204" pitchFamily="34" charset="-122"/>
                          <a:cs typeface="+mn-cs"/>
                        </a:rPr>
                        <a:t>模  块</a:t>
                      </a:r>
                      <a:endParaRPr lang="zh-CN" altLang="en-US" sz="1400" b="1" kern="1200" dirty="0">
                        <a:solidFill>
                          <a:schemeClr val="lt1"/>
                        </a:solidFill>
                        <a:latin typeface="微软雅黑" panose="020B0503020204020204" pitchFamily="34" charset="-122"/>
                        <a:ea typeface="微软雅黑" panose="020B0503020204020204" pitchFamily="34" charset="-122"/>
                        <a:cs typeface="+mn-cs"/>
                      </a:endParaRPr>
                    </a:p>
                  </a:txBody>
                  <a:tcPr anchor="ctr"/>
                </a:tc>
                <a:tc>
                  <a:txBody>
                    <a:bodyPr/>
                    <a:lstStyle/>
                    <a:p>
                      <a:pPr algn="ctr">
                        <a:spcBef>
                          <a:spcPts val="600"/>
                        </a:spcBef>
                      </a:pPr>
                      <a:r>
                        <a:rPr lang="zh-CN" altLang="en-US" sz="1400" dirty="0">
                          <a:latin typeface="微软雅黑" panose="020B0503020204020204" pitchFamily="34" charset="-122"/>
                          <a:ea typeface="微软雅黑" panose="020B0503020204020204" pitchFamily="34" charset="-122"/>
                        </a:rPr>
                        <a:t>指  南</a:t>
                      </a:r>
                      <a:endParaRPr lang="zh-CN" altLang="en-US" sz="1400" dirty="0">
                        <a:latin typeface="微软雅黑" panose="020B0503020204020204" pitchFamily="34" charset="-122"/>
                        <a:ea typeface="微软雅黑" panose="020B0503020204020204" pitchFamily="34" charset="-122"/>
                      </a:endParaRPr>
                    </a:p>
                  </a:txBody>
                  <a:tcPr anchor="ctr"/>
                </a:tc>
              </a:tr>
              <a:tr h="657347">
                <a:tc>
                  <a:txBody>
                    <a:bodyPr/>
                    <a:lstStyle/>
                    <a:p>
                      <a:pPr>
                        <a:lnSpc>
                          <a:spcPct val="150000"/>
                        </a:lnSpc>
                      </a:pPr>
                      <a:r>
                        <a:rPr lang="en-US" altLang="zh-CN" sz="1300" b="1" kern="1200" dirty="0">
                          <a:solidFill>
                            <a:schemeClr val="tx1"/>
                          </a:solidFill>
                          <a:latin typeface="微软雅黑" panose="020B0503020204020204" pitchFamily="34" charset="-122"/>
                          <a:ea typeface="微软雅黑" panose="020B0503020204020204" pitchFamily="34" charset="-122"/>
                          <a:cs typeface="+mn-cs"/>
                        </a:rPr>
                        <a:t>01 </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指导思想</a:t>
                      </a:r>
                      <a:endParaRPr lang="zh-CN" altLang="en-US" sz="1300" b="1" kern="1200" dirty="0">
                        <a:solidFill>
                          <a:schemeClr val="tx1"/>
                        </a:solidFill>
                        <a:latin typeface="微软雅黑" panose="020B0503020204020204" pitchFamily="34" charset="-122"/>
                        <a:ea typeface="微软雅黑" panose="020B0503020204020204" pitchFamily="34" charset="-122"/>
                        <a:cs typeface="+mn-cs"/>
                      </a:endParaRPr>
                    </a:p>
                  </a:txBody>
                  <a:tcPr anchor="ctr"/>
                </a:tc>
                <a:tc>
                  <a:txBody>
                    <a:bodyPr/>
                    <a:lstStyle/>
                    <a:p>
                      <a:pPr marL="342900" indent="-342900" algn="just">
                        <a:lnSpc>
                          <a:spcPct val="150000"/>
                        </a:lnSpc>
                        <a:buClr>
                          <a:srgbClr val="194D7D"/>
                        </a:buClr>
                        <a:buSzPct val="80000"/>
                        <a:buFont typeface="Wingdings" panose="05000000000000000000" pitchFamily="2" charset="2"/>
                        <a:buChar char="l"/>
                      </a:pPr>
                      <a:r>
                        <a:rPr lang="zh-CN" altLang="en-US" sz="1300"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站位高远</a:t>
                      </a:r>
                      <a:r>
                        <a:rPr lang="zh-CN" altLang="en-US" sz="1300" b="1" kern="10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zh-CN" sz="1300" b="1" dirty="0">
                          <a:solidFill>
                            <a:schemeClr val="tx1"/>
                          </a:solidFill>
                          <a:latin typeface="微软雅黑" panose="020B0503020204020204" pitchFamily="34" charset="-122"/>
                          <a:ea typeface="微软雅黑" panose="020B0503020204020204" pitchFamily="34" charset="-122"/>
                        </a:rPr>
                        <a:t>立足学校</a:t>
                      </a:r>
                      <a:r>
                        <a:rPr lang="zh-CN" altLang="en-US" sz="1300" b="1" dirty="0">
                          <a:solidFill>
                            <a:schemeClr val="tx1"/>
                          </a:solidFill>
                          <a:latin typeface="微软雅黑" panose="020B0503020204020204" pitchFamily="34" charset="-122"/>
                          <a:ea typeface="微软雅黑" panose="020B0503020204020204" pitchFamily="34" charset="-122"/>
                        </a:rPr>
                        <a:t>建设</a:t>
                      </a:r>
                      <a:r>
                        <a:rPr lang="zh-CN" altLang="zh-CN" sz="1300" b="1" dirty="0">
                          <a:solidFill>
                            <a:schemeClr val="tx1"/>
                          </a:solidFill>
                          <a:latin typeface="微软雅黑" panose="020B0503020204020204" pitchFamily="34" charset="-122"/>
                          <a:ea typeface="微软雅黑" panose="020B0503020204020204" pitchFamily="34" charset="-122"/>
                        </a:rPr>
                        <a:t>成为世界新学术、新科技、新人才策源地的站位</a:t>
                      </a:r>
                      <a:endParaRPr lang="en-US" altLang="zh-CN" sz="1300" b="1" dirty="0">
                        <a:solidFill>
                          <a:schemeClr val="tx1"/>
                        </a:solidFill>
                        <a:latin typeface="微软雅黑" panose="020B0503020204020204" pitchFamily="34" charset="-122"/>
                        <a:ea typeface="微软雅黑" panose="020B0503020204020204" pitchFamily="34" charset="-122"/>
                      </a:endParaRPr>
                    </a:p>
                    <a:p>
                      <a:pPr marL="342900" indent="-342900" algn="just">
                        <a:lnSpc>
                          <a:spcPct val="150000"/>
                        </a:lnSpc>
                        <a:buClr>
                          <a:srgbClr val="194D7D"/>
                        </a:buClr>
                        <a:buSzPct val="80000"/>
                        <a:buFont typeface="Wingdings" panose="05000000000000000000" pitchFamily="2" charset="2"/>
                        <a:buChar char="l"/>
                      </a:pPr>
                      <a:r>
                        <a:rPr lang="zh-CN" altLang="en-US" sz="1300"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立足自身</a:t>
                      </a:r>
                      <a:r>
                        <a:rPr lang="zh-CN" altLang="zh-CN" sz="1300" b="1" dirty="0">
                          <a:latin typeface="微软雅黑" panose="020B0503020204020204" pitchFamily="34" charset="-122"/>
                          <a:ea typeface="微软雅黑" panose="020B0503020204020204" pitchFamily="34" charset="-122"/>
                        </a:rPr>
                        <a:t>：</a:t>
                      </a:r>
                      <a:r>
                        <a:rPr lang="zh-CN" altLang="en-US" sz="1300" b="1" dirty="0">
                          <a:solidFill>
                            <a:schemeClr val="tx1"/>
                          </a:solidFill>
                          <a:latin typeface="微软雅黑" panose="020B0503020204020204" pitchFamily="34" charset="-122"/>
                          <a:ea typeface="微软雅黑" panose="020B0503020204020204" pitchFamily="34" charset="-122"/>
                        </a:rPr>
                        <a:t>提炼</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所在院系、学科“卓越育人”“卓越育人模式”的指导思想</a:t>
                      </a:r>
                      <a:endParaRPr lang="en-US" altLang="zh-CN" sz="1300" b="1" dirty="0">
                        <a:solidFill>
                          <a:schemeClr val="tx1"/>
                        </a:solidFill>
                        <a:latin typeface="微软雅黑" panose="020B0503020204020204" pitchFamily="34" charset="-122"/>
                        <a:ea typeface="微软雅黑" panose="020B0503020204020204" pitchFamily="34" charset="-122"/>
                      </a:endParaRPr>
                    </a:p>
                  </a:txBody>
                  <a:tcPr/>
                </a:tc>
              </a:tr>
              <a:tr h="657347">
                <a:tc>
                  <a:txBody>
                    <a:bodyPr/>
                    <a:lstStyle/>
                    <a:p>
                      <a:pPr marL="0" algn="l" defTabSz="914400" rtl="0" eaLnBrk="1" latinLnBrk="0" hangingPunct="1">
                        <a:lnSpc>
                          <a:spcPct val="150000"/>
                        </a:lnSpc>
                      </a:pPr>
                      <a:r>
                        <a:rPr lang="en-US" altLang="zh-CN" sz="1300" b="1" kern="1200" dirty="0">
                          <a:solidFill>
                            <a:schemeClr val="tx1"/>
                          </a:solidFill>
                          <a:latin typeface="微软雅黑" panose="020B0503020204020204" pitchFamily="34" charset="-122"/>
                          <a:ea typeface="微软雅黑" panose="020B0503020204020204" pitchFamily="34" charset="-122"/>
                          <a:cs typeface="+mn-cs"/>
                        </a:rPr>
                        <a:t>02 </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培养目标</a:t>
                      </a:r>
                      <a:endParaRPr lang="zh-CN" altLang="en-US" sz="1300" b="1" kern="1200" dirty="0">
                        <a:solidFill>
                          <a:schemeClr val="tx1"/>
                        </a:solidFill>
                        <a:latin typeface="微软雅黑" panose="020B0503020204020204" pitchFamily="34" charset="-122"/>
                        <a:ea typeface="微软雅黑" panose="020B0503020204020204" pitchFamily="34" charset="-122"/>
                        <a:cs typeface="+mn-cs"/>
                      </a:endParaRPr>
                    </a:p>
                  </a:txBody>
                  <a:tcPr anchor="ctr"/>
                </a:tc>
                <a:tc>
                  <a:txBody>
                    <a:bodyPr/>
                    <a:lstStyle/>
                    <a:p>
                      <a:pPr marL="285750" marR="0" lvl="0" indent="-285750" algn="l" defTabSz="914400" rtl="0" eaLnBrk="1" fontAlgn="auto" latinLnBrk="0" hangingPunct="1">
                        <a:lnSpc>
                          <a:spcPct val="150000"/>
                        </a:lnSpc>
                        <a:spcBef>
                          <a:spcPts val="0"/>
                        </a:spcBef>
                        <a:spcAft>
                          <a:spcPts val="0"/>
                        </a:spcAft>
                        <a:buClr>
                          <a:srgbClr val="194D7D"/>
                        </a:buClr>
                        <a:buSzPct val="80000"/>
                        <a:buFont typeface="Wingdings" panose="05000000000000000000" pitchFamily="2" charset="2"/>
                        <a:buChar char="l"/>
                        <a:defRPr/>
                      </a:pPr>
                      <a:r>
                        <a:rPr lang="zh-CN" altLang="en-US" sz="1300" b="1" dirty="0">
                          <a:solidFill>
                            <a:srgbClr val="C00000"/>
                          </a:solidFill>
                          <a:latin typeface="微软雅黑" panose="020B0503020204020204" pitchFamily="34" charset="-122"/>
                          <a:ea typeface="微软雅黑" panose="020B0503020204020204" pitchFamily="34" charset="-122"/>
                        </a:rPr>
                        <a:t> 四个体现</a:t>
                      </a:r>
                      <a:r>
                        <a:rPr lang="zh-CN" altLang="en-US" sz="1300" b="1" dirty="0">
                          <a:solidFill>
                            <a:schemeClr val="tx1"/>
                          </a:solidFill>
                          <a:latin typeface="微软雅黑" panose="020B0503020204020204" pitchFamily="34" charset="-122"/>
                          <a:ea typeface="微软雅黑" panose="020B0503020204020204" pitchFamily="34" charset="-122"/>
                        </a:rPr>
                        <a:t>：体现党的教育方针，体现时代特征与社会发展，体现世界一流大学目标</a:t>
                      </a:r>
                      <a:endParaRPr lang="en-US" altLang="zh-CN" sz="1300" b="1" dirty="0">
                        <a:solidFill>
                          <a:schemeClr val="tx1"/>
                        </a:solidFill>
                        <a:latin typeface="微软雅黑" panose="020B0503020204020204" pitchFamily="34" charset="-122"/>
                        <a:ea typeface="微软雅黑" panose="020B0503020204020204" pitchFamily="34" charset="-122"/>
                      </a:endParaRPr>
                    </a:p>
                    <a:p>
                      <a:pPr marL="0" marR="0" lvl="0" indent="0" algn="l" defTabSz="914400" rtl="0" eaLnBrk="1" fontAlgn="auto" latinLnBrk="0" hangingPunct="1">
                        <a:lnSpc>
                          <a:spcPct val="150000"/>
                        </a:lnSpc>
                        <a:spcBef>
                          <a:spcPts val="0"/>
                        </a:spcBef>
                        <a:spcAft>
                          <a:spcPts val="0"/>
                        </a:spcAft>
                        <a:buClr>
                          <a:srgbClr val="194D7D"/>
                        </a:buClr>
                        <a:buSzPct val="80000"/>
                        <a:buFont typeface="Wingdings" panose="05000000000000000000" pitchFamily="2" charset="2"/>
                        <a:buNone/>
                        <a:defRPr/>
                      </a:pPr>
                      <a:r>
                        <a:rPr lang="en-US" altLang="zh-CN" sz="1300" b="1" dirty="0">
                          <a:solidFill>
                            <a:schemeClr val="tx1"/>
                          </a:solidFill>
                          <a:latin typeface="微软雅黑" panose="020B0503020204020204" pitchFamily="34" charset="-122"/>
                          <a:ea typeface="微软雅黑" panose="020B0503020204020204" pitchFamily="34" charset="-122"/>
                        </a:rPr>
                        <a:t>     </a:t>
                      </a:r>
                      <a:r>
                        <a:rPr lang="zh-CN" altLang="en-US" sz="1300" b="1" dirty="0">
                          <a:solidFill>
                            <a:schemeClr val="tx1"/>
                          </a:solidFill>
                          <a:latin typeface="微软雅黑" panose="020B0503020204020204" pitchFamily="34" charset="-122"/>
                          <a:ea typeface="微软雅黑" panose="020B0503020204020204" pitchFamily="34" charset="-122"/>
                        </a:rPr>
                        <a:t>定位，体现</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学科人才培养特色优势</a:t>
                      </a:r>
                      <a:endParaRPr lang="zh-CN" altLang="en-US" sz="1300" b="1" kern="1200" dirty="0">
                        <a:solidFill>
                          <a:schemeClr val="tx1"/>
                        </a:solidFill>
                        <a:latin typeface="微软雅黑" panose="020B0503020204020204" pitchFamily="34" charset="-122"/>
                        <a:ea typeface="微软雅黑" panose="020B0503020204020204" pitchFamily="34" charset="-122"/>
                        <a:cs typeface="+mn-cs"/>
                      </a:endParaRPr>
                    </a:p>
                  </a:txBody>
                  <a:tcPr anchor="ctr"/>
                </a:tc>
              </a:tr>
              <a:tr h="944936">
                <a:tc>
                  <a:txBody>
                    <a:bodyPr/>
                    <a:lstStyle/>
                    <a:p>
                      <a:pPr marL="0" algn="l" defTabSz="914400" rtl="0" eaLnBrk="1" latinLnBrk="0" hangingPunct="1">
                        <a:lnSpc>
                          <a:spcPct val="150000"/>
                        </a:lnSpc>
                      </a:pPr>
                      <a:r>
                        <a:rPr lang="en-US" altLang="zh-CN" sz="1300" b="1" kern="1200" dirty="0">
                          <a:solidFill>
                            <a:schemeClr val="tx1"/>
                          </a:solidFill>
                          <a:latin typeface="微软雅黑" panose="020B0503020204020204" pitchFamily="34" charset="-122"/>
                          <a:ea typeface="微软雅黑" panose="020B0503020204020204" pitchFamily="34" charset="-122"/>
                          <a:cs typeface="+mn-cs"/>
                        </a:rPr>
                        <a:t>03 </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毕业与学位要求</a:t>
                      </a:r>
                      <a:endParaRPr lang="zh-CN" altLang="en-US" sz="1300" b="1" kern="1200" dirty="0">
                        <a:solidFill>
                          <a:schemeClr val="tx1"/>
                        </a:solidFill>
                        <a:latin typeface="微软雅黑" panose="020B0503020204020204" pitchFamily="34" charset="-122"/>
                        <a:ea typeface="微软雅黑" panose="020B0503020204020204" pitchFamily="34" charset="-122"/>
                        <a:cs typeface="+mn-cs"/>
                      </a:endParaRPr>
                    </a:p>
                  </a:txBody>
                  <a:tcPr anchor="ctr"/>
                </a:tc>
                <a:tc>
                  <a:txBody>
                    <a:bodyPr/>
                    <a:lstStyle/>
                    <a:p>
                      <a:pPr marL="342900" indent="-342900" algn="just">
                        <a:lnSpc>
                          <a:spcPct val="150000"/>
                        </a:lnSpc>
                        <a:buClr>
                          <a:srgbClr val="194D7D"/>
                        </a:buClr>
                        <a:buSzPct val="80000"/>
                        <a:buFont typeface="Wingdings" panose="05000000000000000000" pitchFamily="2" charset="2"/>
                        <a:buChar char="l"/>
                      </a:pPr>
                      <a:r>
                        <a:rPr lang="zh-CN" altLang="en-US" sz="1300" b="1" dirty="0">
                          <a:solidFill>
                            <a:schemeClr val="tx1"/>
                          </a:solidFill>
                          <a:latin typeface="微软雅黑" panose="020B0503020204020204" pitchFamily="34" charset="-122"/>
                          <a:ea typeface="微软雅黑" panose="020B0503020204020204" pitchFamily="34" charset="-122"/>
                        </a:rPr>
                        <a:t>体现</a:t>
                      </a:r>
                      <a:r>
                        <a:rPr lang="zh-CN" altLang="en-US" sz="1300" b="1" kern="1200" dirty="0">
                          <a:solidFill>
                            <a:srgbClr val="C00000"/>
                          </a:solidFill>
                          <a:latin typeface="微软雅黑" panose="020B0503020204020204" pitchFamily="34" charset="-122"/>
                          <a:ea typeface="微软雅黑" panose="020B0503020204020204" pitchFamily="34" charset="-122"/>
                          <a:cs typeface="+mn-cs"/>
                        </a:rPr>
                        <a:t>一级学科育人规格</a:t>
                      </a:r>
                      <a:r>
                        <a:rPr lang="zh-CN" altLang="en-US" sz="1300" b="1" dirty="0">
                          <a:solidFill>
                            <a:schemeClr val="tx1"/>
                          </a:solidFill>
                          <a:latin typeface="微软雅黑" panose="020B0503020204020204" pitchFamily="34" charset="-122"/>
                          <a:ea typeface="微软雅黑" panose="020B0503020204020204" pitchFamily="34" charset="-122"/>
                        </a:rPr>
                        <a:t>和标准</a:t>
                      </a:r>
                      <a:endParaRPr lang="zh-CN" altLang="en-US" sz="1300" b="1" dirty="0">
                        <a:solidFill>
                          <a:schemeClr val="tx1"/>
                        </a:solidFill>
                        <a:latin typeface="微软雅黑" panose="020B0503020204020204" pitchFamily="34" charset="-122"/>
                        <a:ea typeface="微软雅黑" panose="020B0503020204020204" pitchFamily="34" charset="-122"/>
                      </a:endParaRPr>
                    </a:p>
                    <a:p>
                      <a:pPr marL="342900" indent="-342900" algn="just">
                        <a:lnSpc>
                          <a:spcPct val="150000"/>
                        </a:lnSpc>
                        <a:buClr>
                          <a:srgbClr val="194D7D"/>
                        </a:buClr>
                        <a:buSzPct val="80000"/>
                        <a:buFont typeface="Wingdings" panose="05000000000000000000" pitchFamily="2" charset="2"/>
                        <a:buChar char="l"/>
                      </a:pPr>
                      <a:r>
                        <a:rPr lang="zh-CN" altLang="en-US" sz="1300" b="1" kern="1200" dirty="0">
                          <a:solidFill>
                            <a:schemeClr val="tx1"/>
                          </a:solidFill>
                          <a:latin typeface="微软雅黑" panose="020B0503020204020204" pitchFamily="34" charset="-122"/>
                          <a:ea typeface="微软雅黑" panose="020B0503020204020204" pitchFamily="34" charset="-122"/>
                          <a:cs typeface="+mn-cs"/>
                        </a:rPr>
                        <a:t>明确细化</a:t>
                      </a:r>
                      <a:r>
                        <a:rPr lang="zh-CN" altLang="en-US" sz="1300" b="1" dirty="0">
                          <a:solidFill>
                            <a:srgbClr val="C00000"/>
                          </a:solidFill>
                          <a:latin typeface="微软雅黑" panose="020B0503020204020204" pitchFamily="34" charset="-122"/>
                          <a:ea typeface="微软雅黑" panose="020B0503020204020204" pitchFamily="34" charset="-122"/>
                        </a:rPr>
                        <a:t>知识、能力、素质要求</a:t>
                      </a:r>
                      <a:endParaRPr lang="en-US" altLang="zh-CN" sz="1300" b="1" dirty="0">
                        <a:solidFill>
                          <a:srgbClr val="C00000"/>
                        </a:solidFill>
                        <a:latin typeface="微软雅黑" panose="020B0503020204020204" pitchFamily="34" charset="-122"/>
                        <a:ea typeface="微软雅黑" panose="020B0503020204020204" pitchFamily="34" charset="-122"/>
                      </a:endParaRPr>
                    </a:p>
                    <a:p>
                      <a:pPr marL="342900" indent="-342900" algn="just">
                        <a:lnSpc>
                          <a:spcPct val="150000"/>
                        </a:lnSpc>
                        <a:buClr>
                          <a:srgbClr val="194D7D"/>
                        </a:buClr>
                        <a:buSzPct val="80000"/>
                        <a:buFont typeface="Wingdings" panose="05000000000000000000" pitchFamily="2" charset="2"/>
                        <a:buChar char="l"/>
                      </a:pPr>
                      <a:r>
                        <a:rPr lang="zh-CN" altLang="zh-CN" sz="1300" b="1" kern="1200" dirty="0">
                          <a:solidFill>
                            <a:schemeClr val="tx1"/>
                          </a:solidFill>
                          <a:latin typeface="微软雅黑" panose="020B0503020204020204" pitchFamily="34" charset="-122"/>
                          <a:ea typeface="微软雅黑" panose="020B0503020204020204" pitchFamily="34" charset="-122"/>
                          <a:cs typeface="+mn-cs"/>
                        </a:rPr>
                        <a:t>支撑</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、推进</a:t>
                      </a:r>
                      <a:r>
                        <a:rPr lang="zh-CN" altLang="zh-CN" sz="1300" b="1" kern="1200" dirty="0">
                          <a:solidFill>
                            <a:schemeClr val="tx1"/>
                          </a:solidFill>
                          <a:latin typeface="微软雅黑" panose="020B0503020204020204" pitchFamily="34" charset="-122"/>
                          <a:ea typeface="微软雅黑" panose="020B0503020204020204" pitchFamily="34" charset="-122"/>
                          <a:cs typeface="+mn-cs"/>
                        </a:rPr>
                        <a:t>并实现</a:t>
                      </a:r>
                      <a:r>
                        <a:rPr lang="zh-CN" altLang="zh-CN" sz="1300" b="1" kern="1200" dirty="0">
                          <a:solidFill>
                            <a:srgbClr val="C00000"/>
                          </a:solidFill>
                          <a:latin typeface="微软雅黑" panose="020B0503020204020204" pitchFamily="34" charset="-122"/>
                          <a:ea typeface="微软雅黑" panose="020B0503020204020204" pitchFamily="34" charset="-122"/>
                          <a:cs typeface="+mn-cs"/>
                        </a:rPr>
                        <a:t>学生个性化发展</a:t>
                      </a:r>
                      <a:endParaRPr lang="zh-CN" altLang="en-US" sz="1300" b="1" kern="1200" dirty="0">
                        <a:solidFill>
                          <a:srgbClr val="C00000"/>
                        </a:solidFill>
                        <a:latin typeface="微软雅黑" panose="020B0503020204020204" pitchFamily="34" charset="-122"/>
                        <a:ea typeface="微软雅黑" panose="020B0503020204020204" pitchFamily="34" charset="-122"/>
                        <a:cs typeface="+mn-cs"/>
                      </a:endParaRPr>
                    </a:p>
                  </a:txBody>
                  <a:tcPr/>
                </a:tc>
              </a:tr>
              <a:tr h="657347">
                <a:tc>
                  <a:txBody>
                    <a:bodyPr/>
                    <a:lstStyle/>
                    <a:p>
                      <a:pPr>
                        <a:lnSpc>
                          <a:spcPct val="150000"/>
                        </a:lnSpc>
                      </a:pPr>
                      <a:r>
                        <a:rPr lang="en-US" altLang="zh-CN" sz="1300" b="1" kern="1200" dirty="0">
                          <a:solidFill>
                            <a:schemeClr val="tx1"/>
                          </a:solidFill>
                          <a:latin typeface="微软雅黑" panose="020B0503020204020204" pitchFamily="34" charset="-122"/>
                          <a:ea typeface="微软雅黑" panose="020B0503020204020204" pitchFamily="34" charset="-122"/>
                          <a:cs typeface="+mn-cs"/>
                        </a:rPr>
                        <a:t>04 </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培养方式</a:t>
                      </a:r>
                      <a:endParaRPr lang="zh-CN" altLang="en-US" sz="1300" b="1" kern="1200" dirty="0">
                        <a:solidFill>
                          <a:schemeClr val="tx1"/>
                        </a:solidFill>
                        <a:latin typeface="微软雅黑" panose="020B0503020204020204" pitchFamily="34" charset="-122"/>
                        <a:ea typeface="微软雅黑" panose="020B0503020204020204" pitchFamily="34" charset="-122"/>
                        <a:cs typeface="+mn-cs"/>
                      </a:endParaRPr>
                    </a:p>
                  </a:txBody>
                  <a:tcPr anchor="ctr"/>
                </a:tc>
                <a:tc>
                  <a:txBody>
                    <a:bodyPr/>
                    <a:lstStyle/>
                    <a:p>
                      <a:pPr marL="342900" indent="-342900" algn="just">
                        <a:lnSpc>
                          <a:spcPct val="150000"/>
                        </a:lnSpc>
                        <a:buClr>
                          <a:srgbClr val="194D7D"/>
                        </a:buClr>
                        <a:buSzPct val="80000"/>
                        <a:buFont typeface="Wingdings" panose="05000000000000000000" pitchFamily="2" charset="2"/>
                        <a:buChar char="l"/>
                      </a:pPr>
                      <a:r>
                        <a:rPr lang="zh-CN" altLang="en-US" sz="1300" b="1" kern="1200" dirty="0">
                          <a:solidFill>
                            <a:schemeClr val="tx1"/>
                          </a:solidFill>
                          <a:latin typeface="微软雅黑" panose="020B0503020204020204" pitchFamily="34" charset="-122"/>
                          <a:ea typeface="微软雅黑" panose="020B0503020204020204" pitchFamily="34" charset="-122"/>
                          <a:cs typeface="+mn-cs"/>
                        </a:rPr>
                        <a:t>推进</a:t>
                      </a:r>
                      <a:r>
                        <a:rPr lang="zh-CN" altLang="en-US" sz="1300" b="1" dirty="0">
                          <a:solidFill>
                            <a:srgbClr val="C00000"/>
                          </a:solidFill>
                          <a:latin typeface="微软雅黑" panose="020B0503020204020204" pitchFamily="34" charset="-122"/>
                          <a:ea typeface="微软雅黑" panose="020B0503020204020204" pitchFamily="34" charset="-122"/>
                        </a:rPr>
                        <a:t>跨学科</a:t>
                      </a:r>
                      <a:r>
                        <a:rPr lang="zh-CN" altLang="en-US" sz="1300" b="1" kern="1200" dirty="0">
                          <a:solidFill>
                            <a:srgbClr val="C00000"/>
                          </a:solidFill>
                          <a:latin typeface="微软雅黑" panose="020B0503020204020204" pitchFamily="34" charset="-122"/>
                          <a:ea typeface="微软雅黑" panose="020B0503020204020204" pitchFamily="34" charset="-122"/>
                          <a:cs typeface="+mn-cs"/>
                        </a:rPr>
                        <a:t>培养</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，形成</a:t>
                      </a:r>
                      <a:r>
                        <a:rPr lang="zh-CN" altLang="en-US" sz="1300" b="1" dirty="0">
                          <a:solidFill>
                            <a:srgbClr val="C00000"/>
                          </a:solidFill>
                          <a:latin typeface="微软雅黑" panose="020B0503020204020204" pitchFamily="34" charset="-122"/>
                          <a:ea typeface="微软雅黑" panose="020B0503020204020204" pitchFamily="34" charset="-122"/>
                        </a:rPr>
                        <a:t>本、硕、博</a:t>
                      </a:r>
                      <a:r>
                        <a:rPr lang="zh-CN" altLang="en-US" sz="1300" b="1" kern="1200" dirty="0">
                          <a:solidFill>
                            <a:srgbClr val="C00000"/>
                          </a:solidFill>
                          <a:latin typeface="微软雅黑" panose="020B0503020204020204" pitchFamily="34" charset="-122"/>
                          <a:ea typeface="微软雅黑" panose="020B0503020204020204" pitchFamily="34" charset="-122"/>
                          <a:cs typeface="+mn-cs"/>
                        </a:rPr>
                        <a:t>一体化培养方案</a:t>
                      </a:r>
                      <a:endParaRPr lang="zh-CN" altLang="en-US" sz="1300" b="1" kern="1200" dirty="0">
                        <a:solidFill>
                          <a:schemeClr val="tx1"/>
                        </a:solidFill>
                        <a:latin typeface="微软雅黑" panose="020B0503020204020204" pitchFamily="34" charset="-122"/>
                        <a:ea typeface="微软雅黑" panose="020B0503020204020204" pitchFamily="34" charset="-122"/>
                        <a:cs typeface="+mn-cs"/>
                      </a:endParaRPr>
                    </a:p>
                    <a:p>
                      <a:pPr marL="342900" indent="-342900" algn="just">
                        <a:lnSpc>
                          <a:spcPct val="150000"/>
                        </a:lnSpc>
                        <a:buClr>
                          <a:srgbClr val="194D7D"/>
                        </a:buClr>
                        <a:buSzPct val="80000"/>
                        <a:buFont typeface="Wingdings" panose="05000000000000000000" pitchFamily="2" charset="2"/>
                        <a:buChar char="l"/>
                      </a:pPr>
                      <a:r>
                        <a:rPr lang="zh-CN" altLang="en-US" sz="1300" b="1" kern="1200" dirty="0">
                          <a:solidFill>
                            <a:schemeClr val="tx1"/>
                          </a:solidFill>
                          <a:latin typeface="微软雅黑" panose="020B0503020204020204" pitchFamily="34" charset="-122"/>
                          <a:ea typeface="微软雅黑" panose="020B0503020204020204" pitchFamily="34" charset="-122"/>
                          <a:cs typeface="+mn-cs"/>
                        </a:rPr>
                        <a:t>推进</a:t>
                      </a:r>
                      <a:r>
                        <a:rPr lang="zh-CN" altLang="en-US" sz="1300" b="1" dirty="0">
                          <a:solidFill>
                            <a:srgbClr val="C00000"/>
                          </a:solidFill>
                          <a:latin typeface="微软雅黑" panose="020B0503020204020204" pitchFamily="34" charset="-122"/>
                          <a:ea typeface="微软雅黑" panose="020B0503020204020204" pitchFamily="34" charset="-122"/>
                        </a:rPr>
                        <a:t>科教融合、产教融合</a:t>
                      </a:r>
                      <a:r>
                        <a:rPr lang="zh-CN" altLang="en-US" sz="1300" b="1" dirty="0">
                          <a:solidFill>
                            <a:schemeClr val="tx1"/>
                          </a:solidFill>
                          <a:latin typeface="微软雅黑" panose="020B0503020204020204" pitchFamily="34" charset="-122"/>
                          <a:ea typeface="微软雅黑" panose="020B0503020204020204" pitchFamily="34" charset="-122"/>
                        </a:rPr>
                        <a:t>，建立卓越</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育人的新模式、新方法</a:t>
                      </a:r>
                      <a:endParaRPr lang="zh-CN" altLang="en-US" sz="1300" b="1" kern="1200" dirty="0">
                        <a:solidFill>
                          <a:schemeClr val="tx1"/>
                        </a:solidFill>
                        <a:latin typeface="微软雅黑" panose="020B0503020204020204" pitchFamily="34" charset="-122"/>
                        <a:ea typeface="微软雅黑" panose="020B0503020204020204" pitchFamily="34" charset="-122"/>
                        <a:cs typeface="+mn-cs"/>
                      </a:endParaRPr>
                    </a:p>
                  </a:txBody>
                  <a:tcPr/>
                </a:tc>
              </a:tr>
              <a:tr h="1232525">
                <a:tc>
                  <a:txBody>
                    <a:bodyPr/>
                    <a:lstStyle/>
                    <a:p>
                      <a:pPr marL="0" algn="l" defTabSz="914400" rtl="0" eaLnBrk="1" latinLnBrk="0" hangingPunct="1">
                        <a:lnSpc>
                          <a:spcPct val="150000"/>
                        </a:lnSpc>
                      </a:pPr>
                      <a:r>
                        <a:rPr lang="en-US" altLang="zh-CN" sz="1300" b="1" kern="1200" dirty="0">
                          <a:solidFill>
                            <a:schemeClr val="tx1"/>
                          </a:solidFill>
                          <a:latin typeface="微软雅黑" panose="020B0503020204020204" pitchFamily="34" charset="-122"/>
                          <a:ea typeface="微软雅黑" panose="020B0503020204020204" pitchFamily="34" charset="-122"/>
                          <a:cs typeface="+mn-cs"/>
                        </a:rPr>
                        <a:t>05 </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课程体系与学分要求</a:t>
                      </a:r>
                      <a:endParaRPr lang="zh-CN" altLang="en-US" sz="1300" b="1" kern="1200" dirty="0">
                        <a:solidFill>
                          <a:schemeClr val="tx1"/>
                        </a:solidFill>
                        <a:latin typeface="微软雅黑" panose="020B0503020204020204" pitchFamily="34" charset="-122"/>
                        <a:ea typeface="微软雅黑" panose="020B0503020204020204" pitchFamily="34" charset="-122"/>
                        <a:cs typeface="+mn-cs"/>
                      </a:endParaRPr>
                    </a:p>
                  </a:txBody>
                  <a:tcPr anchor="ctr"/>
                </a:tc>
                <a:tc>
                  <a:txBody>
                    <a:bodyPr/>
                    <a:lstStyle/>
                    <a:p>
                      <a:pPr marL="285750" indent="-285750">
                        <a:lnSpc>
                          <a:spcPct val="150000"/>
                        </a:lnSpc>
                        <a:buClr>
                          <a:srgbClr val="194D7D"/>
                        </a:buClr>
                        <a:buSzPct val="80000"/>
                        <a:buFont typeface="Wingdings" panose="05000000000000000000" pitchFamily="2" charset="2"/>
                        <a:buChar char="l"/>
                      </a:pPr>
                      <a:r>
                        <a:rPr lang="zh-CN" altLang="en-US" sz="1300" b="1" kern="1200" dirty="0">
                          <a:solidFill>
                            <a:schemeClr val="tx1"/>
                          </a:solidFill>
                          <a:latin typeface="微软雅黑" panose="020B0503020204020204" pitchFamily="34" charset="-122"/>
                          <a:ea typeface="微软雅黑" panose="020B0503020204020204" pitchFamily="34" charset="-122"/>
                          <a:cs typeface="+mn-cs"/>
                        </a:rPr>
                        <a:t>不低于</a:t>
                      </a:r>
                      <a:r>
                        <a:rPr lang="zh-CN" altLang="zh-CN" sz="1300" b="1" kern="1200" dirty="0">
                          <a:solidFill>
                            <a:schemeClr val="tx1"/>
                          </a:solidFill>
                          <a:latin typeface="微软雅黑" panose="020B0503020204020204" pitchFamily="34" charset="-122"/>
                          <a:ea typeface="微软雅黑" panose="020B0503020204020204" pitchFamily="34" charset="-122"/>
                          <a:cs typeface="+mn-cs"/>
                        </a:rPr>
                        <a:t>学校培养工作规定</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要求</a:t>
                      </a:r>
                      <a:r>
                        <a:rPr lang="zh-CN" altLang="zh-CN" sz="1300" b="1" kern="1200" dirty="0">
                          <a:solidFill>
                            <a:schemeClr val="tx1"/>
                          </a:solidFill>
                          <a:latin typeface="微软雅黑" panose="020B0503020204020204" pitchFamily="34" charset="-122"/>
                          <a:ea typeface="微软雅黑" panose="020B0503020204020204" pitchFamily="34" charset="-122"/>
                          <a:cs typeface="+mn-cs"/>
                        </a:rPr>
                        <a:t>，结合</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学科专业</a:t>
                      </a:r>
                      <a:r>
                        <a:rPr lang="zh-CN" altLang="zh-CN" sz="1300" b="1" kern="1200" dirty="0">
                          <a:solidFill>
                            <a:schemeClr val="tx1"/>
                          </a:solidFill>
                          <a:latin typeface="微软雅黑" panose="020B0503020204020204" pitchFamily="34" charset="-122"/>
                          <a:ea typeface="微软雅黑" panose="020B0503020204020204" pitchFamily="34" charset="-122"/>
                          <a:cs typeface="+mn-cs"/>
                        </a:rPr>
                        <a:t>特点</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，明确形成各学科</a:t>
                      </a:r>
                      <a:r>
                        <a:rPr lang="zh-CN" altLang="zh-CN" sz="1300" b="1" kern="1200" dirty="0">
                          <a:solidFill>
                            <a:schemeClr val="tx1"/>
                          </a:solidFill>
                          <a:latin typeface="微软雅黑" panose="020B0503020204020204" pitchFamily="34" charset="-122"/>
                          <a:ea typeface="微软雅黑" panose="020B0503020204020204" pitchFamily="34" charset="-122"/>
                          <a:cs typeface="+mn-cs"/>
                        </a:rPr>
                        <a:t>学分</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要求</a:t>
                      </a:r>
                      <a:endParaRPr lang="en-US" altLang="zh-CN" sz="1300" b="1" kern="1200" dirty="0">
                        <a:solidFill>
                          <a:schemeClr val="tx1"/>
                        </a:solidFill>
                        <a:latin typeface="微软雅黑" panose="020B0503020204020204" pitchFamily="34" charset="-122"/>
                        <a:ea typeface="微软雅黑" panose="020B0503020204020204" pitchFamily="34" charset="-122"/>
                        <a:cs typeface="+mn-cs"/>
                      </a:endParaRPr>
                    </a:p>
                    <a:p>
                      <a:pPr marL="285750" indent="-285750">
                        <a:lnSpc>
                          <a:spcPct val="150000"/>
                        </a:lnSpc>
                        <a:buClr>
                          <a:srgbClr val="194D7D"/>
                        </a:buClr>
                        <a:buSzPct val="80000"/>
                        <a:buFont typeface="Wingdings" panose="05000000000000000000" pitchFamily="2" charset="2"/>
                        <a:buChar char="l"/>
                      </a:pPr>
                      <a:r>
                        <a:rPr lang="zh-CN" altLang="en-US" sz="1300" b="1" kern="1200" dirty="0">
                          <a:solidFill>
                            <a:schemeClr val="tx1"/>
                          </a:solidFill>
                          <a:latin typeface="微软雅黑" panose="020B0503020204020204" pitchFamily="34" charset="-122"/>
                          <a:ea typeface="微软雅黑" panose="020B0503020204020204" pitchFamily="34" charset="-122"/>
                          <a:cs typeface="+mn-cs"/>
                        </a:rPr>
                        <a:t>专业类课程突出</a:t>
                      </a:r>
                      <a:r>
                        <a:rPr lang="zh-CN" altLang="en-US" sz="1300" b="1" kern="1200" dirty="0">
                          <a:solidFill>
                            <a:srgbClr val="C00000"/>
                          </a:solidFill>
                          <a:latin typeface="微软雅黑" panose="020B0503020204020204" pitchFamily="34" charset="-122"/>
                          <a:ea typeface="微软雅黑" panose="020B0503020204020204" pitchFamily="34" charset="-122"/>
                          <a:cs typeface="+mn-cs"/>
                        </a:rPr>
                        <a:t>基础、</a:t>
                      </a:r>
                      <a:r>
                        <a:rPr lang="zh-CN" altLang="zh-CN" sz="1300" b="1" kern="1200" dirty="0">
                          <a:solidFill>
                            <a:srgbClr val="C00000"/>
                          </a:solidFill>
                          <a:latin typeface="微软雅黑" panose="020B0503020204020204" pitchFamily="34" charset="-122"/>
                          <a:ea typeface="微软雅黑" panose="020B0503020204020204" pitchFamily="34" charset="-122"/>
                          <a:cs typeface="+mn-cs"/>
                        </a:rPr>
                        <a:t>前沿</a:t>
                      </a:r>
                      <a:r>
                        <a:rPr lang="zh-CN" altLang="en-US" sz="1300" b="1" kern="1200" dirty="0">
                          <a:solidFill>
                            <a:srgbClr val="C00000"/>
                          </a:solidFill>
                          <a:latin typeface="微软雅黑" panose="020B0503020204020204" pitchFamily="34" charset="-122"/>
                          <a:ea typeface="微软雅黑" panose="020B0503020204020204" pitchFamily="34" charset="-122"/>
                          <a:cs typeface="+mn-cs"/>
                        </a:rPr>
                        <a:t>、挑战</a:t>
                      </a:r>
                      <a:r>
                        <a:rPr lang="zh-CN" altLang="en-US" sz="1300" b="1"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a:t>
                      </a:r>
                      <a:r>
                        <a:rPr lang="zh-CN" altLang="zh-CN" sz="1300" b="1" kern="1200" dirty="0">
                          <a:solidFill>
                            <a:schemeClr val="tx1"/>
                          </a:solidFill>
                          <a:latin typeface="微软雅黑" panose="020B0503020204020204" pitchFamily="34" charset="-122"/>
                          <a:ea typeface="微软雅黑" panose="020B0503020204020204" pitchFamily="34" charset="-122"/>
                          <a:cs typeface="+mn-cs"/>
                        </a:rPr>
                        <a:t>打造本硕博贯通的核心课程、前沿导向的专业课程</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a:t>
                      </a:r>
                      <a:r>
                        <a:rPr lang="zh-CN" altLang="zh-CN" sz="1300" b="1" kern="1200" dirty="0">
                          <a:solidFill>
                            <a:schemeClr val="tx1"/>
                          </a:solidFill>
                          <a:latin typeface="微软雅黑" panose="020B0503020204020204" pitchFamily="34" charset="-122"/>
                          <a:ea typeface="微软雅黑" panose="020B0503020204020204" pitchFamily="34" charset="-122"/>
                          <a:cs typeface="+mn-cs"/>
                        </a:rPr>
                        <a:t>研究导向的方法类课程</a:t>
                      </a:r>
                      <a:endParaRPr lang="en-US" altLang="zh-CN" sz="1300" b="1" kern="1200" dirty="0">
                        <a:solidFill>
                          <a:schemeClr val="tx1"/>
                        </a:solidFill>
                        <a:latin typeface="微软雅黑" panose="020B0503020204020204" pitchFamily="34" charset="-122"/>
                        <a:ea typeface="微软雅黑" panose="020B0503020204020204" pitchFamily="34" charset="-122"/>
                        <a:cs typeface="+mn-cs"/>
                      </a:endParaRPr>
                    </a:p>
                    <a:p>
                      <a:pPr marL="285750" indent="-285750">
                        <a:lnSpc>
                          <a:spcPct val="150000"/>
                        </a:lnSpc>
                        <a:buClr>
                          <a:srgbClr val="194D7D"/>
                        </a:buClr>
                        <a:buSzPct val="80000"/>
                        <a:buFont typeface="Wingdings" panose="05000000000000000000" pitchFamily="2" charset="2"/>
                        <a:buChar char="l"/>
                      </a:pPr>
                      <a:r>
                        <a:rPr lang="zh-CN" altLang="zh-CN" sz="1300" b="1" kern="1200" dirty="0">
                          <a:solidFill>
                            <a:schemeClr val="tx1"/>
                          </a:solidFill>
                          <a:latin typeface="微软雅黑" panose="020B0503020204020204" pitchFamily="34" charset="-122"/>
                          <a:ea typeface="微软雅黑" panose="020B0503020204020204" pitchFamily="34" charset="-122"/>
                          <a:cs typeface="+mn-cs"/>
                        </a:rPr>
                        <a:t>突出不同层次课程区分度，</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推进</a:t>
                      </a:r>
                      <a:r>
                        <a:rPr lang="zh-CN" altLang="en-US" sz="1300" b="1" kern="1200" dirty="0">
                          <a:solidFill>
                            <a:srgbClr val="C00000"/>
                          </a:solidFill>
                          <a:latin typeface="微软雅黑" panose="020B0503020204020204" pitchFamily="34" charset="-122"/>
                          <a:ea typeface="微软雅黑" panose="020B0503020204020204" pitchFamily="34" charset="-122"/>
                          <a:cs typeface="+mn-cs"/>
                        </a:rPr>
                        <a:t>跨学段、</a:t>
                      </a:r>
                      <a:r>
                        <a:rPr lang="zh-CN" altLang="zh-CN" sz="1300" b="1" kern="1200" dirty="0">
                          <a:solidFill>
                            <a:srgbClr val="C00000"/>
                          </a:solidFill>
                          <a:latin typeface="微软雅黑" panose="020B0503020204020204" pitchFamily="34" charset="-122"/>
                          <a:ea typeface="微软雅黑" panose="020B0503020204020204" pitchFamily="34" charset="-122"/>
                          <a:cs typeface="+mn-cs"/>
                        </a:rPr>
                        <a:t>跨院系、跨学科</a:t>
                      </a:r>
                      <a:r>
                        <a:rPr lang="zh-CN" altLang="zh-CN" sz="1300" b="1" kern="1200" dirty="0">
                          <a:solidFill>
                            <a:schemeClr val="tx1"/>
                          </a:solidFill>
                          <a:latin typeface="微软雅黑" panose="020B0503020204020204" pitchFamily="34" charset="-122"/>
                          <a:ea typeface="微软雅黑" panose="020B0503020204020204" pitchFamily="34" charset="-122"/>
                          <a:cs typeface="+mn-cs"/>
                        </a:rPr>
                        <a:t>开放共享</a:t>
                      </a:r>
                      <a:endParaRPr lang="zh-CN" altLang="en-US" sz="1300" b="1" kern="1200" dirty="0">
                        <a:solidFill>
                          <a:schemeClr val="tx1"/>
                        </a:solidFill>
                        <a:latin typeface="微软雅黑" panose="020B0503020204020204" pitchFamily="34" charset="-122"/>
                        <a:ea typeface="微软雅黑" panose="020B0503020204020204" pitchFamily="34" charset="-122"/>
                        <a:cs typeface="+mn-cs"/>
                      </a:endParaRPr>
                    </a:p>
                  </a:txBody>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标题 1"/>
          <p:cNvSpPr txBox="1"/>
          <p:nvPr/>
        </p:nvSpPr>
        <p:spPr>
          <a:xfrm>
            <a:off x="1596245" y="321691"/>
            <a:ext cx="7679308" cy="602439"/>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一、培养方案</a:t>
            </a:r>
            <a:r>
              <a:rPr lang="zh-CN" altLang="en-US" sz="3600" b="1" dirty="0">
                <a:solidFill>
                  <a:srgbClr val="FFFF00"/>
                </a:solidFill>
                <a:latin typeface="华文新魏" panose="02010800040101010101" pitchFamily="2" charset="-122"/>
                <a:ea typeface="华文新魏" panose="02010800040101010101" pitchFamily="2" charset="-122"/>
              </a:rPr>
              <a:t>（培养过程与环节）</a:t>
            </a:r>
            <a:endParaRPr lang="zh-CN" altLang="en-US" sz="3600" b="1" dirty="0">
              <a:solidFill>
                <a:srgbClr val="FFFF00"/>
              </a:solidFill>
              <a:latin typeface="华文新魏" panose="02010800040101010101" pitchFamily="2" charset="-122"/>
              <a:ea typeface="华文新魏" panose="02010800040101010101" pitchFamily="2" charset="-122"/>
            </a:endParaRPr>
          </a:p>
        </p:txBody>
      </p:sp>
      <p:grpSp>
        <p:nvGrpSpPr>
          <p:cNvPr id="9" name="组合 16"/>
          <p:cNvGrpSpPr/>
          <p:nvPr/>
        </p:nvGrpSpPr>
        <p:grpSpPr>
          <a:xfrm>
            <a:off x="399270" y="3113559"/>
            <a:ext cx="2735262" cy="2952750"/>
            <a:chOff x="107504" y="2614624"/>
            <a:chExt cx="2735867" cy="2952328"/>
          </a:xfrm>
        </p:grpSpPr>
        <p:sp>
          <p:nvSpPr>
            <p:cNvPr id="10" name="矩形 9"/>
            <p:cNvSpPr/>
            <p:nvPr/>
          </p:nvSpPr>
          <p:spPr>
            <a:xfrm>
              <a:off x="107504" y="2616211"/>
              <a:ext cx="2735867" cy="2950741"/>
            </a:xfrm>
            <a:prstGeom prst="rect">
              <a:avLst/>
            </a:prstGeom>
            <a:solidFill>
              <a:srgbClr val="FFFFF4">
                <a:lumMod val="9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Franklin Gothic Book" panose="020B0503020102020204"/>
                <a:ea typeface="黑体" panose="02010609060101010101" pitchFamily="49" charset="-122"/>
                <a:cs typeface="+mn-cs"/>
              </a:endParaRPr>
            </a:p>
          </p:txBody>
        </p:sp>
        <p:sp>
          <p:nvSpPr>
            <p:cNvPr id="11" name="TextBox 18"/>
            <p:cNvSpPr txBox="1"/>
            <p:nvPr/>
          </p:nvSpPr>
          <p:spPr>
            <a:xfrm>
              <a:off x="602914" y="2614624"/>
              <a:ext cx="1816502" cy="492373"/>
            </a:xfrm>
            <a:prstGeom prst="rect">
              <a:avLst/>
            </a:prstGeom>
            <a:noFill/>
          </p:spPr>
          <p:txBody>
            <a:bodyPr>
              <a:spAutoFit/>
            </a:bodyPr>
            <a:lstStyle/>
            <a:p>
              <a:pPr marR="0" defTabSz="914400" eaLnBrk="1" fontAlgn="auto" hangingPunct="1">
                <a:spcBef>
                  <a:spcPts val="0"/>
                </a:spcBef>
                <a:spcAft>
                  <a:spcPts val="0"/>
                </a:spcAft>
                <a:buClrTx/>
                <a:buSzTx/>
                <a:buFontTx/>
                <a:buNone/>
                <a:defRPr/>
              </a:pPr>
              <a:r>
                <a:rPr kumimoji="0" lang="zh-CN" altLang="en-US" sz="2600" b="1" kern="0" cap="none" spc="0" normalizeH="0" baseline="0" noProof="0" dirty="0">
                  <a:solidFill>
                    <a:srgbClr val="0070C0"/>
                  </a:solidFill>
                  <a:latin typeface="楷体" panose="02010609060101010101" pitchFamily="49" charset="-122"/>
                  <a:ea typeface="楷体" panose="02010609060101010101" pitchFamily="49" charset="-122"/>
                  <a:cs typeface="+mn-cs"/>
                </a:rPr>
                <a:t>日常学习</a:t>
              </a:r>
              <a:endParaRPr kumimoji="0" lang="zh-CN" altLang="en-US" sz="2600" b="1" kern="0" cap="none" spc="0" normalizeH="0" baseline="0" noProof="0" dirty="0">
                <a:solidFill>
                  <a:srgbClr val="0070C0"/>
                </a:solidFill>
                <a:latin typeface="楷体" panose="02010609060101010101" pitchFamily="49" charset="-122"/>
                <a:ea typeface="楷体" panose="02010609060101010101" pitchFamily="49" charset="-122"/>
                <a:cs typeface="+mn-cs"/>
              </a:endParaRPr>
            </a:p>
          </p:txBody>
        </p:sp>
        <p:sp>
          <p:nvSpPr>
            <p:cNvPr id="12" name="圆角矩形 11"/>
            <p:cNvSpPr/>
            <p:nvPr/>
          </p:nvSpPr>
          <p:spPr>
            <a:xfrm>
              <a:off x="251998" y="3138424"/>
              <a:ext cx="935245" cy="790462"/>
            </a:xfrm>
            <a:prstGeom prst="roundRect">
              <a:avLst/>
            </a:prstGeom>
            <a:solidFill>
              <a:srgbClr val="AFB591">
                <a:lumMod val="60000"/>
                <a:lumOff val="4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ysClr val="window" lastClr="FFFFFF"/>
                </a:solidFill>
                <a:effectLst/>
                <a:uLnTx/>
                <a:uFillTx/>
                <a:latin typeface="Franklin Gothic Book" panose="020B0503020102020204"/>
                <a:ea typeface="黑体" panose="02010609060101010101" pitchFamily="49" charset="-122"/>
                <a:cs typeface="+mn-cs"/>
              </a:endParaRPr>
            </a:p>
          </p:txBody>
        </p:sp>
        <p:sp>
          <p:nvSpPr>
            <p:cNvPr id="13" name="圆角矩形 12"/>
            <p:cNvSpPr/>
            <p:nvPr/>
          </p:nvSpPr>
          <p:spPr>
            <a:xfrm>
              <a:off x="1692179" y="3145504"/>
              <a:ext cx="935244" cy="754811"/>
            </a:xfrm>
            <a:prstGeom prst="roundRect">
              <a:avLst/>
            </a:prstGeom>
            <a:solidFill>
              <a:srgbClr val="AFB591">
                <a:lumMod val="60000"/>
                <a:lumOff val="4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Franklin Gothic Book" panose="020B0503020102020204"/>
                <a:ea typeface="黑体" panose="02010609060101010101" pitchFamily="49" charset="-122"/>
                <a:cs typeface="+mn-cs"/>
              </a:endParaRPr>
            </a:p>
          </p:txBody>
        </p:sp>
        <p:sp>
          <p:nvSpPr>
            <p:cNvPr id="14" name="圆角矩形 13"/>
            <p:cNvSpPr/>
            <p:nvPr/>
          </p:nvSpPr>
          <p:spPr>
            <a:xfrm>
              <a:off x="274228" y="4563795"/>
              <a:ext cx="935245" cy="792049"/>
            </a:xfrm>
            <a:prstGeom prst="roundRect">
              <a:avLst/>
            </a:prstGeom>
            <a:solidFill>
              <a:srgbClr val="AFB591">
                <a:lumMod val="60000"/>
                <a:lumOff val="4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Franklin Gothic Book" panose="020B0503020102020204"/>
                <a:ea typeface="黑体" panose="02010609060101010101" pitchFamily="49" charset="-122"/>
                <a:cs typeface="+mn-cs"/>
              </a:endParaRPr>
            </a:p>
          </p:txBody>
        </p:sp>
        <p:sp>
          <p:nvSpPr>
            <p:cNvPr id="15" name="圆角矩形 14"/>
            <p:cNvSpPr/>
            <p:nvPr/>
          </p:nvSpPr>
          <p:spPr>
            <a:xfrm>
              <a:off x="1747754" y="4563795"/>
              <a:ext cx="935245" cy="792049"/>
            </a:xfrm>
            <a:prstGeom prst="roundRect">
              <a:avLst/>
            </a:prstGeom>
            <a:solidFill>
              <a:srgbClr val="AFB591">
                <a:lumMod val="60000"/>
                <a:lumOff val="4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Franklin Gothic Book" panose="020B0503020102020204"/>
                <a:ea typeface="黑体" panose="02010609060101010101" pitchFamily="49" charset="-122"/>
                <a:cs typeface="+mn-cs"/>
              </a:endParaRPr>
            </a:p>
          </p:txBody>
        </p:sp>
        <p:sp>
          <p:nvSpPr>
            <p:cNvPr id="16" name="TextBox 23"/>
            <p:cNvSpPr txBox="1"/>
            <p:nvPr/>
          </p:nvSpPr>
          <p:spPr>
            <a:xfrm>
              <a:off x="180545" y="3192391"/>
              <a:ext cx="1124199" cy="646020"/>
            </a:xfrm>
            <a:prstGeom prst="rect">
              <a:avLst/>
            </a:prstGeom>
            <a:noFill/>
          </p:spPr>
          <p:txBody>
            <a:bodyPr>
              <a:spAutoFit/>
            </a:bodyPr>
            <a:lstStyle/>
            <a:p>
              <a:pPr marR="0" algn="ctr" defTabSz="914400" eaLnBrk="1" fontAlgn="auto" hangingPunct="1">
                <a:spcBef>
                  <a:spcPts val="0"/>
                </a:spcBef>
                <a:spcAft>
                  <a:spcPts val="0"/>
                </a:spcAft>
                <a:buClrTx/>
                <a:buSzTx/>
                <a:buFontTx/>
                <a:buNone/>
                <a:defRPr/>
              </a:pPr>
              <a:r>
                <a:rPr kumimoji="0" lang="zh-CN" altLang="en-US" sz="1800" b="0" kern="0" cap="none" spc="0" normalizeH="0" baseline="0" noProof="0" dirty="0">
                  <a:solidFill>
                    <a:srgbClr val="7030A0"/>
                  </a:solidFill>
                  <a:latin typeface="楷体" panose="02010609060101010101" pitchFamily="49" charset="-122"/>
                  <a:ea typeface="楷体" panose="02010609060101010101" pitchFamily="49" charset="-122"/>
                  <a:cs typeface="+mn-cs"/>
                </a:rPr>
                <a:t>实践环节训练</a:t>
              </a:r>
              <a:endParaRPr kumimoji="0" lang="zh-CN" altLang="en-US" sz="1800" b="0" kern="0" cap="none" spc="0" normalizeH="0" baseline="0" noProof="0" dirty="0">
                <a:solidFill>
                  <a:srgbClr val="7030A0"/>
                </a:solidFill>
                <a:latin typeface="楷体" panose="02010609060101010101" pitchFamily="49" charset="-122"/>
                <a:ea typeface="楷体" panose="02010609060101010101" pitchFamily="49" charset="-122"/>
                <a:cs typeface="+mn-cs"/>
              </a:endParaRPr>
            </a:p>
          </p:txBody>
        </p:sp>
        <p:sp>
          <p:nvSpPr>
            <p:cNvPr id="21" name="TextBox 24"/>
            <p:cNvSpPr txBox="1"/>
            <p:nvPr/>
          </p:nvSpPr>
          <p:spPr>
            <a:xfrm>
              <a:off x="1763632" y="3209851"/>
              <a:ext cx="792338" cy="646021"/>
            </a:xfrm>
            <a:prstGeom prst="rect">
              <a:avLst/>
            </a:prstGeom>
            <a:noFill/>
          </p:spPr>
          <p:txBody>
            <a:bodyPr>
              <a:spAutoFit/>
            </a:bodyPr>
            <a:lstStyle/>
            <a:p>
              <a:pPr marR="0" algn="ctr" defTabSz="914400" eaLnBrk="1" fontAlgn="auto" hangingPunct="1">
                <a:spcBef>
                  <a:spcPts val="0"/>
                </a:spcBef>
                <a:spcAft>
                  <a:spcPts val="0"/>
                </a:spcAft>
                <a:buClrTx/>
                <a:buSzTx/>
                <a:buFontTx/>
                <a:buNone/>
                <a:defRPr/>
              </a:pPr>
              <a:r>
                <a:rPr kumimoji="0" lang="zh-CN" altLang="en-US" sz="1800" b="0" kern="0" cap="none" spc="0" normalizeH="0" baseline="0" noProof="0" dirty="0">
                  <a:solidFill>
                    <a:srgbClr val="7030A0"/>
                  </a:solidFill>
                  <a:latin typeface="楷体" panose="02010609060101010101" pitchFamily="49" charset="-122"/>
                  <a:ea typeface="楷体" panose="02010609060101010101" pitchFamily="49" charset="-122"/>
                  <a:cs typeface="+mn-cs"/>
                </a:rPr>
                <a:t>科学研究</a:t>
              </a:r>
              <a:endParaRPr kumimoji="0" lang="zh-CN" altLang="en-US" sz="1800" b="0" kern="0" cap="none" spc="0" normalizeH="0" baseline="0" noProof="0" dirty="0">
                <a:solidFill>
                  <a:srgbClr val="7030A0"/>
                </a:solidFill>
                <a:latin typeface="楷体" panose="02010609060101010101" pitchFamily="49" charset="-122"/>
                <a:ea typeface="楷体" panose="02010609060101010101" pitchFamily="49" charset="-122"/>
                <a:cs typeface="+mn-cs"/>
              </a:endParaRPr>
            </a:p>
          </p:txBody>
        </p:sp>
        <p:sp>
          <p:nvSpPr>
            <p:cNvPr id="22" name="TextBox 25"/>
            <p:cNvSpPr txBox="1"/>
            <p:nvPr/>
          </p:nvSpPr>
          <p:spPr>
            <a:xfrm>
              <a:off x="323452" y="4636810"/>
              <a:ext cx="792337" cy="646020"/>
            </a:xfrm>
            <a:prstGeom prst="rect">
              <a:avLst/>
            </a:prstGeom>
            <a:noFill/>
          </p:spPr>
          <p:txBody>
            <a:bodyPr>
              <a:spAutoFit/>
            </a:bodyPr>
            <a:lstStyle/>
            <a:p>
              <a:pPr marR="0" algn="ctr" defTabSz="914400" eaLnBrk="1" fontAlgn="auto" hangingPunct="1">
                <a:spcBef>
                  <a:spcPts val="0"/>
                </a:spcBef>
                <a:spcAft>
                  <a:spcPts val="0"/>
                </a:spcAft>
                <a:buClrTx/>
                <a:buSzTx/>
                <a:buFontTx/>
                <a:buNone/>
                <a:defRPr/>
              </a:pPr>
              <a:r>
                <a:rPr kumimoji="0" lang="zh-CN" altLang="en-US" sz="1800" b="0" kern="0" cap="none" spc="0" normalizeH="0" baseline="0" noProof="0" dirty="0">
                  <a:solidFill>
                    <a:srgbClr val="7030A0"/>
                  </a:solidFill>
                  <a:latin typeface="楷体" panose="02010609060101010101" pitchFamily="49" charset="-122"/>
                  <a:ea typeface="楷体" panose="02010609060101010101" pitchFamily="49" charset="-122"/>
                  <a:cs typeface="+mn-cs"/>
                </a:rPr>
                <a:t>学术交流</a:t>
              </a:r>
              <a:endParaRPr kumimoji="0" lang="zh-CN" altLang="en-US" sz="1800" b="0" kern="0" cap="none" spc="0" normalizeH="0" baseline="0" noProof="0" dirty="0">
                <a:solidFill>
                  <a:srgbClr val="7030A0"/>
                </a:solidFill>
                <a:latin typeface="楷体" panose="02010609060101010101" pitchFamily="49" charset="-122"/>
                <a:ea typeface="楷体" panose="02010609060101010101" pitchFamily="49" charset="-122"/>
                <a:cs typeface="+mn-cs"/>
              </a:endParaRPr>
            </a:p>
          </p:txBody>
        </p:sp>
        <p:sp>
          <p:nvSpPr>
            <p:cNvPr id="23" name="TextBox 26"/>
            <p:cNvSpPr txBox="1"/>
            <p:nvPr/>
          </p:nvSpPr>
          <p:spPr>
            <a:xfrm>
              <a:off x="1547684" y="4624112"/>
              <a:ext cx="1295687" cy="646020"/>
            </a:xfrm>
            <a:prstGeom prst="rect">
              <a:avLst/>
            </a:prstGeom>
            <a:noFill/>
          </p:spPr>
          <p:txBody>
            <a:bodyPr>
              <a:spAutoFit/>
            </a:bodyPr>
            <a:lstStyle/>
            <a:p>
              <a:pPr marR="0" algn="ctr" defTabSz="914400" eaLnBrk="1" fontAlgn="auto" hangingPunct="1">
                <a:spcBef>
                  <a:spcPts val="0"/>
                </a:spcBef>
                <a:spcAft>
                  <a:spcPts val="0"/>
                </a:spcAft>
                <a:buClrTx/>
                <a:buSzTx/>
                <a:buFontTx/>
                <a:buNone/>
                <a:defRPr/>
              </a:pPr>
              <a:r>
                <a:rPr kumimoji="0" lang="zh-CN" altLang="en-US" sz="1800" b="0" kern="0" cap="none" spc="0" normalizeH="0" baseline="0" noProof="0" dirty="0">
                  <a:solidFill>
                    <a:srgbClr val="7030A0"/>
                  </a:solidFill>
                  <a:latin typeface="楷体" panose="02010609060101010101" pitchFamily="49" charset="-122"/>
                  <a:ea typeface="楷体" panose="02010609060101010101" pitchFamily="49" charset="-122"/>
                  <a:cs typeface="+mn-cs"/>
                </a:rPr>
                <a:t>基本文献阅读</a:t>
              </a:r>
              <a:endParaRPr kumimoji="0" lang="zh-CN" altLang="en-US" sz="1800" b="0" kern="0" cap="none" spc="0" normalizeH="0" baseline="0" noProof="0" dirty="0">
                <a:solidFill>
                  <a:srgbClr val="7030A0"/>
                </a:solidFill>
                <a:latin typeface="楷体" panose="02010609060101010101" pitchFamily="49" charset="-122"/>
                <a:ea typeface="楷体" panose="02010609060101010101" pitchFamily="49" charset="-122"/>
                <a:cs typeface="+mn-cs"/>
              </a:endParaRPr>
            </a:p>
          </p:txBody>
        </p:sp>
      </p:grpSp>
      <p:grpSp>
        <p:nvGrpSpPr>
          <p:cNvPr id="24" name="组合 35"/>
          <p:cNvGrpSpPr/>
          <p:nvPr/>
        </p:nvGrpSpPr>
        <p:grpSpPr>
          <a:xfrm>
            <a:off x="2816843" y="3114352"/>
            <a:ext cx="4306096" cy="2952749"/>
            <a:chOff x="2868768" y="1690276"/>
            <a:chExt cx="4305839" cy="2952604"/>
          </a:xfrm>
        </p:grpSpPr>
        <p:sp>
          <p:nvSpPr>
            <p:cNvPr id="25" name="矩形 24"/>
            <p:cNvSpPr/>
            <p:nvPr/>
          </p:nvSpPr>
          <p:spPr>
            <a:xfrm>
              <a:off x="3285464" y="1690276"/>
              <a:ext cx="3889143" cy="2952604"/>
            </a:xfrm>
            <a:prstGeom prst="rect">
              <a:avLst/>
            </a:prstGeom>
            <a:solidFill>
              <a:srgbClr val="FFFFF4">
                <a:lumMod val="9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Franklin Gothic Book" panose="020B0503020102020204"/>
                <a:ea typeface="黑体" panose="02010609060101010101" pitchFamily="49" charset="-122"/>
                <a:cs typeface="+mn-cs"/>
              </a:endParaRPr>
            </a:p>
          </p:txBody>
        </p:sp>
        <p:sp>
          <p:nvSpPr>
            <p:cNvPr id="26" name="圆角矩形 25"/>
            <p:cNvSpPr/>
            <p:nvPr/>
          </p:nvSpPr>
          <p:spPr>
            <a:xfrm>
              <a:off x="3394202" y="2260068"/>
              <a:ext cx="1546123" cy="715227"/>
            </a:xfrm>
            <a:prstGeom prst="roundRect">
              <a:avLst/>
            </a:prstGeom>
            <a:solidFill>
              <a:srgbClr val="C47546">
                <a:lumMod val="40000"/>
                <a:lumOff val="6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0" i="0" u="none" strike="noStrike" kern="0" cap="none" spc="0" normalizeH="0" baseline="0" noProof="0" dirty="0">
                  <a:ln>
                    <a:noFill/>
                  </a:ln>
                  <a:solidFill>
                    <a:srgbClr val="7030A0"/>
                  </a:solidFill>
                  <a:effectLst/>
                  <a:uLnTx/>
                  <a:uFillTx/>
                  <a:latin typeface="楷体" panose="02010609060101010101" pitchFamily="49" charset="-122"/>
                  <a:ea typeface="楷体" panose="02010609060101010101" pitchFamily="49" charset="-122"/>
                  <a:cs typeface="+mn-cs"/>
                </a:rPr>
                <a:t>课程审核</a:t>
              </a:r>
              <a:endParaRPr kumimoji="0" lang="zh-CN" altLang="en-US" sz="2400" b="0" i="0" u="none" strike="noStrike" kern="0" cap="none" spc="0" normalizeH="0" baseline="0" noProof="0" dirty="0">
                <a:ln>
                  <a:noFill/>
                </a:ln>
                <a:solidFill>
                  <a:srgbClr val="7030A0"/>
                </a:solidFill>
                <a:effectLst/>
                <a:uLnTx/>
                <a:uFillTx/>
                <a:latin typeface="楷体" panose="02010609060101010101" pitchFamily="49" charset="-122"/>
                <a:ea typeface="楷体" panose="02010609060101010101" pitchFamily="49" charset="-122"/>
                <a:cs typeface="+mn-cs"/>
              </a:endParaRPr>
            </a:p>
          </p:txBody>
        </p:sp>
        <p:sp>
          <p:nvSpPr>
            <p:cNvPr id="27" name="圆角矩形 26"/>
            <p:cNvSpPr/>
            <p:nvPr/>
          </p:nvSpPr>
          <p:spPr>
            <a:xfrm>
              <a:off x="5201238" y="2267305"/>
              <a:ext cx="1594153" cy="707990"/>
            </a:xfrm>
            <a:prstGeom prst="roundRect">
              <a:avLst/>
            </a:prstGeom>
            <a:solidFill>
              <a:srgbClr val="C47546">
                <a:lumMod val="40000"/>
                <a:lumOff val="6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0" i="0" u="none" strike="noStrike" kern="0" cap="none" spc="0" normalizeH="0" baseline="0" noProof="0" dirty="0">
                  <a:ln>
                    <a:noFill/>
                  </a:ln>
                  <a:solidFill>
                    <a:srgbClr val="7030A0"/>
                  </a:solidFill>
                  <a:effectLst/>
                  <a:uLnTx/>
                  <a:uFillTx/>
                  <a:latin typeface="楷体" panose="02010609060101010101" pitchFamily="49" charset="-122"/>
                  <a:ea typeface="楷体" panose="02010609060101010101" pitchFamily="49" charset="-122"/>
                  <a:cs typeface="+mn-cs"/>
                </a:rPr>
                <a:t>培养环节</a:t>
              </a:r>
              <a:endParaRPr kumimoji="0" lang="en-US" altLang="zh-CN" sz="2400" b="0" i="0" u="none" strike="noStrike" kern="0" cap="none" spc="0" normalizeH="0" baseline="0" noProof="0" dirty="0">
                <a:ln>
                  <a:noFill/>
                </a:ln>
                <a:solidFill>
                  <a:srgbClr val="7030A0"/>
                </a:solidFill>
                <a:effectLst/>
                <a:uLnTx/>
                <a:uFillTx/>
                <a:latin typeface="楷体" panose="02010609060101010101" pitchFamily="49" charset="-122"/>
                <a:ea typeface="楷体" panose="02010609060101010101" pitchFamily="49"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0" i="0" u="none" strike="noStrike" kern="0" cap="none" spc="0" normalizeH="0" baseline="0" noProof="0" dirty="0">
                  <a:ln>
                    <a:noFill/>
                  </a:ln>
                  <a:solidFill>
                    <a:srgbClr val="7030A0"/>
                  </a:solidFill>
                  <a:effectLst/>
                  <a:uLnTx/>
                  <a:uFillTx/>
                  <a:latin typeface="楷体" panose="02010609060101010101" pitchFamily="49" charset="-122"/>
                  <a:ea typeface="楷体" panose="02010609060101010101" pitchFamily="49" charset="-122"/>
                  <a:cs typeface="+mn-cs"/>
                </a:rPr>
                <a:t>审核</a:t>
              </a:r>
              <a:endParaRPr kumimoji="0" lang="zh-CN" altLang="en-US" sz="2400" b="0" i="0" u="none" strike="noStrike" kern="0" cap="none" spc="0" normalizeH="0" baseline="0" noProof="0" dirty="0">
                <a:ln>
                  <a:noFill/>
                </a:ln>
                <a:solidFill>
                  <a:srgbClr val="7030A0"/>
                </a:solidFill>
                <a:effectLst/>
                <a:uLnTx/>
                <a:uFillTx/>
                <a:latin typeface="楷体" panose="02010609060101010101" pitchFamily="49" charset="-122"/>
                <a:ea typeface="楷体" panose="02010609060101010101" pitchFamily="49" charset="-122"/>
                <a:cs typeface="+mn-cs"/>
              </a:endParaRPr>
            </a:p>
          </p:txBody>
        </p:sp>
        <p:sp>
          <p:nvSpPr>
            <p:cNvPr id="28" name="圆角矩形 27"/>
            <p:cNvSpPr/>
            <p:nvPr/>
          </p:nvSpPr>
          <p:spPr>
            <a:xfrm>
              <a:off x="3426438" y="3638837"/>
              <a:ext cx="1513887" cy="753399"/>
            </a:xfrm>
            <a:prstGeom prst="roundRect">
              <a:avLst/>
            </a:prstGeom>
            <a:solidFill>
              <a:srgbClr val="C47546">
                <a:lumMod val="40000"/>
                <a:lumOff val="6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0" i="0" u="none" strike="noStrike" kern="0" cap="none" spc="0" normalizeH="0" baseline="0" noProof="0" dirty="0">
                  <a:ln>
                    <a:noFill/>
                  </a:ln>
                  <a:solidFill>
                    <a:srgbClr val="7030A0"/>
                  </a:solidFill>
                  <a:effectLst/>
                  <a:uLnTx/>
                  <a:uFillTx/>
                  <a:latin typeface="楷体" panose="02010609060101010101" pitchFamily="49" charset="-122"/>
                  <a:ea typeface="楷体" panose="02010609060101010101" pitchFamily="49" charset="-122"/>
                  <a:cs typeface="+mn-cs"/>
                </a:rPr>
                <a:t>论文开题</a:t>
              </a:r>
              <a:endParaRPr kumimoji="0" lang="zh-CN" altLang="en-US" sz="2400" b="0" i="0" u="none" strike="noStrike" kern="0" cap="none" spc="0" normalizeH="0" baseline="0" noProof="0" dirty="0">
                <a:ln>
                  <a:noFill/>
                </a:ln>
                <a:solidFill>
                  <a:srgbClr val="7030A0"/>
                </a:solidFill>
                <a:effectLst/>
                <a:uLnTx/>
                <a:uFillTx/>
                <a:latin typeface="楷体" panose="02010609060101010101" pitchFamily="49" charset="-122"/>
                <a:ea typeface="楷体" panose="02010609060101010101" pitchFamily="49" charset="-122"/>
                <a:cs typeface="+mn-cs"/>
              </a:endParaRPr>
            </a:p>
          </p:txBody>
        </p:sp>
        <p:sp>
          <p:nvSpPr>
            <p:cNvPr id="29" name="圆角矩形 28"/>
            <p:cNvSpPr/>
            <p:nvPr/>
          </p:nvSpPr>
          <p:spPr>
            <a:xfrm>
              <a:off x="5230035" y="3638836"/>
              <a:ext cx="1565356" cy="753400"/>
            </a:xfrm>
            <a:prstGeom prst="roundRect">
              <a:avLst/>
            </a:prstGeom>
            <a:solidFill>
              <a:srgbClr val="C47546">
                <a:lumMod val="40000"/>
                <a:lumOff val="6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0" i="0" u="none" strike="noStrike" kern="0" cap="none" spc="0" normalizeH="0" baseline="0" noProof="0" dirty="0">
                  <a:ln>
                    <a:noFill/>
                  </a:ln>
                  <a:solidFill>
                    <a:srgbClr val="7030A0"/>
                  </a:solidFill>
                  <a:effectLst/>
                  <a:uLnTx/>
                  <a:uFillTx/>
                  <a:latin typeface="楷体" panose="02010609060101010101" pitchFamily="49" charset="-122"/>
                  <a:ea typeface="楷体" panose="02010609060101010101" pitchFamily="49" charset="-122"/>
                  <a:cs typeface="+mn-cs"/>
                </a:rPr>
                <a:t>学术规范考核</a:t>
              </a:r>
              <a:endParaRPr kumimoji="0" lang="zh-CN" altLang="en-US" sz="2400" b="0" i="0" u="none" strike="noStrike" kern="0" cap="none" spc="0" normalizeH="0" baseline="0" noProof="0" dirty="0">
                <a:ln>
                  <a:noFill/>
                </a:ln>
                <a:solidFill>
                  <a:srgbClr val="7030A0"/>
                </a:solidFill>
                <a:effectLst/>
                <a:uLnTx/>
                <a:uFillTx/>
                <a:latin typeface="楷体" panose="02010609060101010101" pitchFamily="49" charset="-122"/>
                <a:ea typeface="楷体" panose="02010609060101010101" pitchFamily="49" charset="-122"/>
                <a:cs typeface="+mn-cs"/>
              </a:endParaRPr>
            </a:p>
          </p:txBody>
        </p:sp>
        <p:sp>
          <p:nvSpPr>
            <p:cNvPr id="30" name="TextBox 41"/>
            <p:cNvSpPr txBox="1"/>
            <p:nvPr/>
          </p:nvSpPr>
          <p:spPr>
            <a:xfrm>
              <a:off x="4272150" y="1696564"/>
              <a:ext cx="1875580" cy="492419"/>
            </a:xfrm>
            <a:prstGeom prst="rect">
              <a:avLst/>
            </a:prstGeom>
            <a:noFill/>
          </p:spPr>
          <p:txBody>
            <a:bodyPr wrap="square">
              <a:spAutoFit/>
            </a:bodyPr>
            <a:lstStyle/>
            <a:p>
              <a:pPr marR="0" defTabSz="914400" eaLnBrk="1" fontAlgn="auto" hangingPunct="1">
                <a:spcBef>
                  <a:spcPts val="0"/>
                </a:spcBef>
                <a:spcAft>
                  <a:spcPts val="0"/>
                </a:spcAft>
                <a:buClrTx/>
                <a:buSzTx/>
                <a:buFontTx/>
                <a:buNone/>
                <a:defRPr/>
              </a:pPr>
              <a:r>
                <a:rPr kumimoji="0" lang="zh-CN" altLang="en-US" sz="2600" b="1" kern="0" cap="none" spc="0" normalizeH="0" baseline="0" noProof="0" dirty="0">
                  <a:solidFill>
                    <a:srgbClr val="0070C0"/>
                  </a:solidFill>
                  <a:latin typeface="楷体" panose="02010609060101010101" pitchFamily="49" charset="-122"/>
                  <a:ea typeface="楷体" panose="02010609060101010101" pitchFamily="49" charset="-122"/>
                  <a:cs typeface="+mn-cs"/>
                </a:rPr>
                <a:t>中期考核</a:t>
              </a:r>
              <a:endParaRPr kumimoji="0" lang="zh-CN" altLang="en-US" sz="2600" b="1" kern="0" cap="none" spc="0" normalizeH="0" baseline="0" noProof="0" dirty="0">
                <a:solidFill>
                  <a:srgbClr val="0070C0"/>
                </a:solidFill>
                <a:latin typeface="楷体" panose="02010609060101010101" pitchFamily="49" charset="-122"/>
                <a:ea typeface="楷体" panose="02010609060101010101" pitchFamily="49" charset="-122"/>
                <a:cs typeface="+mn-cs"/>
              </a:endParaRPr>
            </a:p>
          </p:txBody>
        </p:sp>
        <p:sp>
          <p:nvSpPr>
            <p:cNvPr id="31" name="右箭头 30"/>
            <p:cNvSpPr/>
            <p:nvPr/>
          </p:nvSpPr>
          <p:spPr>
            <a:xfrm>
              <a:off x="2868768" y="3084032"/>
              <a:ext cx="687347" cy="484164"/>
            </a:xfrm>
            <a:prstGeom prst="rightArrow">
              <a:avLst/>
            </a:prstGeom>
            <a:solidFill>
              <a:srgbClr val="FF0000"/>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Franklin Gothic Book" panose="020B0503020102020204"/>
                <a:ea typeface="黑体" panose="02010609060101010101" pitchFamily="49" charset="-122"/>
                <a:cs typeface="+mn-cs"/>
              </a:endParaRPr>
            </a:p>
          </p:txBody>
        </p:sp>
      </p:grpSp>
      <p:sp>
        <p:nvSpPr>
          <p:cNvPr id="35" name="TextBox 60"/>
          <p:cNvSpPr txBox="1"/>
          <p:nvPr/>
        </p:nvSpPr>
        <p:spPr>
          <a:xfrm>
            <a:off x="10410825" y="2477135"/>
            <a:ext cx="1171575" cy="369570"/>
          </a:xfrm>
          <a:prstGeom prst="rect">
            <a:avLst/>
          </a:prstGeom>
          <a:noFill/>
        </p:spPr>
        <p:txBody>
          <a:bodyPr>
            <a:spAutoFit/>
          </a:bodyPr>
          <a:lstStyle/>
          <a:p>
            <a:pPr marR="0" algn="ctr" defTabSz="914400" eaLnBrk="1" fontAlgn="auto" hangingPunct="1">
              <a:spcBef>
                <a:spcPts val="0"/>
              </a:spcBef>
              <a:spcAft>
                <a:spcPts val="0"/>
              </a:spcAft>
              <a:buClrTx/>
              <a:buSzTx/>
              <a:buFontTx/>
              <a:buNone/>
              <a:defRPr/>
            </a:pPr>
            <a:endParaRPr kumimoji="0" lang="zh-CN" altLang="en-US" sz="1800" b="0" kern="0" cap="none" spc="0" normalizeH="0" baseline="0" noProof="0" dirty="0">
              <a:solidFill>
                <a:srgbClr val="7030A0"/>
              </a:solidFill>
              <a:latin typeface="楷体" panose="02010609060101010101" pitchFamily="49" charset="-122"/>
              <a:ea typeface="楷体" panose="02010609060101010101" pitchFamily="49" charset="-122"/>
              <a:cs typeface="+mn-cs"/>
            </a:endParaRPr>
          </a:p>
        </p:txBody>
      </p:sp>
      <p:sp>
        <p:nvSpPr>
          <p:cNvPr id="40" name="圆角矩形 39"/>
          <p:cNvSpPr/>
          <p:nvPr/>
        </p:nvSpPr>
        <p:spPr>
          <a:xfrm>
            <a:off x="1236106" y="4331890"/>
            <a:ext cx="936625" cy="8112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uLnTx/>
              <a:uFillTx/>
              <a:latin typeface="+mn-lt"/>
              <a:ea typeface="+mn-ea"/>
              <a:cs typeface="+mn-cs"/>
            </a:endParaRPr>
          </a:p>
        </p:txBody>
      </p:sp>
      <p:sp>
        <p:nvSpPr>
          <p:cNvPr id="41" name="TextBox 2"/>
          <p:cNvSpPr txBox="1"/>
          <p:nvPr/>
        </p:nvSpPr>
        <p:spPr>
          <a:xfrm>
            <a:off x="1291668" y="4354984"/>
            <a:ext cx="881063" cy="708025"/>
          </a:xfrm>
          <a:prstGeom prst="rect">
            <a:avLst/>
          </a:prstGeom>
          <a:noFill/>
          <a:ln w="9525">
            <a:noFill/>
          </a:ln>
        </p:spPr>
        <p:txBody>
          <a:bodyPr>
            <a:spAutoFit/>
          </a:bodyPr>
          <a:lstStyle/>
          <a:p>
            <a:pPr algn="ctr" eaLnBrk="1" hangingPunct="1"/>
            <a:r>
              <a:rPr lang="zh-CN" altLang="en-US" sz="2000" b="1" dirty="0">
                <a:solidFill>
                  <a:schemeClr val="bg1"/>
                </a:solidFill>
                <a:latin typeface="仿宋" panose="02010609060101010101" pitchFamily="49" charset="-122"/>
                <a:ea typeface="仿宋" panose="02010609060101010101" pitchFamily="49" charset="-122"/>
              </a:rPr>
              <a:t>课程学习</a:t>
            </a:r>
            <a:endParaRPr lang="zh-CN" altLang="en-US" sz="2000" b="1" dirty="0">
              <a:solidFill>
                <a:schemeClr val="bg1"/>
              </a:solidFill>
              <a:latin typeface="仿宋" panose="02010609060101010101" pitchFamily="49" charset="-122"/>
              <a:ea typeface="仿宋" panose="02010609060101010101" pitchFamily="49" charset="-122"/>
            </a:endParaRPr>
          </a:p>
        </p:txBody>
      </p:sp>
      <p:cxnSp>
        <p:nvCxnSpPr>
          <p:cNvPr id="4" name="肘形连接符 3"/>
          <p:cNvCxnSpPr>
            <a:endCxn id="34" idx="1"/>
          </p:cNvCxnSpPr>
          <p:nvPr/>
        </p:nvCxnSpPr>
        <p:spPr>
          <a:xfrm flipV="1">
            <a:off x="7113657" y="1808121"/>
            <a:ext cx="3216766" cy="2979880"/>
          </a:xfrm>
          <a:prstGeom prst="bentConnector3">
            <a:avLst/>
          </a:prstGeom>
          <a:ln w="920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7" name="组合 6"/>
          <p:cNvGrpSpPr/>
          <p:nvPr/>
        </p:nvGrpSpPr>
        <p:grpSpPr>
          <a:xfrm>
            <a:off x="10330106" y="1459749"/>
            <a:ext cx="1323975" cy="3998337"/>
            <a:chOff x="16282" y="2438"/>
            <a:chExt cx="2085" cy="6399"/>
          </a:xfrm>
        </p:grpSpPr>
        <p:sp>
          <p:nvSpPr>
            <p:cNvPr id="34" name="矩形 33"/>
            <p:cNvSpPr/>
            <p:nvPr/>
          </p:nvSpPr>
          <p:spPr>
            <a:xfrm>
              <a:off x="16282" y="2438"/>
              <a:ext cx="2070" cy="1115"/>
            </a:xfrm>
            <a:prstGeom prst="rect">
              <a:avLst/>
            </a:prstGeom>
            <a:solidFill>
              <a:srgbClr val="FFFFF4">
                <a:lumMod val="9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b="0" kern="0" dirty="0">
                  <a:solidFill>
                    <a:srgbClr val="7030A0"/>
                  </a:solidFill>
                  <a:latin typeface="楷体" panose="02010609060101010101" pitchFamily="49" charset="-122"/>
                  <a:ea typeface="楷体" panose="02010609060101010101" pitchFamily="49" charset="-122"/>
                </a:rPr>
                <a:t>论文撰写</a:t>
              </a:r>
              <a:endParaRPr kumimoji="0" lang="zh-CN" altLang="en-US" sz="1800" b="0" i="0" u="none" strike="noStrike" kern="0" cap="none" spc="0" normalizeH="0" baseline="0" noProof="0" dirty="0">
                <a:ln>
                  <a:noFill/>
                </a:ln>
                <a:solidFill>
                  <a:sysClr val="window" lastClr="FFFFFF"/>
                </a:solidFill>
                <a:effectLst/>
                <a:uLnTx/>
                <a:uFillTx/>
                <a:latin typeface="Franklin Gothic Book" panose="020B0503020102020204"/>
                <a:ea typeface="黑体" panose="02010609060101010101" pitchFamily="49" charset="-122"/>
                <a:cs typeface="+mn-cs"/>
              </a:endParaRPr>
            </a:p>
          </p:txBody>
        </p:sp>
        <p:sp>
          <p:nvSpPr>
            <p:cNvPr id="36" name="矩形 35"/>
            <p:cNvSpPr/>
            <p:nvPr/>
          </p:nvSpPr>
          <p:spPr>
            <a:xfrm>
              <a:off x="16282" y="4227"/>
              <a:ext cx="2072" cy="1078"/>
            </a:xfrm>
            <a:prstGeom prst="rect">
              <a:avLst/>
            </a:prstGeom>
            <a:solidFill>
              <a:srgbClr val="FFFFF4">
                <a:lumMod val="9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b="0" kern="0" dirty="0">
                  <a:solidFill>
                    <a:srgbClr val="7030A0"/>
                  </a:solidFill>
                  <a:latin typeface="楷体" panose="02010609060101010101" pitchFamily="49" charset="-122"/>
                  <a:ea typeface="楷体" panose="02010609060101010101" pitchFamily="49" charset="-122"/>
                </a:rPr>
                <a:t>预答辩</a:t>
              </a:r>
              <a:endParaRPr lang="zh-CN" altLang="en-US" sz="1800" b="0" kern="0" dirty="0">
                <a:solidFill>
                  <a:srgbClr val="7030A0"/>
                </a:solidFill>
                <a:latin typeface="楷体" panose="02010609060101010101" pitchFamily="49" charset="-122"/>
                <a:ea typeface="楷体" panose="02010609060101010101" pitchFamily="49" charset="-122"/>
              </a:endParaRPr>
            </a:p>
          </p:txBody>
        </p:sp>
        <p:sp>
          <p:nvSpPr>
            <p:cNvPr id="37" name="下箭头 36"/>
            <p:cNvSpPr/>
            <p:nvPr/>
          </p:nvSpPr>
          <p:spPr>
            <a:xfrm>
              <a:off x="16981" y="5355"/>
              <a:ext cx="455" cy="643"/>
            </a:xfrm>
            <a:prstGeom prst="downArrow">
              <a:avLst/>
            </a:prstGeom>
            <a:solidFill>
              <a:srgbClr val="FF0000"/>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Franklin Gothic Book" panose="020B0503020102020204"/>
                <a:ea typeface="黑体" panose="02010609060101010101" pitchFamily="49" charset="-122"/>
                <a:cs typeface="+mn-cs"/>
              </a:endParaRPr>
            </a:p>
          </p:txBody>
        </p:sp>
        <p:sp>
          <p:nvSpPr>
            <p:cNvPr id="38" name="矩形 37"/>
            <p:cNvSpPr/>
            <p:nvPr/>
          </p:nvSpPr>
          <p:spPr>
            <a:xfrm>
              <a:off x="16283" y="6025"/>
              <a:ext cx="2070" cy="1029"/>
            </a:xfrm>
            <a:prstGeom prst="rect">
              <a:avLst/>
            </a:prstGeom>
            <a:solidFill>
              <a:srgbClr val="FFFFF4">
                <a:lumMod val="9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b="0" kern="0" dirty="0">
                  <a:solidFill>
                    <a:srgbClr val="7030A0"/>
                  </a:solidFill>
                  <a:latin typeface="楷体" panose="02010609060101010101" pitchFamily="49" charset="-122"/>
                  <a:ea typeface="楷体" panose="02010609060101010101" pitchFamily="49" charset="-122"/>
                </a:rPr>
                <a:t>科研成果审核</a:t>
              </a:r>
              <a:endParaRPr lang="zh-CN" altLang="en-US" sz="1800" b="0" kern="0" dirty="0">
                <a:solidFill>
                  <a:srgbClr val="7030A0"/>
                </a:solidFill>
                <a:latin typeface="楷体" panose="02010609060101010101" pitchFamily="49" charset="-122"/>
                <a:ea typeface="楷体" panose="02010609060101010101" pitchFamily="49" charset="-122"/>
              </a:endParaRPr>
            </a:p>
          </p:txBody>
        </p:sp>
        <p:sp>
          <p:nvSpPr>
            <p:cNvPr id="39" name="下箭头 38"/>
            <p:cNvSpPr/>
            <p:nvPr/>
          </p:nvSpPr>
          <p:spPr>
            <a:xfrm>
              <a:off x="16979" y="3584"/>
              <a:ext cx="453" cy="643"/>
            </a:xfrm>
            <a:prstGeom prst="downArrow">
              <a:avLst>
                <a:gd name="adj1" fmla="val 50000"/>
                <a:gd name="adj2"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lt1"/>
                </a:solidFill>
                <a:effectLst/>
                <a:uLnTx/>
                <a:uFillTx/>
                <a:latin typeface="+mn-lt"/>
                <a:ea typeface="+mn-ea"/>
                <a:cs typeface="+mn-cs"/>
              </a:endParaRPr>
            </a:p>
          </p:txBody>
        </p:sp>
        <p:sp>
          <p:nvSpPr>
            <p:cNvPr id="3" name="下箭头 2"/>
            <p:cNvSpPr/>
            <p:nvPr/>
          </p:nvSpPr>
          <p:spPr>
            <a:xfrm>
              <a:off x="16989" y="7136"/>
              <a:ext cx="455" cy="659"/>
            </a:xfrm>
            <a:prstGeom prst="downArrow">
              <a:avLst/>
            </a:prstGeom>
            <a:solidFill>
              <a:srgbClr val="FF0000"/>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Franklin Gothic Book" panose="020B0503020102020204"/>
                <a:ea typeface="黑体" panose="02010609060101010101" pitchFamily="49" charset="-122"/>
                <a:cs typeface="+mn-cs"/>
              </a:endParaRPr>
            </a:p>
          </p:txBody>
        </p:sp>
        <p:sp>
          <p:nvSpPr>
            <p:cNvPr id="6" name="矩形 5"/>
            <p:cNvSpPr/>
            <p:nvPr/>
          </p:nvSpPr>
          <p:spPr>
            <a:xfrm>
              <a:off x="16297" y="7795"/>
              <a:ext cx="2070" cy="1042"/>
            </a:xfrm>
            <a:prstGeom prst="rect">
              <a:avLst/>
            </a:prstGeom>
            <a:solidFill>
              <a:srgbClr val="FFFFF4">
                <a:lumMod val="9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b="0" kern="0" dirty="0">
                  <a:solidFill>
                    <a:srgbClr val="7030A0"/>
                  </a:solidFill>
                  <a:latin typeface="楷体" panose="02010609060101010101" pitchFamily="49" charset="-122"/>
                  <a:ea typeface="楷体" panose="02010609060101010101" pitchFamily="49" charset="-122"/>
                </a:rPr>
                <a:t>答辩</a:t>
              </a:r>
              <a:endParaRPr lang="zh-CN" altLang="en-US" sz="1800" b="0" kern="0" dirty="0">
                <a:solidFill>
                  <a:srgbClr val="7030A0"/>
                </a:solidFill>
                <a:latin typeface="楷体" panose="02010609060101010101" pitchFamily="49" charset="-122"/>
                <a:ea typeface="楷体" panose="02010609060101010101" pitchFamily="49" charset="-122"/>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9" name="标题 1"/>
          <p:cNvSpPr txBox="1"/>
          <p:nvPr/>
        </p:nvSpPr>
        <p:spPr>
          <a:xfrm>
            <a:off x="1565226" y="414243"/>
            <a:ext cx="3304540" cy="60579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二、培养计划</a:t>
            </a:r>
            <a:endParaRPr lang="zh-CN" altLang="en-US" sz="4000" b="1" dirty="0">
              <a:solidFill>
                <a:srgbClr val="FFFF00"/>
              </a:solidFill>
              <a:latin typeface="华文新魏" panose="02010800040101010101" pitchFamily="2" charset="-122"/>
              <a:ea typeface="华文新魏" panose="02010800040101010101" pitchFamily="2" charset="-122"/>
            </a:endParaRPr>
          </a:p>
        </p:txBody>
      </p:sp>
      <p:grpSp>
        <p:nvGrpSpPr>
          <p:cNvPr id="3" name="组合 2"/>
          <p:cNvGrpSpPr/>
          <p:nvPr/>
        </p:nvGrpSpPr>
        <p:grpSpPr>
          <a:xfrm>
            <a:off x="567436" y="2942531"/>
            <a:ext cx="2905760" cy="2048510"/>
            <a:chOff x="1772" y="4226"/>
            <a:chExt cx="4576" cy="3226"/>
          </a:xfrm>
        </p:grpSpPr>
        <p:cxnSp>
          <p:nvCxnSpPr>
            <p:cNvPr id="14" name="直接连接符 43"/>
            <p:cNvCxnSpPr/>
            <p:nvPr/>
          </p:nvCxnSpPr>
          <p:spPr>
            <a:xfrm>
              <a:off x="1926" y="4382"/>
              <a:ext cx="4423" cy="0"/>
            </a:xfrm>
            <a:prstGeom prst="line">
              <a:avLst/>
            </a:prstGeom>
          </p:spPr>
          <p:style>
            <a:lnRef idx="1">
              <a:schemeClr val="accent6"/>
            </a:lnRef>
            <a:fillRef idx="0">
              <a:schemeClr val="accent6"/>
            </a:fillRef>
            <a:effectRef idx="0">
              <a:schemeClr val="accent6"/>
            </a:effectRef>
            <a:fontRef idx="minor">
              <a:schemeClr val="tx1"/>
            </a:fontRef>
          </p:style>
        </p:cxnSp>
        <p:cxnSp>
          <p:nvCxnSpPr>
            <p:cNvPr id="15" name="直接连接符 45"/>
            <p:cNvCxnSpPr/>
            <p:nvPr/>
          </p:nvCxnSpPr>
          <p:spPr>
            <a:xfrm>
              <a:off x="1942" y="4334"/>
              <a:ext cx="0" cy="3119"/>
            </a:xfrm>
            <a:prstGeom prst="line">
              <a:avLst/>
            </a:prstGeom>
          </p:spPr>
          <p:style>
            <a:lnRef idx="1">
              <a:schemeClr val="accent6"/>
            </a:lnRef>
            <a:fillRef idx="0">
              <a:schemeClr val="accent6"/>
            </a:fillRef>
            <a:effectRef idx="0">
              <a:schemeClr val="accent6"/>
            </a:effectRef>
            <a:fontRef idx="minor">
              <a:schemeClr val="tx1"/>
            </a:fontRef>
          </p:style>
        </p:cxnSp>
        <p:sp>
          <p:nvSpPr>
            <p:cNvPr id="16" name="矩形 15"/>
            <p:cNvSpPr/>
            <p:nvPr/>
          </p:nvSpPr>
          <p:spPr>
            <a:xfrm>
              <a:off x="1772" y="4226"/>
              <a:ext cx="340" cy="340"/>
            </a:xfrm>
            <a:prstGeom prst="rect">
              <a:avLst/>
            </a:prstGeom>
            <a:solidFill>
              <a:srgbClr val="C00000"/>
            </a:solidFill>
            <a:effectLst/>
          </p:spPr>
          <p:txBody>
            <a:bodyPr lIns="90000" tIns="36000" rIns="90000" bIns="36000"/>
            <a:lstStyle/>
            <a:p>
              <a:pPr indent="457200">
                <a:lnSpc>
                  <a:spcPct val="134000"/>
                </a:lnSpc>
                <a:spcBef>
                  <a:spcPts val="600"/>
                </a:spcBef>
              </a:pPr>
              <a:endParaRPr lang="zh-CN" altLang="en-US" sz="2400" b="1">
                <a:solidFill>
                  <a:schemeClr val="bg1"/>
                </a:solidFill>
                <a:latin typeface="微软雅黑" panose="020B0503020204020204" pitchFamily="34" charset="-122"/>
                <a:ea typeface="微软雅黑" panose="020B0503020204020204" pitchFamily="34" charset="-122"/>
              </a:endParaRPr>
            </a:p>
          </p:txBody>
        </p:sp>
      </p:grpSp>
      <p:sp>
        <p:nvSpPr>
          <p:cNvPr id="21" name="矩形 20"/>
          <p:cNvSpPr/>
          <p:nvPr/>
        </p:nvSpPr>
        <p:spPr>
          <a:xfrm>
            <a:off x="783336" y="3103117"/>
            <a:ext cx="10623804" cy="3322955"/>
          </a:xfrm>
          <a:prstGeom prst="rect">
            <a:avLst/>
          </a:prstGeom>
        </p:spPr>
        <p:txBody>
          <a:bodyPr wrap="square">
            <a:spAutoFit/>
          </a:bodyPr>
          <a:lstStyle/>
          <a:p>
            <a:pPr lvl="0">
              <a:lnSpc>
                <a:spcPct val="150000"/>
              </a:lnSpc>
              <a:defRPr/>
            </a:pPr>
            <a:r>
              <a:rPr lang="zh-CN" altLang="en-US" sz="2000" b="1" dirty="0">
                <a:solidFill>
                  <a:srgbClr val="0070C0"/>
                </a:solidFill>
                <a:latin typeface="楷体" panose="02010609060101010101" pitchFamily="49" charset="-122"/>
                <a:ea typeface="楷体" panose="02010609060101010101" pitchFamily="49" charset="-122"/>
                <a:cs typeface="楷体" panose="02010609060101010101" pitchFamily="49" charset="-122"/>
              </a:rPr>
              <a:t>主要包括</a:t>
            </a:r>
            <a:r>
              <a:rPr lang="zh-CN" altLang="en-US" sz="2000" kern="0" dirty="0">
                <a:solidFill>
                  <a:schemeClr val="tx1"/>
                </a:solidFill>
                <a:latin typeface="楷体" panose="02010609060101010101" pitchFamily="49" charset="-122"/>
                <a:ea typeface="楷体" panose="02010609060101010101" pitchFamily="49" charset="-122"/>
                <a:cs typeface="楷体" panose="02010609060101010101" pitchFamily="49" charset="-122"/>
              </a:rPr>
              <a:t>：课程学习要求、培养环节要求、科研成果要求等；</a:t>
            </a:r>
            <a:endParaRPr lang="zh-CN" altLang="en-US" sz="2000" kern="0" dirty="0">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lvl="0" fontAlgn="auto">
              <a:lnSpc>
                <a:spcPct val="150000"/>
              </a:lnSpc>
              <a:defRPr/>
            </a:pPr>
            <a:r>
              <a:rPr lang="zh-CN" altLang="en-US" sz="2000" b="1"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rPr>
              <a:t>制定要求</a:t>
            </a:r>
            <a:r>
              <a:rPr lang="zh-CN" altLang="en-US" sz="2000" kern="0" dirty="0">
                <a:latin typeface="楷体" panose="02010609060101010101" pitchFamily="49" charset="-122"/>
                <a:ea typeface="楷体" panose="02010609060101010101" pitchFamily="49" charset="-122"/>
                <a:cs typeface="楷体" panose="02010609060101010101" pitchFamily="49" charset="-122"/>
                <a:sym typeface="+mn-ea"/>
              </a:rPr>
              <a:t>：</a:t>
            </a:r>
            <a:r>
              <a:rPr lang="en-US" altLang="zh-CN" sz="2000" kern="0" dirty="0" err="1">
                <a:latin typeface="楷体" panose="02010609060101010101" pitchFamily="49" charset="-122"/>
                <a:ea typeface="楷体" panose="02010609060101010101" pitchFamily="49" charset="-122"/>
                <a:cs typeface="楷体" panose="02010609060101010101" pitchFamily="49" charset="-122"/>
                <a:sym typeface="+mn-ea"/>
              </a:rPr>
              <a:t>入学后</a:t>
            </a:r>
            <a:r>
              <a:rPr lang="en-US" altLang="zh-CN" sz="2000" b="1" kern="0" dirty="0" err="1">
                <a:latin typeface="楷体" panose="02010609060101010101" pitchFamily="49" charset="-122"/>
                <a:ea typeface="楷体" panose="02010609060101010101" pitchFamily="49" charset="-122"/>
                <a:cs typeface="楷体" panose="02010609060101010101" pitchFamily="49" charset="-122"/>
                <a:sym typeface="+mn-ea"/>
              </a:rPr>
              <a:t>两个月内</a:t>
            </a:r>
            <a:r>
              <a:rPr lang="en-US" altLang="zh-CN" sz="2000" kern="0" dirty="0" err="1">
                <a:latin typeface="楷体" panose="02010609060101010101" pitchFamily="49" charset="-122"/>
                <a:ea typeface="楷体" panose="02010609060101010101" pitchFamily="49" charset="-122"/>
                <a:cs typeface="楷体" panose="02010609060101010101" pitchFamily="49" charset="-122"/>
                <a:sym typeface="+mn-ea"/>
              </a:rPr>
              <a:t>，在导师和导师组的指导下，按照所在学科培养方案</a:t>
            </a:r>
            <a:r>
              <a:rPr lang="zh-CN" altLang="en-US" sz="2000" kern="0" dirty="0">
                <a:latin typeface="楷体" panose="02010609060101010101" pitchFamily="49" charset="-122"/>
                <a:ea typeface="楷体" panose="02010609060101010101" pitchFamily="49" charset="-122"/>
                <a:cs typeface="楷体" panose="02010609060101010101" pitchFamily="49" charset="-122"/>
                <a:sym typeface="+mn-ea"/>
              </a:rPr>
              <a:t>，</a:t>
            </a:r>
            <a:r>
              <a:rPr lang="en-US" altLang="zh-CN" sz="2000" kern="0" dirty="0" err="1">
                <a:latin typeface="楷体" panose="02010609060101010101" pitchFamily="49" charset="-122"/>
                <a:ea typeface="楷体" panose="02010609060101010101" pitchFamily="49" charset="-122"/>
                <a:cs typeface="楷体" panose="02010609060101010101" pitchFamily="49" charset="-122"/>
                <a:sym typeface="+mn-ea"/>
              </a:rPr>
              <a:t>结合个人情况，制定培养计划</a:t>
            </a:r>
            <a:r>
              <a:rPr lang="zh-CN" altLang="en-US" sz="2000" kern="0" dirty="0">
                <a:latin typeface="楷体" panose="02010609060101010101" pitchFamily="49" charset="-122"/>
                <a:ea typeface="楷体" panose="02010609060101010101" pitchFamily="49" charset="-122"/>
                <a:cs typeface="楷体" panose="02010609060101010101" pitchFamily="49" charset="-122"/>
                <a:sym typeface="+mn-ea"/>
              </a:rPr>
              <a:t>；</a:t>
            </a:r>
            <a:r>
              <a:rPr lang="en-US" altLang="zh-CN" sz="2000" kern="0" dirty="0" err="1">
                <a:latin typeface="楷体" panose="02010609060101010101" pitchFamily="49" charset="-122"/>
                <a:ea typeface="楷体" panose="02010609060101010101" pitchFamily="49" charset="-122"/>
                <a:cs typeface="楷体" panose="02010609060101010101" pitchFamily="49" charset="-122"/>
                <a:sym typeface="+mn-ea"/>
              </a:rPr>
              <a:t>交所在院系存档，并严格执行</a:t>
            </a:r>
            <a:r>
              <a:rPr lang="zh-CN" altLang="en-US" sz="2000" kern="0" dirty="0">
                <a:latin typeface="楷体" panose="02010609060101010101" pitchFamily="49" charset="-122"/>
                <a:ea typeface="楷体" panose="02010609060101010101" pitchFamily="49" charset="-122"/>
                <a:cs typeface="楷体" panose="02010609060101010101" pitchFamily="49" charset="-122"/>
                <a:sym typeface="+mn-ea"/>
              </a:rPr>
              <a:t>；</a:t>
            </a:r>
            <a:endParaRPr lang="en-US" altLang="zh-CN" sz="2000" kern="0" dirty="0">
              <a:latin typeface="楷体" panose="02010609060101010101" pitchFamily="49" charset="-122"/>
              <a:ea typeface="楷体" panose="02010609060101010101" pitchFamily="49" charset="-122"/>
              <a:cs typeface="楷体" panose="02010609060101010101" pitchFamily="49" charset="-122"/>
              <a:sym typeface="+mn-ea"/>
            </a:endParaRPr>
          </a:p>
          <a:p>
            <a:pPr lvl="0" fontAlgn="auto">
              <a:lnSpc>
                <a:spcPct val="150000"/>
              </a:lnSpc>
              <a:defRPr/>
            </a:pPr>
            <a:r>
              <a:rPr lang="zh-CN" altLang="en-US" sz="2000" b="1"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rPr>
              <a:t>制定路径</a:t>
            </a:r>
            <a:r>
              <a:rPr lang="zh-CN" altLang="en-US" sz="2000" b="1" dirty="0">
                <a:solidFill>
                  <a:srgbClr val="0070C0"/>
                </a:solidFill>
                <a:latin typeface="楷体" panose="02010609060101010101" pitchFamily="49" charset="-122"/>
                <a:ea typeface="楷体" panose="02010609060101010101" pitchFamily="49" charset="-122"/>
                <a:cs typeface="楷体" panose="02010609060101010101" pitchFamily="49" charset="-122"/>
                <a:sym typeface="Wingdings" panose="05000000000000000000" pitchFamily="2" charset="2"/>
              </a:rPr>
              <a:t>：</a:t>
            </a:r>
            <a:r>
              <a:rPr lang="zh-CN" altLang="en-US" sz="2000" dirty="0">
                <a:latin typeface="楷体" panose="02010609060101010101" pitchFamily="49" charset="-122"/>
                <a:ea typeface="楷体" panose="02010609060101010101" pitchFamily="49" charset="-122"/>
                <a:cs typeface="楷体" panose="02010609060101010101" pitchFamily="49" charset="-122"/>
                <a:sym typeface="Wingdings" panose="05000000000000000000" pitchFamily="2" charset="2"/>
              </a:rPr>
              <a:t>进入</a:t>
            </a:r>
            <a:r>
              <a:rPr lang="zh-CN" altLang="en-US"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研究生培养新系统 →</a:t>
            </a:r>
            <a:r>
              <a:rPr lang="zh-CN" altLang="en-US" sz="2000" dirty="0">
                <a:latin typeface="楷体" panose="02010609060101010101" pitchFamily="49" charset="-122"/>
                <a:ea typeface="楷体" panose="02010609060101010101" pitchFamily="49" charset="-122"/>
                <a:cs typeface="楷体" panose="02010609060101010101" pitchFamily="49" charset="-122"/>
                <a:sym typeface="+mn-ea"/>
              </a:rPr>
              <a:t>点击</a:t>
            </a:r>
            <a:r>
              <a:rPr lang="zh-CN" altLang="en-US"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“培养”→ </a:t>
            </a:r>
            <a:r>
              <a:rPr lang="zh-CN" altLang="en-US" sz="2000" dirty="0">
                <a:latin typeface="楷体" panose="02010609060101010101" pitchFamily="49" charset="-122"/>
                <a:ea typeface="楷体" panose="02010609060101010101" pitchFamily="49" charset="-122"/>
                <a:sym typeface="+mn-ea"/>
              </a:rPr>
              <a:t>点击</a:t>
            </a:r>
            <a:r>
              <a:rPr lang="en-US" altLang="zh-CN"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制定我的培养计划</a:t>
            </a:r>
            <a:r>
              <a:rPr lang="en-US" altLang="zh-CN"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000" dirty="0">
                <a:latin typeface="楷体" panose="02010609060101010101" pitchFamily="49" charset="-122"/>
                <a:ea typeface="楷体" panose="02010609060101010101" pitchFamily="49" charset="-122"/>
                <a:sym typeface="+mn-ea"/>
              </a:rPr>
              <a:t>后</a:t>
            </a:r>
            <a:r>
              <a:rPr lang="zh-CN" altLang="en-US"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，选择专业课程，阅读并知晓培养环节要求，填写科研训练进度安排等，完成培养计划的制定并提交申请；</a:t>
            </a:r>
            <a:endParaRPr lang="zh-CN" altLang="en-US"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endParaRPr>
          </a:p>
          <a:p>
            <a:pPr lvl="0" fontAlgn="auto">
              <a:lnSpc>
                <a:spcPct val="150000"/>
              </a:lnSpc>
              <a:defRPr/>
            </a:pPr>
            <a:r>
              <a:rPr lang="zh-CN" altLang="en-US" sz="2000" b="1"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rPr>
              <a:t>查看路径：</a:t>
            </a:r>
            <a:r>
              <a:rPr lang="zh-CN" altLang="en-US" sz="2000" dirty="0">
                <a:latin typeface="楷体" panose="02010609060101010101" pitchFamily="49" charset="-122"/>
                <a:ea typeface="楷体" panose="02010609060101010101" pitchFamily="49" charset="-122"/>
                <a:cs typeface="楷体" panose="02010609060101010101" pitchFamily="49" charset="-122"/>
                <a:sym typeface="+mn-ea"/>
              </a:rPr>
              <a:t>选择</a:t>
            </a:r>
            <a:r>
              <a:rPr lang="zh-CN" altLang="en-US"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“查看我的培养计划”</a:t>
            </a:r>
            <a:r>
              <a:rPr lang="zh-CN" altLang="en-US" sz="2000" dirty="0">
                <a:latin typeface="楷体" panose="02010609060101010101" pitchFamily="49" charset="-122"/>
                <a:ea typeface="楷体" panose="02010609060101010101" pitchFamily="49" charset="-122"/>
                <a:cs typeface="楷体" panose="02010609060101010101" pitchFamily="49" charset="-122"/>
                <a:sym typeface="+mn-ea"/>
              </a:rPr>
              <a:t>，查看个人培养计划。</a:t>
            </a:r>
            <a:endParaRPr lang="zh-CN" altLang="en-US" sz="2400" kern="0" dirty="0">
              <a:latin typeface="楷体" panose="02010609060101010101" pitchFamily="49" charset="-122"/>
              <a:ea typeface="楷体" panose="02010609060101010101" pitchFamily="49" charset="-122"/>
              <a:cs typeface="楷体" panose="02010609060101010101" pitchFamily="49" charset="-122"/>
            </a:endParaRPr>
          </a:p>
        </p:txBody>
      </p:sp>
      <p:sp>
        <p:nvSpPr>
          <p:cNvPr id="4" name="矩形 3"/>
          <p:cNvSpPr/>
          <p:nvPr/>
        </p:nvSpPr>
        <p:spPr>
          <a:xfrm>
            <a:off x="5533947" y="1674508"/>
            <a:ext cx="6084277" cy="1032206"/>
          </a:xfrm>
          <a:prstGeom prst="rect">
            <a:avLst/>
          </a:prstGeom>
        </p:spPr>
        <p:txBody>
          <a:bodyPr wrap="square">
            <a:spAutoFit/>
          </a:bodyPr>
          <a:lstStyle/>
          <a:p>
            <a:pPr>
              <a:lnSpc>
                <a:spcPct val="150000"/>
              </a:lnSpc>
            </a:pPr>
            <a:r>
              <a:rPr lang="zh-CN" altLang="en-US" sz="2300" b="1" dirty="0">
                <a:solidFill>
                  <a:srgbClr val="0070C0"/>
                </a:solidFill>
                <a:latin typeface="楷体" panose="02010609060101010101" pitchFamily="49" charset="-122"/>
                <a:ea typeface="楷体" panose="02010609060101010101" pitchFamily="49" charset="-122"/>
              </a:rPr>
              <a:t>培养计划</a:t>
            </a:r>
            <a:r>
              <a:rPr lang="zh-CN" altLang="en-US" sz="2000" kern="0" dirty="0">
                <a:solidFill>
                  <a:prstClr val="black"/>
                </a:solidFill>
                <a:latin typeface="楷体" panose="02010609060101010101" pitchFamily="49" charset="-122"/>
                <a:ea typeface="楷体" panose="02010609060101010101" pitchFamily="49" charset="-122"/>
                <a:cs typeface="楷体" panose="02010609060101010101" pitchFamily="49" charset="-122"/>
              </a:rPr>
              <a:t>是导师指导硕士生学习、开展研究工作的基础，也是对硕士生</a:t>
            </a:r>
            <a:r>
              <a:rPr lang="zh-CN" altLang="en-US" sz="2000" b="1" kern="0" dirty="0">
                <a:solidFill>
                  <a:prstClr val="black"/>
                </a:solidFill>
                <a:latin typeface="楷体" panose="02010609060101010101" pitchFamily="49" charset="-122"/>
                <a:ea typeface="楷体" panose="02010609060101010101" pitchFamily="49" charset="-122"/>
                <a:cs typeface="楷体" panose="02010609060101010101" pitchFamily="49" charset="-122"/>
              </a:rPr>
              <a:t>毕业及学位授予审查的依据</a:t>
            </a:r>
            <a:r>
              <a:rPr lang="zh-CN" altLang="en-US" sz="2000" kern="0" dirty="0">
                <a:solidFill>
                  <a:prstClr val="black"/>
                </a:solidFill>
                <a:latin typeface="楷体" panose="02010609060101010101" pitchFamily="49" charset="-122"/>
                <a:ea typeface="楷体" panose="02010609060101010101" pitchFamily="49" charset="-122"/>
                <a:cs typeface="楷体" panose="02010609060101010101" pitchFamily="49" charset="-122"/>
              </a:rPr>
              <a:t>。</a:t>
            </a:r>
            <a:endParaRPr lang="zh-CN" altLang="en-US" dirty="0"/>
          </a:p>
        </p:txBody>
      </p:sp>
      <p:grpSp>
        <p:nvGrpSpPr>
          <p:cNvPr id="6" name="组合 5"/>
          <p:cNvGrpSpPr/>
          <p:nvPr/>
        </p:nvGrpSpPr>
        <p:grpSpPr>
          <a:xfrm>
            <a:off x="5452745" y="1457960"/>
            <a:ext cx="1997710" cy="1408430"/>
            <a:chOff x="1772" y="4226"/>
            <a:chExt cx="4576" cy="3226"/>
          </a:xfrm>
        </p:grpSpPr>
        <p:cxnSp>
          <p:nvCxnSpPr>
            <p:cNvPr id="7" name="直接连接符 43"/>
            <p:cNvCxnSpPr/>
            <p:nvPr/>
          </p:nvCxnSpPr>
          <p:spPr>
            <a:xfrm>
              <a:off x="1926" y="4382"/>
              <a:ext cx="4423" cy="0"/>
            </a:xfrm>
            <a:prstGeom prst="line">
              <a:avLst/>
            </a:prstGeom>
          </p:spPr>
          <p:style>
            <a:lnRef idx="1">
              <a:schemeClr val="accent6"/>
            </a:lnRef>
            <a:fillRef idx="0">
              <a:schemeClr val="accent6"/>
            </a:fillRef>
            <a:effectRef idx="0">
              <a:schemeClr val="accent6"/>
            </a:effectRef>
            <a:fontRef idx="minor">
              <a:schemeClr val="tx1"/>
            </a:fontRef>
          </p:style>
        </p:cxnSp>
        <p:cxnSp>
          <p:nvCxnSpPr>
            <p:cNvPr id="8" name="直接连接符 45"/>
            <p:cNvCxnSpPr/>
            <p:nvPr/>
          </p:nvCxnSpPr>
          <p:spPr>
            <a:xfrm>
              <a:off x="1942" y="4334"/>
              <a:ext cx="0" cy="3119"/>
            </a:xfrm>
            <a:prstGeom prst="line">
              <a:avLst/>
            </a:prstGeom>
          </p:spPr>
          <p:style>
            <a:lnRef idx="1">
              <a:schemeClr val="accent6"/>
            </a:lnRef>
            <a:fillRef idx="0">
              <a:schemeClr val="accent6"/>
            </a:fillRef>
            <a:effectRef idx="0">
              <a:schemeClr val="accent6"/>
            </a:effectRef>
            <a:fontRef idx="minor">
              <a:schemeClr val="tx1"/>
            </a:fontRef>
          </p:style>
        </p:cxnSp>
        <p:sp>
          <p:nvSpPr>
            <p:cNvPr id="10" name="矩形 9"/>
            <p:cNvSpPr/>
            <p:nvPr/>
          </p:nvSpPr>
          <p:spPr>
            <a:xfrm>
              <a:off x="1772" y="4226"/>
              <a:ext cx="340" cy="340"/>
            </a:xfrm>
            <a:prstGeom prst="rect">
              <a:avLst/>
            </a:prstGeom>
            <a:solidFill>
              <a:srgbClr val="C00000"/>
            </a:solidFill>
            <a:effectLst/>
          </p:spPr>
          <p:txBody>
            <a:bodyPr lIns="90000" tIns="36000" rIns="90000" bIns="36000"/>
            <a:lstStyle/>
            <a:p>
              <a:pPr indent="457200">
                <a:lnSpc>
                  <a:spcPct val="134000"/>
                </a:lnSpc>
                <a:spcBef>
                  <a:spcPts val="600"/>
                </a:spcBef>
              </a:pPr>
              <a:endParaRPr lang="zh-CN" altLang="en-US" sz="2400" b="1">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sld>
</file>

<file path=ppt/tags/tag1.xml><?xml version="1.0" encoding="utf-8"?>
<p:tagLst xmlns:p="http://schemas.openxmlformats.org/presentationml/2006/main">
  <p:tag name="KSO_WM_UNIT_PRESET_TEXT" val="单击此处添加文本具体内容，简明扼要的阐述您的观点。根据需要可酌情增减文字，以便观者准确的理解您传达的思想。"/>
  <p:tag name="KSO_WM_UNIT_NOCLEAR" val="0"/>
  <p:tag name="KSO_WM_UNIT_VALUE" val="124"/>
  <p:tag name="KSO_WM_UNIT_HIGHLIGHT" val="0"/>
  <p:tag name="KSO_WM_UNIT_COMPATIBLE" val="0"/>
  <p:tag name="KSO_WM_UNIT_DIAGRAM_ISNUMVISUAL" val="0"/>
  <p:tag name="KSO_WM_UNIT_DIAGRAM_ISREFERUNIT" val="0"/>
  <p:tag name="KSO_WM_DIAGRAM_GROUP_CODE" val="l1-1"/>
  <p:tag name="KSO_WM_UNIT_TYPE" val="f"/>
  <p:tag name="KSO_WM_UNIT_INDEX" val="1"/>
  <p:tag name="KSO_WM_UNIT_ID" val="diagram20195809_5*f*1"/>
  <p:tag name="KSO_WM_TEMPLATE_CATEGORY" val="diagram"/>
  <p:tag name="KSO_WM_TEMPLATE_INDEX" val="20195809"/>
  <p:tag name="KSO_WM_UNIT_LAYERLEVEL" val="1"/>
  <p:tag name="KSO_WM_TAG_VERSION" val="1.0"/>
  <p:tag name="KSO_WM_BEAUTIFY_FLAG" val="#wm#"/>
  <p:tag name="KSO_WM_UNIT_TEXT_FILL_FORE_SCHEMECOLOR_INDEX_BRIGHTNESS" val="0.15"/>
  <p:tag name="KSO_WM_UNIT_TEXT_FILL_FORE_SCHEMECOLOR_INDEX" val="13"/>
  <p:tag name="KSO_WM_UNIT_TEXT_FILL_TYPE" val="1"/>
</p:tagLst>
</file>

<file path=ppt/tags/tag2.xml><?xml version="1.0" encoding="utf-8"?>
<p:tagLst xmlns:p="http://schemas.openxmlformats.org/presentationml/2006/main">
  <p:tag name="KSO_WM_UNIT_TABLE_BEAUTIFY" val="smartTable{408331a5-6e28-4c26-80fd-6fc1a8eff535}"/>
</p:tagLst>
</file>

<file path=ppt/tags/tag3.xml><?xml version="1.0" encoding="utf-8"?>
<p:tagLst xmlns:p="http://schemas.openxmlformats.org/presentationml/2006/main">
  <p:tag name="KSO_WM_UNIT_TABLE_BEAUTIFY" val="smartTable{8776950b-c30b-4c6c-b8dc-407d56f1d3eb}"/>
  <p:tag name="TABLE_ENDDRAG_ORIGIN_RECT" val="557*353"/>
  <p:tag name="TABLE_ENDDRAG_RECT" val="388*106*557*353"/>
</p:tagLst>
</file>

<file path=ppt/tags/tag4.xml><?xml version="1.0" encoding="utf-8"?>
<p:tagLst xmlns:p="http://schemas.openxmlformats.org/presentationml/2006/main">
  <p:tag name="COMMONDATA" val="eyJoZGlkIjoiOWIzM2E3OTNlNTVjMDBiMDZiZTAyM2M0NmIwYzc4ZmQifQ=="/>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DengXian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DengXian"/>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7579</Words>
  <Application>WPS 演示</Application>
  <PresentationFormat>宽屏</PresentationFormat>
  <Paragraphs>589</Paragraphs>
  <Slides>36</Slides>
  <Notes>35</Notes>
  <HiddenSlides>0</HiddenSlides>
  <MMClips>0</MMClips>
  <ScaleCrop>false</ScaleCrop>
  <HeadingPairs>
    <vt:vector size="6" baseType="variant">
      <vt:variant>
        <vt:lpstr>已用的字体</vt:lpstr>
      </vt:variant>
      <vt:variant>
        <vt:i4>22</vt:i4>
      </vt:variant>
      <vt:variant>
        <vt:lpstr>主题</vt:lpstr>
      </vt:variant>
      <vt:variant>
        <vt:i4>1</vt:i4>
      </vt:variant>
      <vt:variant>
        <vt:lpstr>幻灯片标题</vt:lpstr>
      </vt:variant>
      <vt:variant>
        <vt:i4>36</vt:i4>
      </vt:variant>
    </vt:vector>
  </HeadingPairs>
  <TitlesOfParts>
    <vt:vector size="59" baseType="lpstr">
      <vt:lpstr>Arial</vt:lpstr>
      <vt:lpstr>宋体</vt:lpstr>
      <vt:lpstr>Wingdings</vt:lpstr>
      <vt:lpstr>Calibri</vt:lpstr>
      <vt:lpstr>楷体</vt:lpstr>
      <vt:lpstr>Calibri</vt:lpstr>
      <vt:lpstr>华文新魏</vt:lpstr>
      <vt:lpstr>Times New Roman</vt:lpstr>
      <vt:lpstr>微软雅黑</vt:lpstr>
      <vt:lpstr>Arial</vt:lpstr>
      <vt:lpstr>Franklin Gothic Book</vt:lpstr>
      <vt:lpstr>黑体</vt:lpstr>
      <vt:lpstr>仿宋</vt:lpstr>
      <vt:lpstr>Arial Unicode MS</vt:lpstr>
      <vt:lpstr>等线</vt:lpstr>
      <vt:lpstr>仿宋_GB2312</vt:lpstr>
      <vt:lpstr>Wingdings</vt:lpstr>
      <vt:lpstr>Arial Unicode MS</vt:lpstr>
      <vt:lpstr>华文仿宋</vt:lpstr>
      <vt:lpstr>华文中宋</vt:lpstr>
      <vt:lpstr>Malgun Gothic</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Microsoft Office 用户</dc:creator>
  <cp:lastModifiedBy>WPS_1647508578</cp:lastModifiedBy>
  <cp:revision>518</cp:revision>
  <dcterms:created xsi:type="dcterms:W3CDTF">2018-09-07T10:13:00Z</dcterms:created>
  <dcterms:modified xsi:type="dcterms:W3CDTF">2022-08-25T02:57:25Z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2052-11.1.0.12302</vt:lpwstr>
  </property>
  <property fmtid="{D5CDD505-2E9C-101B-9397-08002B2CF9AE}" pid="3" name="ICV">
    <vt:lpwstr>681F05B7343F43B29C8D866EF12D469C</vt:lpwstr>
  </property>
</Properties>
</file>